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74"/>
  </p:notesMasterIdLst>
  <p:handoutMasterIdLst>
    <p:handoutMasterId r:id="rId75"/>
  </p:handout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322"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 id="317" r:id="rId69"/>
    <p:sldId id="318" r:id="rId70"/>
    <p:sldId id="319" r:id="rId71"/>
    <p:sldId id="320" r:id="rId72"/>
    <p:sldId id="321" r:id="rId73"/>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151515"/>
    <a:srgbClr val="C7000B"/>
    <a:srgbClr val="575756"/>
    <a:srgbClr val="FFFFFF"/>
    <a:srgbClr val="DD4654"/>
    <a:srgbClr val="F3D2D5"/>
    <a:srgbClr val="E6A8AD"/>
    <a:srgbClr val="E57B84"/>
    <a:srgbClr val="E579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6701" autoAdjust="0"/>
  </p:normalViewPr>
  <p:slideViewPr>
    <p:cSldViewPr snapToGrid="0" snapToObjects="1">
      <p:cViewPr varScale="1">
        <p:scale>
          <a:sx n="83" d="100"/>
          <a:sy n="83" d="100"/>
        </p:scale>
        <p:origin x="114" y="8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79" d="100"/>
          <a:sy n="79" d="100"/>
        </p:scale>
        <p:origin x="3114" y="96"/>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16" Type="http://schemas.openxmlformats.org/officeDocument/2006/relationships/slide" Target="slides/slide9.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slide" Target="slides/slide59.xml"/><Relationship Id="rId74" Type="http://schemas.openxmlformats.org/officeDocument/2006/relationships/notesMaster" Target="notesMasters/notesMaster1.xml"/><Relationship Id="rId79" Type="http://schemas.openxmlformats.org/officeDocument/2006/relationships/tableStyles" Target="tableStyles.xml"/><Relationship Id="rId5" Type="http://schemas.openxmlformats.org/officeDocument/2006/relationships/slideMaster" Target="slideMasters/slideMaster2.xml"/><Relationship Id="rId61" Type="http://schemas.openxmlformats.org/officeDocument/2006/relationships/slide" Target="slides/slide54.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viewProps" Target="viewProps.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presProps" Target="presProps.xml"/><Relationship Id="rId7" Type="http://schemas.openxmlformats.org/officeDocument/2006/relationships/slideMaster" Target="slideMasters/slideMaster4.xml"/><Relationship Id="rId71" Type="http://schemas.openxmlformats.org/officeDocument/2006/relationships/slide" Target="slides/slide64.xml"/><Relationship Id="rId2" Type="http://schemas.openxmlformats.org/officeDocument/2006/relationships/customXml" Target="../customXml/item2.xml"/><Relationship Id="rId29" Type="http://schemas.openxmlformats.org/officeDocument/2006/relationships/slide" Target="slides/slide2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1/20/2021</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幻灯片图像占位符 7"/>
          <p:cNvSpPr>
            <a:spLocks noGrp="1" noRot="1" noChangeAspect="1"/>
          </p:cNvSpPr>
          <p:nvPr>
            <p:ph type="sldImg"/>
          </p:nvPr>
        </p:nvSpPr>
        <p:spPr>
          <a:xfrm>
            <a:off x="742950" y="717550"/>
            <a:ext cx="5557838" cy="3125788"/>
          </a:xfrm>
        </p:spPr>
      </p:sp>
      <p:sp>
        <p:nvSpPr>
          <p:cNvPr id="9" name="备注占位符 8"/>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3932071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5570997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3029015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0652689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8704294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42950" y="717550"/>
            <a:ext cx="5557838" cy="3125788"/>
          </a:xfrm>
        </p:spPr>
      </p:sp>
      <p:sp>
        <p:nvSpPr>
          <p:cNvPr id="7" name="备注占位符 6"/>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5441508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VXLAN-based large- and medium-sized virtualized campus networks have complex services. Therefore, the deployment process is complex. The deployment process provided in this slide is the general process for you reference.</a:t>
            </a:r>
            <a:endParaRPr lang="en-US" altLang="zh-CN" dirty="0" smtClean="0">
              <a:latin typeface="Huawei Sans" panose="020C0503030203020204" pitchFamily="34" charset="0"/>
            </a:endParaRPr>
          </a:p>
          <a:p>
            <a:r>
              <a:rPr dirty="0">
                <a:latin typeface="Huawei Sans" panose="020C0503030203020204" pitchFamily="34" charset="0"/>
              </a:rPr>
              <a:t>The following part of this course focuses on key operations in the deployment process.</a:t>
            </a:r>
            <a:endParaRPr lang="en-US" altLang="zh-CN" dirty="0" smtClean="0">
              <a:latin typeface="Huawei Sans" panose="020C0503030203020204" pitchFamily="34" charset="0"/>
            </a:endParaRPr>
          </a:p>
        </p:txBody>
      </p:sp>
      <p:sp>
        <p:nvSpPr>
          <p:cNvPr id="7" name="幻灯片图像占位符 6"/>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8480154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42950" y="717550"/>
            <a:ext cx="5557838" cy="3125788"/>
          </a:xfrm>
        </p:spPr>
      </p:sp>
      <p:sp>
        <p:nvSpPr>
          <p:cNvPr id="7" name="备注占位符 6"/>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2352053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err="1">
                <a:latin typeface="Huawei Sans" panose="020C0503030203020204" pitchFamily="34" charset="0"/>
              </a:rPr>
              <a:t>iMaster</a:t>
            </a:r>
            <a:r>
              <a:rPr dirty="0">
                <a:latin typeface="Huawei Sans" panose="020C0503030203020204" pitchFamily="34" charset="0"/>
              </a:rPr>
              <a:t> NCE-</a:t>
            </a:r>
            <a:r>
              <a:rPr dirty="0" err="1">
                <a:latin typeface="Huawei Sans" panose="020C0503030203020204" pitchFamily="34" charset="0"/>
              </a:rPr>
              <a:t>CampusInsight</a:t>
            </a:r>
            <a:r>
              <a:rPr dirty="0">
                <a:latin typeface="Huawei Sans" panose="020C0503030203020204" pitchFamily="34" charset="0"/>
              </a:rPr>
              <a:t> can be deployed independently or integrated with </a:t>
            </a:r>
            <a:r>
              <a:rPr dirty="0" err="1">
                <a:latin typeface="Huawei Sans" panose="020C0503030203020204" pitchFamily="34" charset="0"/>
              </a:rPr>
              <a:t>iMaster</a:t>
            </a:r>
            <a:r>
              <a:rPr dirty="0">
                <a:latin typeface="Huawei Sans" panose="020C0503030203020204" pitchFamily="34" charset="0"/>
              </a:rPr>
              <a:t> NCE-Campus.</a:t>
            </a:r>
            <a:endParaRPr lang="en-US" altLang="zh-CN" dirty="0" smtClean="0">
              <a:latin typeface="Huawei Sans" panose="020C0503030203020204" pitchFamily="34" charset="0"/>
            </a:endParaRPr>
          </a:p>
          <a:p>
            <a:pPr marL="363538" lvl="1" indent="-187325"/>
            <a:r>
              <a:rPr dirty="0">
                <a:latin typeface="Huawei Sans" panose="020C0503030203020204" pitchFamily="34" charset="0"/>
              </a:rPr>
              <a:t>When </a:t>
            </a:r>
            <a:r>
              <a:rPr dirty="0" err="1">
                <a:latin typeface="Huawei Sans" panose="020C0503030203020204" pitchFamily="34" charset="0"/>
              </a:rPr>
              <a:t>iMaster</a:t>
            </a:r>
            <a:r>
              <a:rPr dirty="0">
                <a:latin typeface="Huawei Sans" panose="020C0503030203020204" pitchFamily="34" charset="0"/>
              </a:rPr>
              <a:t> NCE-</a:t>
            </a:r>
            <a:r>
              <a:rPr dirty="0" err="1">
                <a:latin typeface="Huawei Sans" panose="020C0503030203020204" pitchFamily="34" charset="0"/>
              </a:rPr>
              <a:t>CampusInsight</a:t>
            </a:r>
            <a:r>
              <a:rPr dirty="0">
                <a:latin typeface="Huawei Sans" panose="020C0503030203020204" pitchFamily="34" charset="0"/>
              </a:rPr>
              <a:t> is deployed independently, network device functions (such as data reporting) must be configured on each device using commands.</a:t>
            </a:r>
            <a:endParaRPr lang="en-US" altLang="zh-CN" dirty="0" smtClean="0">
              <a:latin typeface="Huawei Sans" panose="020C0503030203020204" pitchFamily="34" charset="0"/>
            </a:endParaRPr>
          </a:p>
          <a:p>
            <a:pPr marL="363538" lvl="1" indent="-187325"/>
            <a:r>
              <a:rPr dirty="0">
                <a:latin typeface="Huawei Sans" panose="020C0503030203020204" pitchFamily="34" charset="0"/>
              </a:rPr>
              <a:t>When </a:t>
            </a:r>
            <a:r>
              <a:rPr dirty="0" err="1">
                <a:latin typeface="Huawei Sans" panose="020C0503030203020204" pitchFamily="34" charset="0"/>
              </a:rPr>
              <a:t>iMaster</a:t>
            </a:r>
            <a:r>
              <a:rPr dirty="0">
                <a:latin typeface="Huawei Sans" panose="020C0503030203020204" pitchFamily="34" charset="0"/>
              </a:rPr>
              <a:t> NCE-</a:t>
            </a:r>
            <a:r>
              <a:rPr dirty="0" err="1">
                <a:latin typeface="Huawei Sans" panose="020C0503030203020204" pitchFamily="34" charset="0"/>
              </a:rPr>
              <a:t>CampusInsight</a:t>
            </a:r>
            <a:r>
              <a:rPr dirty="0">
                <a:latin typeface="Huawei Sans" panose="020C0503030203020204" pitchFamily="34" charset="0"/>
              </a:rPr>
              <a:t> is integrated with </a:t>
            </a:r>
            <a:r>
              <a:rPr dirty="0" err="1">
                <a:latin typeface="Huawei Sans" panose="020C0503030203020204" pitchFamily="34" charset="0"/>
              </a:rPr>
              <a:t>iMaster</a:t>
            </a:r>
            <a:r>
              <a:rPr dirty="0">
                <a:latin typeface="Huawei Sans" panose="020C0503030203020204" pitchFamily="34" charset="0"/>
              </a:rPr>
              <a:t> NCE-Campus, network device configurations can be automatically delivered by </a:t>
            </a:r>
            <a:r>
              <a:rPr dirty="0" err="1">
                <a:latin typeface="Huawei Sans" panose="020C0503030203020204" pitchFamily="34" charset="0"/>
              </a:rPr>
              <a:t>iMaster</a:t>
            </a:r>
            <a:r>
              <a:rPr dirty="0">
                <a:latin typeface="Huawei Sans" panose="020C0503030203020204" pitchFamily="34" charset="0"/>
              </a:rPr>
              <a:t> NCE-Campus. In addition, </a:t>
            </a:r>
            <a:r>
              <a:rPr dirty="0" err="1">
                <a:latin typeface="Huawei Sans" panose="020C0503030203020204" pitchFamily="34" charset="0"/>
              </a:rPr>
              <a:t>iMaster</a:t>
            </a:r>
            <a:r>
              <a:rPr dirty="0">
                <a:latin typeface="Huawei Sans" panose="020C0503030203020204" pitchFamily="34" charset="0"/>
              </a:rPr>
              <a:t> NCE-Campus can work with </a:t>
            </a:r>
            <a:r>
              <a:rPr dirty="0" err="1">
                <a:latin typeface="Huawei Sans" panose="020C0503030203020204" pitchFamily="34" charset="0"/>
              </a:rPr>
              <a:t>iMaster</a:t>
            </a:r>
            <a:r>
              <a:rPr dirty="0">
                <a:latin typeface="Huawei Sans" panose="020C0503030203020204" pitchFamily="34" charset="0"/>
              </a:rPr>
              <a:t> NCE-</a:t>
            </a:r>
            <a:r>
              <a:rPr dirty="0" err="1">
                <a:latin typeface="Huawei Sans" panose="020C0503030203020204" pitchFamily="34" charset="0"/>
              </a:rPr>
              <a:t>CampusInsight</a:t>
            </a:r>
            <a:r>
              <a:rPr dirty="0">
                <a:latin typeface="Huawei Sans" panose="020C0503030203020204" pitchFamily="34" charset="0"/>
              </a:rPr>
              <a:t> to implement functions such as path tracing and fault demarcation.</a:t>
            </a:r>
            <a:endParaRPr lang="en-US" altLang="zh-CN" dirty="0" smtClean="0">
              <a:latin typeface="Huawei Sans" panose="020C0503030203020204" pitchFamily="34" charset="0"/>
            </a:endParaRPr>
          </a:p>
          <a:p>
            <a:pPr marL="363538" lvl="1" indent="-187325"/>
            <a:r>
              <a:rPr dirty="0">
                <a:latin typeface="Huawei Sans" panose="020C0503030203020204" pitchFamily="34" charset="0"/>
              </a:rPr>
              <a:t>It is recommended that </a:t>
            </a:r>
            <a:r>
              <a:rPr dirty="0" err="1">
                <a:latin typeface="Huawei Sans" panose="020C0503030203020204" pitchFamily="34" charset="0"/>
              </a:rPr>
              <a:t>iMaster</a:t>
            </a:r>
            <a:r>
              <a:rPr dirty="0">
                <a:latin typeface="Huawei Sans" panose="020C0503030203020204" pitchFamily="34" charset="0"/>
              </a:rPr>
              <a:t> NCE-</a:t>
            </a:r>
            <a:r>
              <a:rPr dirty="0" err="1">
                <a:latin typeface="Huawei Sans" panose="020C0503030203020204" pitchFamily="34" charset="0"/>
              </a:rPr>
              <a:t>CampusInsight</a:t>
            </a:r>
            <a:r>
              <a:rPr dirty="0">
                <a:latin typeface="Huawei Sans" panose="020C0503030203020204" pitchFamily="34" charset="0"/>
              </a:rPr>
              <a:t> be integrated with </a:t>
            </a:r>
            <a:r>
              <a:rPr dirty="0" err="1">
                <a:latin typeface="Huawei Sans" panose="020C0503030203020204" pitchFamily="34" charset="0"/>
              </a:rPr>
              <a:t>iMaster</a:t>
            </a:r>
            <a:r>
              <a:rPr dirty="0">
                <a:latin typeface="Huawei Sans" panose="020C0503030203020204" pitchFamily="34" charset="0"/>
              </a:rPr>
              <a:t> NCE-Campus in the </a:t>
            </a:r>
            <a:r>
              <a:rPr dirty="0" err="1">
                <a:latin typeface="Huawei Sans" panose="020C0503030203020204" pitchFamily="34" charset="0"/>
              </a:rPr>
              <a:t>CloudCampus</a:t>
            </a:r>
            <a:r>
              <a:rPr dirty="0">
                <a:latin typeface="Huawei Sans" panose="020C0503030203020204" pitchFamily="34" charset="0"/>
              </a:rPr>
              <a:t> Solution. To prevent the instability of the network between </a:t>
            </a:r>
            <a:r>
              <a:rPr dirty="0" err="1">
                <a:latin typeface="Huawei Sans" panose="020C0503030203020204" pitchFamily="34" charset="0"/>
              </a:rPr>
              <a:t>iMaster</a:t>
            </a:r>
            <a:r>
              <a:rPr dirty="0">
                <a:latin typeface="Huawei Sans" panose="020C0503030203020204" pitchFamily="34" charset="0"/>
              </a:rPr>
              <a:t> NCE-</a:t>
            </a:r>
            <a:r>
              <a:rPr dirty="0" err="1">
                <a:latin typeface="Huawei Sans" panose="020C0503030203020204" pitchFamily="34" charset="0"/>
              </a:rPr>
              <a:t>CampusInsight</a:t>
            </a:r>
            <a:r>
              <a:rPr dirty="0">
                <a:latin typeface="Huawei Sans" panose="020C0503030203020204" pitchFamily="34" charset="0"/>
              </a:rPr>
              <a:t> and </a:t>
            </a:r>
            <a:r>
              <a:rPr dirty="0" err="1">
                <a:latin typeface="Huawei Sans" panose="020C0503030203020204" pitchFamily="34" charset="0"/>
              </a:rPr>
              <a:t>iMaster</a:t>
            </a:r>
            <a:r>
              <a:rPr dirty="0">
                <a:latin typeface="Huawei Sans" panose="020C0503030203020204" pitchFamily="34" charset="0"/>
              </a:rPr>
              <a:t> NCE-Campus, it is recommended that </a:t>
            </a:r>
            <a:r>
              <a:rPr dirty="0" err="1">
                <a:latin typeface="Huawei Sans" panose="020C0503030203020204" pitchFamily="34" charset="0"/>
              </a:rPr>
              <a:t>iMaster</a:t>
            </a:r>
            <a:r>
              <a:rPr dirty="0">
                <a:latin typeface="Huawei Sans" panose="020C0503030203020204" pitchFamily="34" charset="0"/>
              </a:rPr>
              <a:t> NCE-</a:t>
            </a:r>
            <a:r>
              <a:rPr dirty="0" err="1">
                <a:latin typeface="Huawei Sans" panose="020C0503030203020204" pitchFamily="34" charset="0"/>
              </a:rPr>
              <a:t>CampusInsight</a:t>
            </a:r>
            <a:r>
              <a:rPr dirty="0">
                <a:latin typeface="Huawei Sans" panose="020C0503030203020204" pitchFamily="34" charset="0"/>
              </a:rPr>
              <a:t> and </a:t>
            </a:r>
            <a:r>
              <a:rPr dirty="0" err="1">
                <a:latin typeface="Huawei Sans" panose="020C0503030203020204" pitchFamily="34" charset="0"/>
              </a:rPr>
              <a:t>iMaster</a:t>
            </a:r>
            <a:r>
              <a:rPr dirty="0">
                <a:latin typeface="Huawei Sans" panose="020C0503030203020204" pitchFamily="34" charset="0"/>
              </a:rPr>
              <a:t> NCE-Campus be deployed at the same location, for example, in the same data center or equipment room.</a:t>
            </a:r>
            <a:endParaRPr lang="zh-CN" altLang="en-US" dirty="0">
              <a:latin typeface="Huawei Sans" panose="020C0503030203020204" pitchFamily="34" charset="0"/>
            </a:endParaRPr>
          </a:p>
        </p:txBody>
      </p:sp>
      <p:sp>
        <p:nvSpPr>
          <p:cNvPr id="7" name="幻灯片图像占位符 6"/>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3013020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39775" y="717550"/>
            <a:ext cx="5556250"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7901876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9872851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幻灯片图像占位符 16"/>
          <p:cNvSpPr>
            <a:spLocks noGrp="1" noRot="1" noChangeAspect="1"/>
          </p:cNvSpPr>
          <p:nvPr>
            <p:ph type="sldImg"/>
          </p:nvPr>
        </p:nvSpPr>
        <p:spPr>
          <a:xfrm>
            <a:off x="742950" y="717550"/>
            <a:ext cx="5557838" cy="3125788"/>
          </a:xfrm>
        </p:spPr>
      </p:sp>
      <p:sp>
        <p:nvSpPr>
          <p:cNvPr id="18" name="备注占位符 17"/>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42749379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42950" y="717550"/>
            <a:ext cx="5557838" cy="3125788"/>
          </a:xfrm>
        </p:spPr>
      </p:sp>
      <p:sp>
        <p:nvSpPr>
          <p:cNvPr id="7" name="备注占位符 6"/>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6607795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r>
              <a:rPr dirty="0">
                <a:latin typeface="Huawei Sans" panose="020C0503030203020204" pitchFamily="34" charset="0"/>
              </a:rPr>
              <a:t>Note: In most cases, one site corresponds to one fabric.</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1988162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When creating sites, pay attention to the following points:</a:t>
            </a:r>
            <a:endParaRPr lang="en-US" altLang="zh-CN" dirty="0" smtClean="0">
              <a:latin typeface="Huawei Sans" panose="020C0503030203020204" pitchFamily="34" charset="0"/>
            </a:endParaRPr>
          </a:p>
          <a:p>
            <a:pPr marL="363538" lvl="1" indent="-187325"/>
            <a:r>
              <a:rPr dirty="0">
                <a:latin typeface="Huawei Sans" panose="020C0503030203020204" pitchFamily="34" charset="0"/>
              </a:rPr>
              <a:t>To facilitate device management and improve service deployment efficiency, add devices on the same network of a tenant to the same site.</a:t>
            </a:r>
          </a:p>
          <a:p>
            <a:pPr marL="363538" lvl="1" indent="-187325"/>
            <a:r>
              <a:rPr dirty="0">
                <a:latin typeface="Huawei Sans" panose="020C0503030203020204" pitchFamily="34" charset="0"/>
              </a:rPr>
              <a:t>You can create sites on </a:t>
            </a:r>
            <a:r>
              <a:rPr dirty="0" err="1">
                <a:latin typeface="Huawei Sans" panose="020C0503030203020204" pitchFamily="34" charset="0"/>
              </a:rPr>
              <a:t>iMaster</a:t>
            </a:r>
            <a:r>
              <a:rPr dirty="0">
                <a:latin typeface="Huawei Sans" panose="020C0503030203020204" pitchFamily="34" charset="0"/>
              </a:rPr>
              <a:t> NCE-Campus for unified O&amp;M management. Two methods are available to create sites:</a:t>
            </a:r>
          </a:p>
          <a:p>
            <a:pPr marL="539750" lvl="2" indent="-176213"/>
            <a:r>
              <a:rPr dirty="0">
                <a:latin typeface="Huawei Sans" panose="020C0503030203020204" pitchFamily="34" charset="0"/>
              </a:rPr>
              <a:t>Create sites one by one: You can create sites one by one when a small number of sites need to be added.</a:t>
            </a:r>
          </a:p>
          <a:p>
            <a:pPr marL="539750" lvl="2" indent="-176213"/>
            <a:r>
              <a:rPr dirty="0">
                <a:latin typeface="Huawei Sans" panose="020C0503030203020204" pitchFamily="34" charset="0"/>
              </a:rPr>
              <a:t>Create sites in a batch: You can create sites in a batch when a large number of sites need to be added.</a:t>
            </a:r>
          </a:p>
          <a:p>
            <a:r>
              <a:rPr dirty="0">
                <a:latin typeface="Huawei Sans" panose="020C0503030203020204" pitchFamily="34" charset="0"/>
              </a:rPr>
              <a:t>When adding devices, pay attention to the following points:</a:t>
            </a:r>
            <a:endParaRPr lang="en-US" altLang="zh-CN" dirty="0" smtClean="0">
              <a:latin typeface="Huawei Sans" panose="020C0503030203020204" pitchFamily="34" charset="0"/>
            </a:endParaRPr>
          </a:p>
          <a:p>
            <a:pPr marL="363538" lvl="1" indent="-187325"/>
            <a:r>
              <a:rPr dirty="0">
                <a:latin typeface="Huawei Sans" panose="020C0503030203020204" pitchFamily="34" charset="0"/>
              </a:rPr>
              <a:t>On a VXLAN-based virtualized campus network, managed devices are typically LSWs (switches) and </a:t>
            </a:r>
            <a:r>
              <a:rPr lang="en-US" dirty="0" smtClean="0">
                <a:latin typeface="Huawei Sans" panose="020C0503030203020204" pitchFamily="34" charset="0"/>
              </a:rPr>
              <a:t>AC</a:t>
            </a:r>
            <a:r>
              <a:rPr dirty="0" smtClean="0">
                <a:latin typeface="Huawei Sans" panose="020C0503030203020204" pitchFamily="34" charset="0"/>
              </a:rPr>
              <a:t>s </a:t>
            </a:r>
            <a:r>
              <a:rPr dirty="0">
                <a:latin typeface="Huawei Sans" panose="020C0503030203020204" pitchFamily="34" charset="0"/>
              </a:rPr>
              <a:t>(wireless </a:t>
            </a:r>
            <a:r>
              <a:rPr lang="en-US" dirty="0" smtClean="0">
                <a:latin typeface="Huawei Sans" panose="020C0503030203020204" pitchFamily="34" charset="0"/>
              </a:rPr>
              <a:t>access</a:t>
            </a:r>
            <a:r>
              <a:rPr lang="en-US" baseline="0" dirty="0" smtClean="0">
                <a:latin typeface="Huawei Sans" panose="020C0503030203020204" pitchFamily="34" charset="0"/>
              </a:rPr>
              <a:t> </a:t>
            </a:r>
            <a:r>
              <a:rPr dirty="0" smtClean="0">
                <a:latin typeface="Huawei Sans" panose="020C0503030203020204" pitchFamily="34" charset="0"/>
              </a:rPr>
              <a:t>controllers</a:t>
            </a:r>
            <a:r>
              <a:rPr dirty="0">
                <a:latin typeface="Huawei Sans" panose="020C0503030203020204" pitchFamily="34" charset="0"/>
              </a:rPr>
              <a:t>).</a:t>
            </a:r>
            <a:endParaRPr lang="en-US" altLang="zh-CN" dirty="0" smtClean="0">
              <a:latin typeface="Huawei Sans" panose="020C0503030203020204" pitchFamily="34" charset="0"/>
            </a:endParaRPr>
          </a:p>
          <a:p>
            <a:pPr marL="363538" lvl="1" indent="-187325"/>
            <a:r>
              <a:rPr dirty="0">
                <a:latin typeface="Huawei Sans" panose="020C0503030203020204" pitchFamily="34" charset="0"/>
              </a:rPr>
              <a:t>To add devices manually, select </a:t>
            </a:r>
            <a:r>
              <a:rPr b="1" dirty="0">
                <a:latin typeface="Huawei Sans" panose="020C0503030203020204" pitchFamily="34" charset="0"/>
              </a:rPr>
              <a:t>By Model</a:t>
            </a:r>
            <a:r>
              <a:rPr dirty="0">
                <a:latin typeface="Huawei Sans" panose="020C0503030203020204" pitchFamily="34" charset="0"/>
              </a:rPr>
              <a:t> or </a:t>
            </a:r>
            <a:r>
              <a:rPr b="1" dirty="0">
                <a:latin typeface="Huawei Sans" panose="020C0503030203020204" pitchFamily="34" charset="0"/>
              </a:rPr>
              <a:t>By ESN</a:t>
            </a:r>
            <a:r>
              <a:rPr dirty="0">
                <a:latin typeface="Huawei Sans" panose="020C0503030203020204" pitchFamily="34" charset="0"/>
              </a:rPr>
              <a:t>.</a:t>
            </a:r>
            <a:endParaRPr lang="en-US" altLang="zh-CN" dirty="0" smtClean="0">
              <a:latin typeface="Huawei Sans" panose="020C0503030203020204" pitchFamily="34" charset="0"/>
            </a:endParaRPr>
          </a:p>
          <a:p>
            <a:pPr marL="363538" lvl="1" indent="-187325"/>
            <a:r>
              <a:rPr dirty="0">
                <a:latin typeface="Huawei Sans" panose="020C0503030203020204" pitchFamily="34" charset="0"/>
              </a:rPr>
              <a:t>On </a:t>
            </a:r>
            <a:r>
              <a:rPr lang="en-US" altLang="zh-CN" sz="1100" dirty="0" smtClean="0">
                <a:latin typeface="Huawei Sans" panose="020C0503030203020204" pitchFamily="34" charset="0"/>
              </a:rPr>
              <a:t>large- and medium-sized</a:t>
            </a:r>
            <a:r>
              <a:rPr dirty="0" smtClean="0">
                <a:latin typeface="Huawei Sans" panose="020C0503030203020204" pitchFamily="34" charset="0"/>
              </a:rPr>
              <a:t> </a:t>
            </a:r>
            <a:r>
              <a:rPr dirty="0">
                <a:latin typeface="Huawei Sans" panose="020C0503030203020204" pitchFamily="34" charset="0"/>
              </a:rPr>
              <a:t>virtualized campus </a:t>
            </a:r>
            <a:r>
              <a:rPr dirty="0" smtClean="0">
                <a:latin typeface="Huawei Sans" panose="020C0503030203020204" pitchFamily="34" charset="0"/>
              </a:rPr>
              <a:t>network</a:t>
            </a:r>
            <a:r>
              <a:rPr lang="en-US" dirty="0" smtClean="0">
                <a:latin typeface="Huawei Sans" panose="020C0503030203020204" pitchFamily="34" charset="0"/>
              </a:rPr>
              <a:t>s</a:t>
            </a:r>
            <a:r>
              <a:rPr dirty="0" smtClean="0">
                <a:latin typeface="Huawei Sans" panose="020C0503030203020204" pitchFamily="34" charset="0"/>
              </a:rPr>
              <a:t>, </a:t>
            </a:r>
            <a:r>
              <a:rPr dirty="0">
                <a:latin typeface="Huawei Sans" panose="020C0503030203020204" pitchFamily="34" charset="0"/>
              </a:rPr>
              <a:t>the WLAN typically adopts the architecture of </a:t>
            </a:r>
            <a:r>
              <a:rPr dirty="0" smtClean="0">
                <a:latin typeface="Huawei Sans" panose="020C0503030203020204" pitchFamily="34" charset="0"/>
              </a:rPr>
              <a:t>"</a:t>
            </a:r>
            <a:r>
              <a:rPr lang="en-US" dirty="0" smtClean="0">
                <a:latin typeface="Huawei Sans" panose="020C0503030203020204" pitchFamily="34" charset="0"/>
              </a:rPr>
              <a:t>AC</a:t>
            </a:r>
            <a:r>
              <a:rPr dirty="0" smtClean="0">
                <a:latin typeface="Huawei Sans" panose="020C0503030203020204" pitchFamily="34" charset="0"/>
              </a:rPr>
              <a:t> </a:t>
            </a:r>
            <a:r>
              <a:rPr dirty="0">
                <a:latin typeface="Huawei Sans" panose="020C0503030203020204" pitchFamily="34" charset="0"/>
              </a:rPr>
              <a:t>+ Fit AP". In this architecture, Fit APs are centrally managed and configured by the </a:t>
            </a:r>
            <a:r>
              <a:rPr lang="en-US" dirty="0" smtClean="0">
                <a:latin typeface="Huawei Sans" panose="020C0503030203020204" pitchFamily="34" charset="0"/>
              </a:rPr>
              <a:t>AC</a:t>
            </a:r>
            <a:r>
              <a:rPr dirty="0" smtClean="0">
                <a:latin typeface="Huawei Sans" panose="020C0503030203020204" pitchFamily="34" charset="0"/>
              </a:rPr>
              <a:t>. </a:t>
            </a:r>
            <a:r>
              <a:rPr dirty="0">
                <a:latin typeface="Huawei Sans" panose="020C0503030203020204" pitchFamily="34" charset="0"/>
              </a:rPr>
              <a:t>After the </a:t>
            </a:r>
            <a:r>
              <a:rPr lang="en-US" dirty="0" smtClean="0">
                <a:latin typeface="Huawei Sans" panose="020C0503030203020204" pitchFamily="34" charset="0"/>
              </a:rPr>
              <a:t>AC</a:t>
            </a:r>
            <a:r>
              <a:rPr dirty="0" smtClean="0">
                <a:latin typeface="Huawei Sans" panose="020C0503030203020204" pitchFamily="34" charset="0"/>
              </a:rPr>
              <a:t> </a:t>
            </a:r>
            <a:r>
              <a:rPr dirty="0">
                <a:latin typeface="Huawei Sans" panose="020C0503030203020204" pitchFamily="34" charset="0"/>
              </a:rPr>
              <a:t>is managed by </a:t>
            </a:r>
            <a:r>
              <a:rPr dirty="0" err="1">
                <a:latin typeface="Huawei Sans" panose="020C0503030203020204" pitchFamily="34" charset="0"/>
              </a:rPr>
              <a:t>iMaster</a:t>
            </a:r>
            <a:r>
              <a:rPr dirty="0">
                <a:latin typeface="Huawei Sans" panose="020C0503030203020204" pitchFamily="34" charset="0"/>
              </a:rPr>
              <a:t> NCE-Campus, you can </a:t>
            </a:r>
            <a:r>
              <a:rPr lang="en-US" dirty="0" smtClean="0">
                <a:latin typeface="Huawei Sans" panose="020C0503030203020204" pitchFamily="34" charset="0"/>
              </a:rPr>
              <a:t>be re</a:t>
            </a:r>
            <a:r>
              <a:rPr dirty="0" smtClean="0">
                <a:latin typeface="Huawei Sans" panose="020C0503030203020204" pitchFamily="34" charset="0"/>
              </a:rPr>
              <a:t>direct</a:t>
            </a:r>
            <a:r>
              <a:rPr lang="en-US" dirty="0" smtClean="0">
                <a:latin typeface="Huawei Sans" panose="020C0503030203020204" pitchFamily="34" charset="0"/>
              </a:rPr>
              <a:t>ed</a:t>
            </a:r>
            <a:r>
              <a:rPr dirty="0" smtClean="0">
                <a:latin typeface="Huawei Sans" panose="020C0503030203020204" pitchFamily="34" charset="0"/>
              </a:rPr>
              <a:t> </a:t>
            </a:r>
            <a:r>
              <a:rPr dirty="0">
                <a:latin typeface="Huawei Sans" panose="020C0503030203020204" pitchFamily="34" charset="0"/>
              </a:rPr>
              <a:t>from </a:t>
            </a:r>
            <a:r>
              <a:rPr dirty="0" err="1">
                <a:latin typeface="Huawei Sans" panose="020C0503030203020204" pitchFamily="34" charset="0"/>
              </a:rPr>
              <a:t>iMaster</a:t>
            </a:r>
            <a:r>
              <a:rPr dirty="0">
                <a:latin typeface="Huawei Sans" panose="020C0503030203020204" pitchFamily="34" charset="0"/>
              </a:rPr>
              <a:t> NCE-Campus to the web platform of the </a:t>
            </a:r>
            <a:r>
              <a:rPr lang="en-US" dirty="0" smtClean="0">
                <a:latin typeface="Huawei Sans" panose="020C0503030203020204" pitchFamily="34" charset="0"/>
              </a:rPr>
              <a:t>AC</a:t>
            </a:r>
            <a:r>
              <a:rPr dirty="0" smtClean="0">
                <a:latin typeface="Huawei Sans" panose="020C0503030203020204" pitchFamily="34" charset="0"/>
              </a:rPr>
              <a:t> </a:t>
            </a:r>
            <a:r>
              <a:rPr dirty="0">
                <a:latin typeface="Huawei Sans" panose="020C0503030203020204" pitchFamily="34" charset="0"/>
              </a:rPr>
              <a:t>to manage Fit APs.</a:t>
            </a:r>
            <a:endParaRPr lang="zh-CN" altLang="en-US" dirty="0">
              <a:latin typeface="Huawei Sans" panose="020C0503030203020204" pitchFamily="34" charset="0"/>
            </a:endParaRPr>
          </a:p>
        </p:txBody>
      </p:sp>
      <p:sp>
        <p:nvSpPr>
          <p:cNvPr id="7" name="幻灯片图像占位符 6"/>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9799818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1123862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Device plug-and-play:</a:t>
            </a:r>
            <a:endParaRPr lang="en-US" altLang="zh-CN" dirty="0" smtClean="0">
              <a:latin typeface="Huawei Sans" panose="020C0503030203020204" pitchFamily="34" charset="0"/>
              <a:sym typeface="Huawei Sans" panose="020C0503030203020204" pitchFamily="34" charset="0"/>
            </a:endParaRPr>
          </a:p>
          <a:p>
            <a:pPr marL="363538" lvl="1" indent="-187325"/>
            <a:r>
              <a:rPr dirty="0">
                <a:latin typeface="Huawei Sans" panose="020C0503030203020204" pitchFamily="34" charset="0"/>
              </a:rPr>
              <a:t>Customer pain points: In traditional network deployment, engineers need to commission network devices one by one onsite, resulting in heavy configuration workload and low efficiency.</a:t>
            </a:r>
            <a:endParaRPr lang="en-US" altLang="zh-CN" dirty="0" smtClean="0">
              <a:latin typeface="Huawei Sans" panose="020C0503030203020204" pitchFamily="34" charset="0"/>
              <a:sym typeface="Huawei Sans" panose="020C0503030203020204" pitchFamily="34" charset="0"/>
            </a:endParaRPr>
          </a:p>
          <a:p>
            <a:pPr marL="363538" lvl="1" indent="-187325"/>
            <a:r>
              <a:rPr dirty="0">
                <a:latin typeface="Huawei Sans" panose="020C0503030203020204" pitchFamily="34" charset="0"/>
              </a:rPr>
              <a:t>Solution:</a:t>
            </a:r>
            <a:endParaRPr lang="en-US" altLang="zh-CN" dirty="0" smtClean="0">
              <a:latin typeface="Huawei Sans" panose="020C0503030203020204" pitchFamily="34" charset="0"/>
              <a:sym typeface="Huawei Sans" panose="020C0503030203020204" pitchFamily="34" charset="0"/>
            </a:endParaRPr>
          </a:p>
          <a:p>
            <a:pPr marL="539750" lvl="2" indent="-176213"/>
            <a:r>
              <a:rPr dirty="0">
                <a:latin typeface="Huawei Sans" panose="020C0503030203020204" pitchFamily="34" charset="0"/>
              </a:rPr>
              <a:t>This lab demonstrates the plug-and-play </a:t>
            </a:r>
            <a:r>
              <a:rPr lang="en-US" dirty="0" smtClean="0">
                <a:latin typeface="Huawei Sans" panose="020C0503030203020204" pitchFamily="34" charset="0"/>
              </a:rPr>
              <a:t>function</a:t>
            </a:r>
            <a:r>
              <a:rPr lang="en-US" baseline="0" dirty="0" smtClean="0">
                <a:latin typeface="Huawei Sans" panose="020C0503030203020204" pitchFamily="34" charset="0"/>
              </a:rPr>
              <a:t> </a:t>
            </a:r>
            <a:r>
              <a:rPr dirty="0" smtClean="0">
                <a:latin typeface="Huawei Sans" panose="020C0503030203020204" pitchFamily="34" charset="0"/>
              </a:rPr>
              <a:t>of </a:t>
            </a:r>
            <a:r>
              <a:rPr dirty="0">
                <a:latin typeface="Huawei Sans" panose="020C0503030203020204" pitchFamily="34" charset="0"/>
              </a:rPr>
              <a:t>network devices in the </a:t>
            </a:r>
            <a:r>
              <a:rPr dirty="0" err="1">
                <a:latin typeface="Huawei Sans" panose="020C0503030203020204" pitchFamily="34" charset="0"/>
              </a:rPr>
              <a:t>CloudCampus</a:t>
            </a:r>
            <a:r>
              <a:rPr dirty="0">
                <a:latin typeface="Huawei Sans" panose="020C0503030203020204" pitchFamily="34" charset="0"/>
              </a:rPr>
              <a:t> Solution. The DHCP Option solution is used to implement plug-and-play of switches. In this example, the DHCP service and related parameters must be preconfigured on AR1.</a:t>
            </a:r>
            <a:endParaRPr lang="en-US" altLang="zh-CN" dirty="0" smtClean="0">
              <a:latin typeface="Huawei Sans" panose="020C0503030203020204" pitchFamily="34" charset="0"/>
              <a:sym typeface="Huawei Sans" panose="020C0503030203020204" pitchFamily="34" charset="0"/>
            </a:endParaRPr>
          </a:p>
          <a:p>
            <a:pPr marL="539750" lvl="2" indent="-176213"/>
            <a:r>
              <a:rPr dirty="0">
                <a:latin typeface="Huawei Sans" panose="020C0503030203020204" pitchFamily="34" charset="0"/>
              </a:rPr>
              <a:t>In this step, switches on the campus network can be directly deployed using factory settings and get managed by </a:t>
            </a:r>
            <a:r>
              <a:rPr dirty="0" err="1">
                <a:latin typeface="Huawei Sans" panose="020C0503030203020204" pitchFamily="34" charset="0"/>
              </a:rPr>
              <a:t>iMaster</a:t>
            </a:r>
            <a:r>
              <a:rPr dirty="0">
                <a:latin typeface="Huawei Sans" panose="020C0503030203020204" pitchFamily="34" charset="0"/>
              </a:rPr>
              <a:t> NCE-Campus, greatly reducing the configuration workload.</a:t>
            </a:r>
            <a:endParaRPr lang="en-US" altLang="zh-CN" dirty="0" smtClean="0">
              <a:latin typeface="Huawei Sans" panose="020C0503030203020204" pitchFamily="34" charset="0"/>
              <a:sym typeface="Huawei Sans" panose="020C0503030203020204" pitchFamily="34" charset="0"/>
            </a:endParaRPr>
          </a:p>
        </p:txBody>
      </p:sp>
      <p:sp>
        <p:nvSpPr>
          <p:cNvPr id="7" name="幻灯片图像占位符 6"/>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7722035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smtClean="0">
              <a:effectLst/>
              <a:latin typeface="Huawei Sans" panose="020C0503030203020204" pitchFamily="34" charset="0"/>
            </a:endParaRPr>
          </a:p>
        </p:txBody>
      </p:sp>
    </p:spTree>
    <p:extLst>
      <p:ext uri="{BB962C8B-B14F-4D97-AF65-F5344CB8AC3E}">
        <p14:creationId xmlns:p14="http://schemas.microsoft.com/office/powerpoint/2010/main" val="21068905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Parameters in the fabric global resource pool:</a:t>
            </a:r>
          </a:p>
          <a:p>
            <a:pPr marL="363538" lvl="1" indent="-187325"/>
            <a:r>
              <a:rPr b="1" dirty="0">
                <a:latin typeface="Huawei Sans" panose="020C0503030203020204" pitchFamily="34" charset="0"/>
              </a:rPr>
              <a:t>VLAN</a:t>
            </a:r>
            <a:r>
              <a:rPr dirty="0">
                <a:latin typeface="Huawei Sans" panose="020C0503030203020204" pitchFamily="34" charset="0"/>
              </a:rPr>
              <a:t>: Configure a service VLAN pool when you need to configure VLANs for connecting to external networks, VLANs for connecting to network service resources, CAPWAP management </a:t>
            </a:r>
            <a:r>
              <a:rPr dirty="0" smtClean="0">
                <a:latin typeface="Huawei Sans" panose="020C0503030203020204" pitchFamily="34" charset="0"/>
              </a:rPr>
              <a:t>VLAN, </a:t>
            </a:r>
            <a:r>
              <a:rPr dirty="0">
                <a:latin typeface="Huawei Sans" panose="020C0503030203020204" pitchFamily="34" charset="0"/>
              </a:rPr>
              <a:t>and terminal access VLANs.</a:t>
            </a:r>
            <a:endParaRPr lang="en-US" altLang="zh-CN" dirty="0" smtClean="0">
              <a:latin typeface="Huawei Sans" panose="020C0503030203020204" pitchFamily="34" charset="0"/>
            </a:endParaRPr>
          </a:p>
          <a:p>
            <a:pPr marL="363538" lvl="1" indent="-187325"/>
            <a:r>
              <a:rPr b="1" dirty="0">
                <a:latin typeface="Huawei Sans" panose="020C0503030203020204" pitchFamily="34" charset="0"/>
              </a:rPr>
              <a:t>Loopback interface IP address</a:t>
            </a:r>
            <a:r>
              <a:rPr dirty="0">
                <a:latin typeface="Huawei Sans" panose="020C0503030203020204" pitchFamily="34" charset="0"/>
              </a:rPr>
              <a:t>: Configure a loopback interface IP address resource pool when the underlay routing domain is automatically configured. Loopback interface IP addresses are used as the VTEP IP addresses of a VXLAN tunnel.</a:t>
            </a:r>
          </a:p>
          <a:p>
            <a:pPr marL="363538" lvl="1" indent="-187325"/>
            <a:r>
              <a:rPr lang="en-US" b="1" dirty="0" smtClean="0">
                <a:latin typeface="Huawei Sans" panose="020C0503030203020204" pitchFamily="34" charset="0"/>
              </a:rPr>
              <a:t>Bridge Domain (</a:t>
            </a:r>
            <a:r>
              <a:rPr b="1" dirty="0" smtClean="0">
                <a:latin typeface="Huawei Sans" panose="020C0503030203020204" pitchFamily="34" charset="0"/>
              </a:rPr>
              <a:t>BD</a:t>
            </a:r>
            <a:r>
              <a:rPr lang="en-US" b="1" dirty="0" smtClean="0">
                <a:latin typeface="Huawei Sans" panose="020C0503030203020204" pitchFamily="34" charset="0"/>
              </a:rPr>
              <a:t>)</a:t>
            </a:r>
            <a:r>
              <a:rPr dirty="0" smtClean="0">
                <a:latin typeface="Huawei Sans" panose="020C0503030203020204" pitchFamily="34" charset="0"/>
              </a:rPr>
              <a:t>: </a:t>
            </a:r>
            <a:r>
              <a:rPr dirty="0">
                <a:latin typeface="Huawei Sans" panose="020C0503030203020204" pitchFamily="34" charset="0"/>
              </a:rPr>
              <a:t>On a VXLAN network, VNIs can be mapped to BDs in 1:1 mode so that a BD can function as a VXLAN network entity to transmit traffic. A BD is a Layer 2 broadcast domain used to forward data packets on a VXLAN network.</a:t>
            </a:r>
          </a:p>
          <a:p>
            <a:pPr marL="363538" lvl="1" indent="-187325"/>
            <a:r>
              <a:rPr b="1" dirty="0" smtClean="0">
                <a:latin typeface="Huawei Sans" panose="020C0503030203020204" pitchFamily="34" charset="0"/>
              </a:rPr>
              <a:t>V</a:t>
            </a:r>
            <a:r>
              <a:rPr lang="en-US" b="1" dirty="0" smtClean="0">
                <a:latin typeface="Huawei Sans" panose="020C0503030203020204" pitchFamily="34" charset="0"/>
              </a:rPr>
              <a:t>XLAN Network Identifier (VNI)</a:t>
            </a:r>
            <a:r>
              <a:rPr dirty="0" smtClean="0">
                <a:latin typeface="Huawei Sans" panose="020C0503030203020204" pitchFamily="34" charset="0"/>
              </a:rPr>
              <a:t>: </a:t>
            </a:r>
            <a:r>
              <a:rPr dirty="0">
                <a:latin typeface="Huawei Sans" panose="020C0503030203020204" pitchFamily="34" charset="0"/>
              </a:rPr>
              <a:t>A VNI is similar to a VLAN ID and identifies a VXLAN.</a:t>
            </a: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6382941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dirty="0" smtClean="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87178237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Parameters in the underlay automation resource pool:</a:t>
            </a:r>
            <a:endParaRPr lang="en-US" altLang="zh-CN" dirty="0" smtClean="0">
              <a:latin typeface="Huawei Sans" panose="020C0503030203020204" pitchFamily="34" charset="0"/>
            </a:endParaRPr>
          </a:p>
          <a:p>
            <a:pPr marL="363538" lvl="1" indent="-187325"/>
            <a:r>
              <a:rPr b="1" dirty="0">
                <a:latin typeface="Huawei Sans" panose="020C0503030203020204" pitchFamily="34" charset="0"/>
              </a:rPr>
              <a:t>Interconnection VLAN</a:t>
            </a:r>
            <a:r>
              <a:rPr dirty="0">
                <a:latin typeface="Huawei Sans" panose="020C0503030203020204" pitchFamily="34" charset="0"/>
              </a:rPr>
              <a:t>: Configure an interconnection VLAN resource pool for interconnection between devices that participate in automatic routing orchestration of the underlay network in a fabric.</a:t>
            </a:r>
            <a:endParaRPr lang="en-US" altLang="zh-CN" dirty="0" smtClean="0">
              <a:latin typeface="Huawei Sans" panose="020C0503030203020204" pitchFamily="34" charset="0"/>
            </a:endParaRPr>
          </a:p>
          <a:p>
            <a:pPr marL="363538" lvl="1" indent="-187325"/>
            <a:r>
              <a:rPr b="1" dirty="0" smtClean="0">
                <a:latin typeface="Huawei Sans" panose="020C0503030203020204" pitchFamily="34" charset="0"/>
              </a:rPr>
              <a:t>Inter</a:t>
            </a:r>
            <a:r>
              <a:rPr lang="en-US" b="1" dirty="0" smtClean="0">
                <a:latin typeface="Huawei Sans" panose="020C0503030203020204" pitchFamily="34" charset="0"/>
              </a:rPr>
              <a:t>working</a:t>
            </a:r>
            <a:r>
              <a:rPr b="1" dirty="0" smtClean="0">
                <a:latin typeface="Huawei Sans" panose="020C0503030203020204" pitchFamily="34" charset="0"/>
              </a:rPr>
              <a:t> IP</a:t>
            </a:r>
            <a:r>
              <a:rPr dirty="0" smtClean="0">
                <a:latin typeface="Huawei Sans" panose="020C0503030203020204" pitchFamily="34" charset="0"/>
              </a:rPr>
              <a:t>: </a:t>
            </a:r>
            <a:r>
              <a:rPr dirty="0">
                <a:latin typeface="Huawei Sans" panose="020C0503030203020204" pitchFamily="34" charset="0"/>
              </a:rPr>
              <a:t>Configure an interconnection IP address resource pool for interconnection between devices that participate in automatic routing orchestration of the underlay network in a fabric.</a:t>
            </a:r>
            <a:endParaRPr lang="en-US" altLang="zh-CN" dirty="0" smtClean="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24311547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0838785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42950" y="717550"/>
            <a:ext cx="5557838" cy="3125788"/>
          </a:xfrm>
        </p:spPr>
      </p:sp>
      <p:sp>
        <p:nvSpPr>
          <p:cNvPr id="7" name="备注占位符 6"/>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73205071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9399340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44739077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61530571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A fabric </a:t>
            </a:r>
            <a:r>
              <a:rPr dirty="0" smtClean="0">
                <a:latin typeface="Huawei Sans" panose="020C0503030203020204" pitchFamily="34" charset="0"/>
              </a:rPr>
              <a:t>consists </a:t>
            </a:r>
            <a:r>
              <a:rPr dirty="0">
                <a:latin typeface="Huawei Sans" panose="020C0503030203020204" pitchFamily="34" charset="0"/>
              </a:rPr>
              <a:t>of core, aggregation, and access devices. An access device supports access of different network services, reducing costs and improving network device efficiency.</a:t>
            </a:r>
          </a:p>
          <a:p>
            <a:r>
              <a:rPr dirty="0">
                <a:latin typeface="Huawei Sans" panose="020C0503030203020204" pitchFamily="34" charset="0"/>
              </a:rPr>
              <a:t>A virtualized campus network uses the overlay virtualization technology (VXLAN) to support multiple virtual networks on the same fabric and support flexible service deployment.</a:t>
            </a:r>
          </a:p>
          <a:p>
            <a:r>
              <a:rPr dirty="0">
                <a:latin typeface="Huawei Sans" panose="020C0503030203020204" pitchFamily="34" charset="0"/>
              </a:rPr>
              <a:t>The networking type specifies the fabric deployment mode:</a:t>
            </a:r>
          </a:p>
          <a:p>
            <a:pPr marL="363538" lvl="1" indent="-187325"/>
            <a:r>
              <a:rPr dirty="0">
                <a:latin typeface="Huawei Sans" panose="020C0503030203020204" pitchFamily="34" charset="0"/>
              </a:rPr>
              <a:t>Centralized: The gateway in a fabric is a centralized gateway. Traffic accessing external networks and intranet passes through the centralized gateway. In this case, only the border node can function as the centralized gateway.</a:t>
            </a:r>
          </a:p>
          <a:p>
            <a:pPr marL="363538" lvl="1" indent="-187325"/>
            <a:r>
              <a:rPr dirty="0">
                <a:latin typeface="Huawei Sans" panose="020C0503030203020204" pitchFamily="34" charset="0"/>
              </a:rPr>
              <a:t>Distributed: Gateways in a fabric are distributed gateways. Traffic accessing external networks and intranet passes through different distributed gateways. In this case, both border nodes and edge nodes can function as distributed gateways.</a:t>
            </a: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8601275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Role: Specify the roles of devices </a:t>
            </a:r>
            <a:r>
              <a:rPr dirty="0" smtClean="0">
                <a:latin typeface="Huawei Sans" panose="020C0503030203020204" pitchFamily="34" charset="0"/>
              </a:rPr>
              <a:t>in </a:t>
            </a:r>
            <a:r>
              <a:rPr dirty="0">
                <a:latin typeface="Huawei Sans" panose="020C0503030203020204" pitchFamily="34" charset="0"/>
              </a:rPr>
              <a:t>the fabric, including the border node, edge node, and extended node. By default, the role of a device is an extended node.</a:t>
            </a:r>
            <a:endParaRPr lang="zh-CN" altLang="en-US" dirty="0" smtClean="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32286802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Automatic routing domain configuration: After this function is enabled, the underlay network is automatically configured. You can specify sites for automatic routing domain configuration and specify OSPF route parameters. Currently, the following parameters are supported:</a:t>
            </a:r>
          </a:p>
          <a:p>
            <a:pPr marL="363538" lvl="1" indent="-187325"/>
            <a:r>
              <a:rPr b="1" dirty="0">
                <a:latin typeface="Huawei Sans" panose="020C0503030203020204" pitchFamily="34" charset="0"/>
              </a:rPr>
              <a:t>Domain</a:t>
            </a:r>
            <a:r>
              <a:rPr dirty="0">
                <a:latin typeface="Huawei Sans" panose="020C0503030203020204" pitchFamily="34" charset="0"/>
              </a:rPr>
              <a:t>: In </a:t>
            </a:r>
            <a:r>
              <a:rPr dirty="0" smtClean="0">
                <a:latin typeface="Huawei Sans" panose="020C0503030203020204" pitchFamily="34" charset="0"/>
              </a:rPr>
              <a:t>single</a:t>
            </a:r>
            <a:r>
              <a:rPr lang="en-US" dirty="0" smtClean="0">
                <a:latin typeface="Huawei Sans" panose="020C0503030203020204" pitchFamily="34" charset="0"/>
              </a:rPr>
              <a:t>-</a:t>
            </a:r>
            <a:r>
              <a:rPr dirty="0" smtClean="0">
                <a:latin typeface="Huawei Sans" panose="020C0503030203020204" pitchFamily="34" charset="0"/>
              </a:rPr>
              <a:t>domain</a:t>
            </a:r>
            <a:r>
              <a:rPr lang="en-US" dirty="0" smtClean="0">
                <a:latin typeface="Huawei Sans" panose="020C0503030203020204" pitchFamily="34" charset="0"/>
              </a:rPr>
              <a:t> mode</a:t>
            </a:r>
            <a:r>
              <a:rPr dirty="0" smtClean="0">
                <a:latin typeface="Huawei Sans" panose="020C0503030203020204" pitchFamily="34" charset="0"/>
              </a:rPr>
              <a:t>, </a:t>
            </a:r>
            <a:r>
              <a:rPr dirty="0">
                <a:latin typeface="Huawei Sans" panose="020C0503030203020204" pitchFamily="34" charset="0"/>
              </a:rPr>
              <a:t>all devices belong to area 0. In </a:t>
            </a:r>
            <a:r>
              <a:rPr dirty="0" smtClean="0">
                <a:latin typeface="Huawei Sans" panose="020C0503030203020204" pitchFamily="34" charset="0"/>
              </a:rPr>
              <a:t>mult</a:t>
            </a:r>
            <a:r>
              <a:rPr lang="en-US" dirty="0" smtClean="0">
                <a:latin typeface="Huawei Sans" panose="020C0503030203020204" pitchFamily="34" charset="0"/>
              </a:rPr>
              <a:t>i-</a:t>
            </a:r>
            <a:r>
              <a:rPr dirty="0" smtClean="0">
                <a:latin typeface="Huawei Sans" panose="020C0503030203020204" pitchFamily="34" charset="0"/>
              </a:rPr>
              <a:t>domain</a:t>
            </a:r>
            <a:r>
              <a:rPr lang="en-US" dirty="0" smtClean="0">
                <a:latin typeface="Huawei Sans" panose="020C0503030203020204" pitchFamily="34" charset="0"/>
              </a:rPr>
              <a:t> mode</a:t>
            </a:r>
            <a:r>
              <a:rPr dirty="0" smtClean="0">
                <a:latin typeface="Huawei Sans" panose="020C0503030203020204" pitchFamily="34" charset="0"/>
              </a:rPr>
              <a:t>, </a:t>
            </a:r>
            <a:r>
              <a:rPr lang="en-US" altLang="zh-CN" dirty="0" smtClean="0"/>
              <a:t>all edge nodes are located in their respective non-backbone areas, and border nodes are interconnected through the backbone area (area 0).</a:t>
            </a:r>
            <a:endParaRPr dirty="0">
              <a:latin typeface="Huawei Sans" panose="020C0503030203020204" pitchFamily="34" charset="0"/>
            </a:endParaRPr>
          </a:p>
          <a:p>
            <a:pPr marL="363538" lvl="1" indent="-187325"/>
            <a:r>
              <a:rPr b="1" dirty="0">
                <a:latin typeface="Huawei Sans" panose="020C0503030203020204" pitchFamily="34" charset="0"/>
              </a:rPr>
              <a:t>Network type</a:t>
            </a:r>
            <a:r>
              <a:rPr dirty="0">
                <a:latin typeface="Huawei Sans" panose="020C0503030203020204" pitchFamily="34" charset="0"/>
              </a:rPr>
              <a:t>: You can specify the OSPF network type to broadcast, </a:t>
            </a:r>
            <a:r>
              <a:rPr lang="en-US" dirty="0" smtClean="0">
                <a:latin typeface="Huawei Sans" panose="020C0503030203020204" pitchFamily="34" charset="0"/>
              </a:rPr>
              <a:t>P2MP</a:t>
            </a:r>
            <a:r>
              <a:rPr dirty="0" smtClean="0">
                <a:latin typeface="Huawei Sans" panose="020C0503030203020204" pitchFamily="34" charset="0"/>
              </a:rPr>
              <a:t>, </a:t>
            </a:r>
            <a:r>
              <a:rPr dirty="0">
                <a:latin typeface="Huawei Sans" panose="020C0503030203020204" pitchFamily="34" charset="0"/>
              </a:rPr>
              <a:t>or </a:t>
            </a:r>
            <a:r>
              <a:rPr lang="en-US" dirty="0" smtClean="0">
                <a:latin typeface="Huawei Sans" panose="020C0503030203020204" pitchFamily="34" charset="0"/>
              </a:rPr>
              <a:t>P2P</a:t>
            </a:r>
            <a:r>
              <a:rPr dirty="0" smtClean="0">
                <a:latin typeface="Huawei Sans" panose="020C0503030203020204" pitchFamily="34" charset="0"/>
              </a:rPr>
              <a:t>.</a:t>
            </a:r>
            <a:endParaRPr dirty="0">
              <a:latin typeface="Huawei Sans" panose="020C0503030203020204" pitchFamily="34" charset="0"/>
            </a:endParaRPr>
          </a:p>
          <a:p>
            <a:pPr marL="363538" lvl="1" indent="-187325"/>
            <a:r>
              <a:rPr b="1" dirty="0">
                <a:latin typeface="Huawei Sans" panose="020C0503030203020204" pitchFamily="34" charset="0"/>
              </a:rPr>
              <a:t>Encryption</a:t>
            </a:r>
            <a:r>
              <a:rPr dirty="0">
                <a:latin typeface="Huawei Sans" panose="020C0503030203020204" pitchFamily="34" charset="0"/>
              </a:rPr>
              <a:t>: You can set the encryption mode between adjacent devices to </a:t>
            </a:r>
            <a:r>
              <a:rPr lang="en-US" dirty="0" smtClean="0">
                <a:latin typeface="Huawei Sans" panose="020C0503030203020204" pitchFamily="34" charset="0"/>
              </a:rPr>
              <a:t>HMAC-SHA</a:t>
            </a:r>
            <a:r>
              <a:rPr dirty="0" smtClean="0">
                <a:latin typeface="Huawei Sans" panose="020C0503030203020204" pitchFamily="34" charset="0"/>
              </a:rPr>
              <a:t>256</a:t>
            </a:r>
            <a:r>
              <a:rPr dirty="0">
                <a:latin typeface="Huawei Sans" panose="020C0503030203020204" pitchFamily="34" charset="0"/>
              </a:rPr>
              <a:t>, </a:t>
            </a:r>
            <a:r>
              <a:rPr lang="en-US" dirty="0" smtClean="0">
                <a:latin typeface="Huawei Sans" panose="020C0503030203020204" pitchFamily="34" charset="0"/>
              </a:rPr>
              <a:t>MD5</a:t>
            </a:r>
            <a:r>
              <a:rPr dirty="0" smtClean="0">
                <a:latin typeface="Huawei Sans" panose="020C0503030203020204" pitchFamily="34" charset="0"/>
              </a:rPr>
              <a:t>, </a:t>
            </a:r>
            <a:r>
              <a:rPr dirty="0">
                <a:latin typeface="Huawei Sans" panose="020C0503030203020204" pitchFamily="34" charset="0"/>
              </a:rPr>
              <a:t>or </a:t>
            </a:r>
            <a:r>
              <a:rPr lang="en-US" dirty="0" smtClean="0">
                <a:latin typeface="Huawei Sans" panose="020C0503030203020204" pitchFamily="34" charset="0"/>
              </a:rPr>
              <a:t>N</a:t>
            </a:r>
            <a:r>
              <a:rPr dirty="0" smtClean="0">
                <a:latin typeface="Huawei Sans" panose="020C0503030203020204" pitchFamily="34" charset="0"/>
              </a:rPr>
              <a:t>one</a:t>
            </a:r>
            <a:r>
              <a:rPr dirty="0">
                <a:latin typeface="Huawei Sans" panose="020C0503030203020204" pitchFamily="34" charset="0"/>
              </a:rPr>
              <a:t>.</a:t>
            </a:r>
            <a:endParaRPr lang="en-US" altLang="zh-CN" dirty="0" smtClean="0">
              <a:latin typeface="Huawei Sans" panose="020C0503030203020204" pitchFamily="34" charset="0"/>
            </a:endParaRPr>
          </a:p>
          <a:p>
            <a:pPr marL="363538" lvl="1" indent="-187325"/>
            <a:r>
              <a:rPr b="1" dirty="0">
                <a:latin typeface="Huawei Sans" panose="020C0503030203020204" pitchFamily="34" charset="0"/>
              </a:rPr>
              <a:t>Key</a:t>
            </a:r>
            <a:r>
              <a:rPr dirty="0">
                <a:latin typeface="Huawei Sans" panose="020C0503030203020204" pitchFamily="34" charset="0"/>
              </a:rPr>
              <a:t>: It refers to the authentication key ID used for </a:t>
            </a:r>
            <a:r>
              <a:rPr dirty="0" err="1">
                <a:latin typeface="Huawei Sans" panose="020C0503030203020204" pitchFamily="34" charset="0"/>
              </a:rPr>
              <a:t>ciphertext</a:t>
            </a:r>
            <a:r>
              <a:rPr dirty="0">
                <a:latin typeface="Huawei Sans" panose="020C0503030203020204" pitchFamily="34" charset="0"/>
              </a:rPr>
              <a:t> authentication on an interface, and must be consistent with that of the peer device. The value is an integer in the range from 1 to 255.</a:t>
            </a:r>
          </a:p>
          <a:p>
            <a:pPr marL="363538" lvl="1" indent="-187325"/>
            <a:r>
              <a:rPr b="1" dirty="0">
                <a:latin typeface="Huawei Sans" panose="020C0503030203020204" pitchFamily="34" charset="0"/>
              </a:rPr>
              <a:t>Password</a:t>
            </a:r>
            <a:r>
              <a:rPr dirty="0">
                <a:latin typeface="Huawei Sans" panose="020C0503030203020204" pitchFamily="34" charset="0"/>
              </a:rPr>
              <a:t>: It specifies the </a:t>
            </a:r>
            <a:r>
              <a:rPr dirty="0" err="1">
                <a:latin typeface="Huawei Sans" panose="020C0503030203020204" pitchFamily="34" charset="0"/>
              </a:rPr>
              <a:t>ciphertext</a:t>
            </a:r>
            <a:r>
              <a:rPr dirty="0">
                <a:latin typeface="Huawei Sans" panose="020C0503030203020204" pitchFamily="34" charset="0"/>
              </a:rPr>
              <a:t> authentication key. The value is a string of 1 to 255 characters and cannot contain spaces.</a:t>
            </a:r>
          </a:p>
          <a:p>
            <a:pPr marL="363538" lvl="1" indent="-187325"/>
            <a:r>
              <a:rPr b="1" dirty="0">
                <a:latin typeface="Huawei Sans" panose="020C0503030203020204" pitchFamily="34" charset="0"/>
              </a:rPr>
              <a:t>Confirm password</a:t>
            </a:r>
            <a:r>
              <a:rPr dirty="0">
                <a:latin typeface="Huawei Sans" panose="020C0503030203020204" pitchFamily="34" charset="0"/>
              </a:rPr>
              <a:t>: You need to enter the </a:t>
            </a:r>
            <a:r>
              <a:rPr dirty="0" err="1">
                <a:latin typeface="Huawei Sans" panose="020C0503030203020204" pitchFamily="34" charset="0"/>
              </a:rPr>
              <a:t>ciphertext</a:t>
            </a:r>
            <a:r>
              <a:rPr dirty="0">
                <a:latin typeface="Huawei Sans" panose="020C0503030203020204" pitchFamily="34" charset="0"/>
              </a:rPr>
              <a:t> authentication key again for confirmation.</a:t>
            </a:r>
          </a:p>
          <a:p>
            <a:pPr marL="363538" lvl="1" indent="-187325"/>
            <a:r>
              <a:rPr b="1" dirty="0">
                <a:latin typeface="Huawei Sans" panose="020C0503030203020204" pitchFamily="34" charset="0"/>
              </a:rPr>
              <a:t>OSPF </a:t>
            </a:r>
            <a:r>
              <a:rPr lang="en-US" b="1" dirty="0" smtClean="0">
                <a:latin typeface="Huawei Sans" panose="020C0503030203020204" pitchFamily="34" charset="0"/>
              </a:rPr>
              <a:t>graceful</a:t>
            </a:r>
            <a:r>
              <a:rPr dirty="0" smtClean="0">
                <a:latin typeface="Huawei Sans" panose="020C0503030203020204" pitchFamily="34" charset="0"/>
              </a:rPr>
              <a:t>: </a:t>
            </a:r>
            <a:r>
              <a:rPr dirty="0">
                <a:latin typeface="Huawei Sans" panose="020C0503030203020204" pitchFamily="34" charset="0"/>
              </a:rPr>
              <a:t>You can enable OSPF GR.</a:t>
            </a:r>
            <a:endParaRPr lang="en-US" altLang="zh-CN" dirty="0" smtClean="0">
              <a:latin typeface="Huawei Sans" panose="020C0503030203020204" pitchFamily="34" charset="0"/>
              <a:sym typeface="Huawei Sans" panose="020C0503030203020204" pitchFamily="34" charset="0"/>
            </a:endParaRP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35382115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b="1" dirty="0">
                <a:latin typeface="Huawei Sans" panose="020C0503030203020204" pitchFamily="34" charset="0"/>
              </a:rPr>
              <a:t>AS number</a:t>
            </a:r>
            <a:r>
              <a:rPr dirty="0">
                <a:latin typeface="Huawei Sans" panose="020C0503030203020204" pitchFamily="34" charset="0"/>
              </a:rPr>
              <a:t>: You can specify the BGP AS number used on a </a:t>
            </a:r>
            <a:r>
              <a:rPr dirty="0" smtClean="0">
                <a:latin typeface="Huawei Sans" panose="020C0503030203020204" pitchFamily="34" charset="0"/>
              </a:rPr>
              <a:t>fabric.</a:t>
            </a:r>
            <a:endParaRPr lang="en-US" altLang="zh-CN" dirty="0" smtClean="0">
              <a:latin typeface="Huawei Sans" panose="020C0503030203020204" pitchFamily="34" charset="0"/>
              <a:sym typeface="Huawei Sans" panose="020C0503030203020204" pitchFamily="34" charset="0"/>
            </a:endParaRPr>
          </a:p>
          <a:p>
            <a:r>
              <a:rPr dirty="0">
                <a:latin typeface="Huawei Sans" panose="020C0503030203020204" pitchFamily="34" charset="0"/>
              </a:rPr>
              <a:t>After a fabric is created, the underlay network can be automatically deployed, and configurations such as VLANIF interfaces, loopback interfaces, VTEP IP addresses, and routes required for establishing a </a:t>
            </a:r>
            <a:r>
              <a:rPr dirty="0" smtClean="0">
                <a:latin typeface="Huawei Sans" panose="020C0503030203020204" pitchFamily="34" charset="0"/>
              </a:rPr>
              <a:t>BGP EVPN </a:t>
            </a:r>
            <a:r>
              <a:rPr dirty="0">
                <a:latin typeface="Huawei Sans" panose="020C0503030203020204" pitchFamily="34" charset="0"/>
              </a:rPr>
              <a:t>can be automatically provisioned. </a:t>
            </a:r>
            <a:r>
              <a:rPr dirty="0" err="1">
                <a:latin typeface="Huawei Sans" panose="020C0503030203020204" pitchFamily="34" charset="0"/>
              </a:rPr>
              <a:t>iMaster</a:t>
            </a:r>
            <a:r>
              <a:rPr dirty="0">
                <a:latin typeface="Huawei Sans" panose="020C0503030203020204" pitchFamily="34" charset="0"/>
              </a:rPr>
              <a:t> NCE-Campus allocates resources from the fabric global resource pool and underlay automation resource pool to devices.</a:t>
            </a:r>
          </a:p>
          <a:p>
            <a:endParaRPr lang="zh-CN" altLang="en-US" dirty="0">
              <a:latin typeface="Huawei Sans" panose="020C0503030203020204" pitchFamily="34" charset="0"/>
            </a:endParaRPr>
          </a:p>
        </p:txBody>
      </p:sp>
      <p:sp>
        <p:nvSpPr>
          <p:cNvPr id="7" name="幻灯片图像占位符 6"/>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24653742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50567452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37185732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Basic information:</a:t>
            </a:r>
            <a:endParaRPr lang="en-US" altLang="zh-CN" dirty="0" smtClean="0">
              <a:latin typeface="Huawei Sans" panose="020C0503030203020204" pitchFamily="34" charset="0"/>
            </a:endParaRPr>
          </a:p>
          <a:p>
            <a:pPr marL="363538" lvl="1" indent="-187325"/>
            <a:r>
              <a:rPr dirty="0">
                <a:latin typeface="Huawei Sans" panose="020C0503030203020204" pitchFamily="34" charset="0"/>
              </a:rPr>
              <a:t>If </a:t>
            </a:r>
            <a:r>
              <a:rPr b="1" dirty="0">
                <a:latin typeface="Huawei Sans" panose="020C0503030203020204" pitchFamily="34" charset="0"/>
              </a:rPr>
              <a:t>Internet connection</a:t>
            </a:r>
            <a:r>
              <a:rPr dirty="0">
                <a:latin typeface="Huawei Sans" panose="020C0503030203020204" pitchFamily="34" charset="0"/>
              </a:rPr>
              <a:t> is enabled, </a:t>
            </a:r>
            <a:r>
              <a:rPr lang="en-US" dirty="0" err="1" smtClean="0">
                <a:latin typeface="Huawei Sans" panose="020C0503030203020204" pitchFamily="34" charset="0"/>
              </a:rPr>
              <a:t>iMaster</a:t>
            </a:r>
            <a:r>
              <a:rPr lang="en-US" dirty="0" smtClean="0">
                <a:latin typeface="Huawei Sans" panose="020C0503030203020204" pitchFamily="34" charset="0"/>
              </a:rPr>
              <a:t> NCE-Campus </a:t>
            </a:r>
            <a:r>
              <a:rPr dirty="0" smtClean="0">
                <a:latin typeface="Huawei Sans" panose="020C0503030203020204" pitchFamily="34" charset="0"/>
              </a:rPr>
              <a:t>uses </a:t>
            </a:r>
            <a:r>
              <a:rPr dirty="0">
                <a:latin typeface="Huawei Sans" panose="020C0503030203020204" pitchFamily="34" charset="0"/>
              </a:rPr>
              <a:t>a default route to direct traffic to the corresponding external network. If </a:t>
            </a:r>
            <a:r>
              <a:rPr b="1" dirty="0">
                <a:latin typeface="Huawei Sans" panose="020C0503030203020204" pitchFamily="34" charset="0"/>
              </a:rPr>
              <a:t>Internet connection</a:t>
            </a:r>
            <a:r>
              <a:rPr dirty="0">
                <a:latin typeface="Huawei Sans" panose="020C0503030203020204" pitchFamily="34" charset="0"/>
              </a:rPr>
              <a:t> is disabled, you need to specify a route prefix.</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2018466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42950" y="717550"/>
            <a:ext cx="5557838" cy="3125788"/>
          </a:xfrm>
        </p:spPr>
      </p:sp>
      <p:sp>
        <p:nvSpPr>
          <p:cNvPr id="7" name="备注占位符 6"/>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0421204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r>
              <a:rPr dirty="0">
                <a:latin typeface="Huawei Sans" panose="020C0503030203020204" pitchFamily="34" charset="0"/>
              </a:rPr>
              <a:t>Interconnection information:</a:t>
            </a:r>
            <a:endParaRPr lang="en-US" altLang="zh-CN" dirty="0" smtClean="0">
              <a:latin typeface="Huawei Sans" panose="020C0503030203020204" pitchFamily="34" charset="0"/>
            </a:endParaRPr>
          </a:p>
          <a:p>
            <a:pPr marL="363538" lvl="1" indent="-187325"/>
            <a:r>
              <a:rPr dirty="0">
                <a:latin typeface="Huawei Sans" panose="020C0503030203020204" pitchFamily="34" charset="0"/>
              </a:rPr>
              <a:t>Select the border device to be connected to an external network, and select the interconnection interface, interconnection IP address, and interconnection VLAN.</a:t>
            </a:r>
            <a:endParaRPr lang="en-US" altLang="zh-CN" dirty="0" smtClean="0">
              <a:latin typeface="Huawei Sans" panose="020C0503030203020204" pitchFamily="34" charset="0"/>
            </a:endParaRPr>
          </a:p>
          <a:p>
            <a:pPr marL="363538" lvl="1" indent="-187325"/>
            <a:r>
              <a:rPr dirty="0">
                <a:latin typeface="Huawei Sans" panose="020C0503030203020204" pitchFamily="34" charset="0"/>
              </a:rPr>
              <a:t>Note: The configured interconnection IP address cannot conflict with the IP address in the underlay automation resource pool. The configured interconnection VLAN belongs to the fabric global resource pool.</a:t>
            </a:r>
            <a:endParaRPr lang="en-US" altLang="zh-CN" dirty="0" smtClean="0">
              <a:latin typeface="Huawei Sans" panose="020C0503030203020204" pitchFamily="34" charset="0"/>
            </a:endParaRPr>
          </a:p>
          <a:p>
            <a:r>
              <a:rPr dirty="0">
                <a:latin typeface="Huawei Sans" panose="020C0503030203020204" pitchFamily="34" charset="0"/>
              </a:rPr>
              <a:t>Routing information:</a:t>
            </a:r>
            <a:endParaRPr lang="en-US" altLang="zh-CN" dirty="0" smtClean="0">
              <a:latin typeface="Huawei Sans" panose="020C0503030203020204" pitchFamily="34" charset="0"/>
            </a:endParaRPr>
          </a:p>
          <a:p>
            <a:pPr marL="363538" lvl="1" indent="-187325"/>
            <a:r>
              <a:rPr dirty="0">
                <a:latin typeface="Huawei Sans" panose="020C0503030203020204" pitchFamily="34" charset="0"/>
              </a:rPr>
              <a:t>After </a:t>
            </a:r>
            <a:r>
              <a:rPr b="1" dirty="0" smtClean="0">
                <a:latin typeface="Huawei Sans" panose="020C0503030203020204" pitchFamily="34" charset="0"/>
              </a:rPr>
              <a:t>Deliver </a:t>
            </a:r>
            <a:r>
              <a:rPr b="1" dirty="0">
                <a:latin typeface="Huawei Sans" panose="020C0503030203020204" pitchFamily="34" charset="0"/>
              </a:rPr>
              <a:t>static routes</a:t>
            </a:r>
            <a:r>
              <a:rPr dirty="0">
                <a:latin typeface="Huawei Sans" panose="020C0503030203020204" pitchFamily="34" charset="0"/>
              </a:rPr>
              <a:t> is enabled, </a:t>
            </a:r>
            <a:r>
              <a:rPr dirty="0" err="1">
                <a:latin typeface="Huawei Sans" panose="020C0503030203020204" pitchFamily="34" charset="0"/>
              </a:rPr>
              <a:t>iMaster</a:t>
            </a:r>
            <a:r>
              <a:rPr dirty="0">
                <a:latin typeface="Huawei Sans" panose="020C0503030203020204" pitchFamily="34" charset="0"/>
              </a:rPr>
              <a:t> NCE-Campus delivers static routes destined for the external network to the border device (only when the external network is invoked by the virtual network).</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13284691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7391484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Server configuration:</a:t>
            </a:r>
            <a:endParaRPr lang="en-US" altLang="zh-CN" dirty="0" smtClean="0">
              <a:latin typeface="Huawei Sans" panose="020C0503030203020204" pitchFamily="34" charset="0"/>
            </a:endParaRPr>
          </a:p>
          <a:p>
            <a:pPr marL="363538" lvl="1" indent="-187325"/>
            <a:r>
              <a:rPr b="1" dirty="0">
                <a:latin typeface="Huawei Sans" panose="020C0503030203020204" pitchFamily="34" charset="0"/>
              </a:rPr>
              <a:t>Server type</a:t>
            </a:r>
            <a:r>
              <a:rPr dirty="0">
                <a:latin typeface="Huawei Sans" panose="020C0503030203020204" pitchFamily="34" charset="0"/>
              </a:rPr>
              <a:t>: server resource specified by the network service resource. In this example, the defined network service resource is a DHCP server.</a:t>
            </a:r>
          </a:p>
          <a:p>
            <a:pPr marL="363538" lvl="1" indent="-187325"/>
            <a:r>
              <a:rPr b="1" dirty="0">
                <a:latin typeface="Huawei Sans" panose="020C0503030203020204" pitchFamily="34" charset="0"/>
              </a:rPr>
              <a:t>DHCP server</a:t>
            </a:r>
            <a:r>
              <a:rPr dirty="0">
                <a:latin typeface="Huawei Sans" panose="020C0503030203020204" pitchFamily="34" charset="0"/>
              </a:rPr>
              <a:t>: IPv4 and/or IPv6 address of a DHCP server.</a:t>
            </a:r>
          </a:p>
          <a:p>
            <a:pPr marL="363538" lvl="1" indent="-187325"/>
            <a:r>
              <a:rPr b="1" dirty="0">
                <a:latin typeface="Huawei Sans" panose="020C0503030203020204" pitchFamily="34" charset="0"/>
              </a:rPr>
              <a:t>Server interconnection address pool</a:t>
            </a:r>
            <a:r>
              <a:rPr dirty="0">
                <a:latin typeface="Huawei Sans" panose="020C0503030203020204" pitchFamily="34" charset="0"/>
              </a:rPr>
              <a:t>: If an IPv6 address pool is configured for the DHCP server, this parameter is mandatory. If only an IPv4 address pool is configured for the DHCP server, this parameter is optional.</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9165716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Device configuration:</a:t>
            </a:r>
            <a:endParaRPr lang="en-US" altLang="zh-CN" dirty="0" smtClean="0">
              <a:latin typeface="Huawei Sans" panose="020C0503030203020204" pitchFamily="34" charset="0"/>
            </a:endParaRPr>
          </a:p>
          <a:p>
            <a:pPr marL="363538" lvl="1" indent="-187325"/>
            <a:r>
              <a:rPr dirty="0">
                <a:latin typeface="Huawei Sans" panose="020C0503030203020204" pitchFamily="34" charset="0"/>
              </a:rPr>
              <a:t>If </a:t>
            </a:r>
            <a:r>
              <a:rPr b="1" dirty="0" smtClean="0">
                <a:latin typeface="Huawei Sans" panose="020C0503030203020204" pitchFamily="34" charset="0"/>
              </a:rPr>
              <a:t>Directly </a:t>
            </a:r>
            <a:r>
              <a:rPr b="1" dirty="0">
                <a:latin typeface="Huawei Sans" panose="020C0503030203020204" pitchFamily="34" charset="0"/>
              </a:rPr>
              <a:t>connected to a switch</a:t>
            </a:r>
            <a:r>
              <a:rPr dirty="0">
                <a:latin typeface="Huawei Sans" panose="020C0503030203020204" pitchFamily="34" charset="0"/>
              </a:rPr>
              <a:t> is selected, the border node adds the interconnection port to the interconnection VLAN in tagged mode to connect to network resources. If </a:t>
            </a:r>
            <a:r>
              <a:rPr b="1" dirty="0">
                <a:latin typeface="Huawei Sans" panose="020C0503030203020204" pitchFamily="34" charset="0"/>
              </a:rPr>
              <a:t>Directly connected to a </a:t>
            </a:r>
            <a:r>
              <a:rPr b="1" dirty="0" smtClean="0">
                <a:latin typeface="Huawei Sans" panose="020C0503030203020204" pitchFamily="34" charset="0"/>
              </a:rPr>
              <a:t>s</a:t>
            </a:r>
            <a:r>
              <a:rPr lang="en-US" b="1" dirty="0" smtClean="0">
                <a:latin typeface="Huawei Sans" panose="020C0503030203020204" pitchFamily="34" charset="0"/>
              </a:rPr>
              <a:t>erver</a:t>
            </a:r>
            <a:r>
              <a:rPr dirty="0" smtClean="0">
                <a:latin typeface="Huawei Sans" panose="020C0503030203020204" pitchFamily="34" charset="0"/>
              </a:rPr>
              <a:t> </a:t>
            </a:r>
            <a:r>
              <a:rPr dirty="0">
                <a:latin typeface="Huawei Sans" panose="020C0503030203020204" pitchFamily="34" charset="0"/>
              </a:rPr>
              <a:t>is selected, the switch adds the interconnection port to the interconnection VLAN in untagged mode.</a:t>
            </a:r>
            <a:endParaRPr lang="en-US" altLang="zh-CN" dirty="0" smtClean="0">
              <a:latin typeface="Huawei Sans" panose="020C0503030203020204" pitchFamily="34" charset="0"/>
            </a:endParaRPr>
          </a:p>
          <a:p>
            <a:pPr marL="363538" lvl="1" indent="-187325"/>
            <a:r>
              <a:rPr b="1" dirty="0">
                <a:latin typeface="Huawei Sans" panose="020C0503030203020204" pitchFamily="34" charset="0"/>
              </a:rPr>
              <a:t>Interconnection device</a:t>
            </a:r>
            <a:r>
              <a:rPr dirty="0">
                <a:latin typeface="Huawei Sans" panose="020C0503030203020204" pitchFamily="34" charset="0"/>
              </a:rPr>
              <a:t>: Select the border node (CORE1). The device functions as a border </a:t>
            </a:r>
            <a:r>
              <a:rPr lang="en-US" altLang="zh-CN" dirty="0" smtClean="0">
                <a:latin typeface="Huawei Sans" panose="020C0503030203020204" pitchFamily="34" charset="0"/>
              </a:rPr>
              <a:t>node </a:t>
            </a:r>
            <a:r>
              <a:rPr dirty="0" smtClean="0">
                <a:latin typeface="Huawei Sans" panose="020C0503030203020204" pitchFamily="34" charset="0"/>
              </a:rPr>
              <a:t>that </a:t>
            </a:r>
            <a:r>
              <a:rPr dirty="0">
                <a:latin typeface="Huawei Sans" panose="020C0503030203020204" pitchFamily="34" charset="0"/>
              </a:rPr>
              <a:t>connects the fabric to the external network service resource.</a:t>
            </a:r>
          </a:p>
          <a:p>
            <a:pPr marL="363538" lvl="1" indent="-187325"/>
            <a:r>
              <a:rPr b="1" dirty="0">
                <a:latin typeface="Huawei Sans" panose="020C0503030203020204" pitchFamily="34" charset="0"/>
              </a:rPr>
              <a:t>External port</a:t>
            </a:r>
            <a:r>
              <a:rPr dirty="0">
                <a:latin typeface="Huawei Sans" panose="020C0503030203020204" pitchFamily="34" charset="0"/>
              </a:rPr>
              <a:t>: Select the port used by the border node to connect to the network service resource.</a:t>
            </a:r>
          </a:p>
          <a:p>
            <a:pPr marL="363538" lvl="1" indent="-187325"/>
            <a:r>
              <a:rPr b="1" dirty="0">
                <a:latin typeface="Huawei Sans" panose="020C0503030203020204" pitchFamily="34" charset="0"/>
              </a:rPr>
              <a:t>External VLAN</a:t>
            </a:r>
            <a:r>
              <a:rPr dirty="0">
                <a:latin typeface="Huawei Sans" panose="020C0503030203020204" pitchFamily="34" charset="0"/>
              </a:rPr>
              <a:t>: Select the VLAN used by the border node to connect to the network service resource.</a:t>
            </a:r>
          </a:p>
          <a:p>
            <a:pPr marL="363538" lvl="1" indent="-187325"/>
            <a:r>
              <a:rPr b="1" dirty="0">
                <a:latin typeface="Huawei Sans" panose="020C0503030203020204" pitchFamily="34" charset="0"/>
              </a:rPr>
              <a:t>Interconnection IPv4/IPv6 address</a:t>
            </a:r>
            <a:r>
              <a:rPr dirty="0">
                <a:latin typeface="Huawei Sans" panose="020C0503030203020204" pitchFamily="34" charset="0"/>
              </a:rPr>
              <a:t>: Select the IP address of the port used by the border node to connect to the network service resource.</a:t>
            </a:r>
          </a:p>
          <a:p>
            <a:pPr marL="363538" lvl="1" indent="-187325"/>
            <a:r>
              <a:rPr b="1" dirty="0">
                <a:latin typeface="Huawei Sans" panose="020C0503030203020204" pitchFamily="34" charset="0"/>
              </a:rPr>
              <a:t>Peer IPv4/IPv6 address</a:t>
            </a:r>
            <a:r>
              <a:rPr dirty="0">
                <a:latin typeface="Huawei Sans" panose="020C0503030203020204" pitchFamily="34" charset="0"/>
              </a:rPr>
              <a:t>: Select the IP address of the peer device.</a:t>
            </a:r>
          </a:p>
          <a:p>
            <a:pPr marL="363538" lvl="1" indent="-187325"/>
            <a:r>
              <a:rPr b="1" dirty="0">
                <a:latin typeface="Huawei Sans" panose="020C0503030203020204" pitchFamily="34" charset="0"/>
              </a:rPr>
              <a:t>Mask</a:t>
            </a:r>
            <a:r>
              <a:rPr dirty="0">
                <a:latin typeface="Huawei Sans" panose="020C0503030203020204" pitchFamily="34" charset="0"/>
              </a:rPr>
              <a:t>: Select the network mask.</a:t>
            </a:r>
          </a:p>
          <a:p>
            <a:pPr lvl="0"/>
            <a:r>
              <a:rPr dirty="0">
                <a:latin typeface="Huawei Sans" panose="020C0503030203020204" pitchFamily="34" charset="0"/>
              </a:rPr>
              <a:t>Note: The configured interconnection IP address cannot conflict with the IP address in the underlay automation resource pool. The configured interconnection VLAN belongs to the fabric global resource pool.</a:t>
            </a:r>
          </a:p>
          <a:p>
            <a:pPr lvl="0"/>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84265459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86620750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90840851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r>
              <a:rPr lang="en-US" altLang="zh-CN" dirty="0" smtClean="0">
                <a:latin typeface="Huawei Sans" panose="020C0503030203020204" pitchFamily="34" charset="0"/>
              </a:rPr>
              <a:t>Configure the CAPWAP management VLAN and CAPWAP management IP address. That is, create the management VLAN and CAPWAP tunnel source interface in the WLAN service, and assign an IP address to the source interface. APs</a:t>
            </a:r>
            <a:r>
              <a:rPr lang="en-US" altLang="zh-CN" baseline="0" dirty="0" smtClean="0">
                <a:latin typeface="Huawei Sans" panose="020C0503030203020204" pitchFamily="34" charset="0"/>
              </a:rPr>
              <a:t> obtain </a:t>
            </a:r>
            <a:r>
              <a:rPr lang="en-US" altLang="zh-CN" dirty="0" smtClean="0">
                <a:latin typeface="Huawei Sans" panose="020C0503030203020204" pitchFamily="34" charset="0"/>
              </a:rPr>
              <a:t>IP addresses from the interface address pool.</a:t>
            </a:r>
          </a:p>
          <a:p>
            <a:pPr marL="180000" marR="0" lvl="0"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lang="en-US" altLang="zh-CN" dirty="0" smtClean="0">
                <a:latin typeface="Huawei Sans" panose="020C0503030203020204" pitchFamily="34" charset="0"/>
              </a:rPr>
              <a:t>Note: The configured management IP address cannot conflict with the IP address in the underlay automation resource pool. The configured management VLAN belongs to the fabric global resource pool.</a:t>
            </a:r>
          </a:p>
        </p:txBody>
      </p:sp>
    </p:spTree>
    <p:extLst>
      <p:ext uri="{BB962C8B-B14F-4D97-AF65-F5344CB8AC3E}">
        <p14:creationId xmlns:p14="http://schemas.microsoft.com/office/powerpoint/2010/main" val="375058603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65056412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33880453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8490881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42950" y="717550"/>
            <a:ext cx="5557838" cy="3125788"/>
          </a:xfrm>
        </p:spPr>
      </p:sp>
      <p:sp>
        <p:nvSpPr>
          <p:cNvPr id="7" name="备注占位符 6"/>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08929704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89816083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5535604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User access is configured on the access points of the current virtual network.</a:t>
            </a:r>
            <a:endParaRPr lang="en-US" altLang="zh-CN" dirty="0" smtClean="0">
              <a:latin typeface="Huawei Sans" panose="020C0503030203020204" pitchFamily="34" charset="0"/>
            </a:endParaRPr>
          </a:p>
          <a:p>
            <a:pPr marL="363538" lvl="1" indent="-187325"/>
            <a:r>
              <a:rPr dirty="0">
                <a:latin typeface="Huawei Sans" panose="020C0503030203020204" pitchFamily="34" charset="0"/>
              </a:rPr>
              <a:t>Wired access: Users on the OA virtual network need to access the network through ACC1 and ACC2 and need to be authenticated. </a:t>
            </a:r>
            <a:r>
              <a:rPr dirty="0" smtClean="0">
                <a:latin typeface="Huawei Sans" panose="020C0503030203020204" pitchFamily="34" charset="0"/>
              </a:rPr>
              <a:t>Therefore,</a:t>
            </a:r>
            <a:r>
              <a:rPr lang="en-US" baseline="0" dirty="0" smtClean="0">
                <a:latin typeface="Huawei Sans" panose="020C0503030203020204" pitchFamily="34" charset="0"/>
              </a:rPr>
              <a:t> </a:t>
            </a:r>
            <a:r>
              <a:rPr dirty="0" smtClean="0">
                <a:latin typeface="Huawei Sans" panose="020C0503030203020204" pitchFamily="34" charset="0"/>
              </a:rPr>
              <a:t>you </a:t>
            </a:r>
            <a:r>
              <a:rPr dirty="0">
                <a:latin typeface="Huawei Sans" panose="020C0503030203020204" pitchFamily="34" charset="0"/>
              </a:rPr>
              <a:t>need </a:t>
            </a:r>
            <a:r>
              <a:rPr dirty="0" smtClean="0">
                <a:latin typeface="Huawei Sans" panose="020C0503030203020204" pitchFamily="34" charset="0"/>
              </a:rPr>
              <a:t>to</a:t>
            </a:r>
            <a:r>
              <a:rPr lang="en-US" dirty="0" smtClean="0">
                <a:latin typeface="Huawei Sans" panose="020C0503030203020204" pitchFamily="34" charset="0"/>
              </a:rPr>
              <a:t> configure</a:t>
            </a:r>
            <a:r>
              <a:rPr lang="en-US" baseline="0" dirty="0" smtClean="0">
                <a:latin typeface="Huawei Sans" panose="020C0503030203020204" pitchFamily="34" charset="0"/>
              </a:rPr>
              <a:t> wired access on </a:t>
            </a:r>
            <a:r>
              <a:rPr dirty="0" smtClean="0">
                <a:latin typeface="Huawei Sans" panose="020C0503030203020204" pitchFamily="34" charset="0"/>
              </a:rPr>
              <a:t>the </a:t>
            </a:r>
            <a:r>
              <a:rPr dirty="0">
                <a:latin typeface="Huawei Sans" panose="020C0503030203020204" pitchFamily="34" charset="0"/>
              </a:rPr>
              <a:t>interfaces on which authentication has been enabled on the two switches.</a:t>
            </a:r>
            <a:endParaRPr lang="en-US" altLang="zh-CN" dirty="0" smtClean="0">
              <a:latin typeface="Huawei Sans" panose="020C0503030203020204" pitchFamily="34" charset="0"/>
            </a:endParaRPr>
          </a:p>
          <a:p>
            <a:pPr marL="363538" lvl="1" indent="-187325"/>
            <a:r>
              <a:rPr dirty="0">
                <a:latin typeface="Huawei Sans" panose="020C0503030203020204" pitchFamily="34" charset="0"/>
              </a:rPr>
              <a:t>Wireless access: </a:t>
            </a:r>
            <a:r>
              <a:rPr lang="en-US" dirty="0" smtClean="0">
                <a:latin typeface="Huawei Sans" panose="020C0503030203020204" pitchFamily="34" charset="0"/>
              </a:rPr>
              <a:t>Configure</a:t>
            </a:r>
            <a:r>
              <a:rPr lang="en-US" baseline="0" dirty="0" smtClean="0">
                <a:latin typeface="Huawei Sans" panose="020C0503030203020204" pitchFamily="34" charset="0"/>
              </a:rPr>
              <a:t> wireless access on </a:t>
            </a:r>
            <a:r>
              <a:rPr dirty="0" smtClean="0">
                <a:latin typeface="Huawei Sans" panose="020C0503030203020204" pitchFamily="34" charset="0"/>
              </a:rPr>
              <a:t>ACC2. </a:t>
            </a:r>
            <a:r>
              <a:rPr dirty="0">
                <a:latin typeface="Huawei Sans" panose="020C0503030203020204" pitchFamily="34" charset="0"/>
              </a:rPr>
              <a:t>ACC2 is a switch that provides the native AC function and manages APs through the AC to provide wireless access.</a:t>
            </a:r>
            <a:endParaRPr lang="en-US" altLang="zh-CN" dirty="0" smtClean="0">
              <a:latin typeface="Huawei Sans" panose="020C0503030203020204" pitchFamily="34" charset="0"/>
            </a:endParaRPr>
          </a:p>
          <a:p>
            <a:pPr marL="539750" lvl="2" indent="-176213"/>
            <a:r>
              <a:rPr dirty="0">
                <a:latin typeface="Huawei Sans" panose="020C0503030203020204" pitchFamily="34" charset="0"/>
              </a:rPr>
              <a:t>In wireless access configuration, the AC needs to function as the authentication control point for fabric access management configuration. This is applicable to the distributed gateway scenario that requires the unified authentication control point for wired and wireless users.</a:t>
            </a:r>
          </a:p>
          <a:p>
            <a:pPr lvl="2"/>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19941516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56702840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27284972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80286104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37525857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r>
              <a:rPr dirty="0">
                <a:latin typeface="Huawei Sans" panose="020C0503030203020204" pitchFamily="34" charset="0"/>
              </a:rPr>
              <a:t>When multiple policies are configured to control access between a source security group and multiple destination security groups, the sequence in which these policies are matched can be determined based on the policy priority. For example, if </a:t>
            </a:r>
            <a:r>
              <a:rPr dirty="0" smtClean="0">
                <a:latin typeface="Huawei Sans" panose="020C0503030203020204" pitchFamily="34" charset="0"/>
              </a:rPr>
              <a:t>destination </a:t>
            </a:r>
            <a:r>
              <a:rPr dirty="0">
                <a:latin typeface="Huawei Sans" panose="020C0503030203020204" pitchFamily="34" charset="0"/>
              </a:rPr>
              <a:t>security </a:t>
            </a:r>
            <a:r>
              <a:rPr dirty="0" smtClean="0">
                <a:latin typeface="Huawei Sans" panose="020C0503030203020204" pitchFamily="34" charset="0"/>
              </a:rPr>
              <a:t>groups are </a:t>
            </a:r>
            <a:r>
              <a:rPr dirty="0">
                <a:latin typeface="Huawei Sans" panose="020C0503030203020204" pitchFamily="34" charset="0"/>
              </a:rPr>
              <a:t>resource </a:t>
            </a:r>
            <a:r>
              <a:rPr dirty="0" smtClean="0">
                <a:latin typeface="Huawei Sans" panose="020C0503030203020204" pitchFamily="34" charset="0"/>
              </a:rPr>
              <a:t>groups where the </a:t>
            </a:r>
            <a:r>
              <a:rPr dirty="0">
                <a:latin typeface="Huawei Sans" panose="020C0503030203020204" pitchFamily="34" charset="0"/>
              </a:rPr>
              <a:t>destination IP addresses of the resources </a:t>
            </a:r>
            <a:r>
              <a:rPr dirty="0" smtClean="0">
                <a:latin typeface="Huawei Sans" panose="020C0503030203020204" pitchFamily="34" charset="0"/>
              </a:rPr>
              <a:t>may </a:t>
            </a:r>
            <a:r>
              <a:rPr dirty="0">
                <a:latin typeface="Huawei Sans" panose="020C0503030203020204" pitchFamily="34" charset="0"/>
              </a:rPr>
              <a:t>be the same, you need to manually adjust the priority of a specific policy to ensure that this policy is matched first.</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228894557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2136428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1807029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93007322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r>
              <a:rPr dirty="0">
                <a:latin typeface="Huawei Sans" panose="020C0503030203020204" pitchFamily="34" charset="0"/>
              </a:rPr>
              <a:t>Default authentication rule </a:t>
            </a:r>
            <a:r>
              <a:rPr b="1" dirty="0">
                <a:latin typeface="Huawei Sans" panose="020C0503030203020204" pitchFamily="34" charset="0"/>
              </a:rPr>
              <a:t>default</a:t>
            </a:r>
            <a:r>
              <a:rPr dirty="0">
                <a:latin typeface="Huawei Sans" panose="020C0503030203020204" pitchFamily="34" charset="0"/>
              </a:rPr>
              <a:t>: The default rule can be modified to allow the use of a third-party data source for authentication.</a:t>
            </a:r>
          </a:p>
        </p:txBody>
      </p:sp>
    </p:spTree>
    <p:extLst>
      <p:ext uri="{BB962C8B-B14F-4D97-AF65-F5344CB8AC3E}">
        <p14:creationId xmlns:p14="http://schemas.microsoft.com/office/powerpoint/2010/main" val="181313458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After configuring authorization results, you need to bind the results to created sites.</a:t>
            </a:r>
            <a:endParaRPr lang="en-US" altLang="zh-CN" dirty="0" smtClean="0">
              <a:latin typeface="Huawei Sans" panose="020C0503030203020204" pitchFamily="34" charset="0"/>
            </a:endParaRPr>
          </a:p>
          <a:p>
            <a:r>
              <a:rPr dirty="0" err="1">
                <a:latin typeface="Huawei Sans" panose="020C0503030203020204" pitchFamily="34" charset="0"/>
              </a:rPr>
              <a:t>iMaster</a:t>
            </a:r>
            <a:r>
              <a:rPr dirty="0">
                <a:latin typeface="Huawei Sans" panose="020C0503030203020204" pitchFamily="34" charset="0"/>
              </a:rPr>
              <a:t> NCE-Campus provides two default authorization results: permit access and deny access. Once selected, the default authorization result takes effect for all sites and cannot be modified or deleted.</a:t>
            </a: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52573114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dirty="0">
                <a:latin typeface="Huawei Sans" panose="020C0503030203020204" pitchFamily="34" charset="0"/>
              </a:rPr>
              <a:t>An authorization rule defines authorization conditions. When a user matches the conditions, the user obtains the corresponding authorization result. That is, the authorization result specifies the rights of the user after the user is authenticated successfully.</a:t>
            </a:r>
            <a:endParaRPr lang="en-US" altLang="zh-CN" dirty="0" smtClean="0">
              <a:latin typeface="Huawei Sans" panose="020C0503030203020204" pitchFamily="34" charset="0"/>
            </a:endParaRPr>
          </a:p>
          <a:p>
            <a:r>
              <a:rPr dirty="0" err="1">
                <a:latin typeface="Huawei Sans" panose="020C0503030203020204" pitchFamily="34" charset="0"/>
              </a:rPr>
              <a:t>iMaster</a:t>
            </a:r>
            <a:r>
              <a:rPr dirty="0">
                <a:latin typeface="Huawei Sans" panose="020C0503030203020204" pitchFamily="34" charset="0"/>
              </a:rPr>
              <a:t> NCE-Campus provides the default authorization rule named </a:t>
            </a:r>
            <a:r>
              <a:rPr b="1" dirty="0">
                <a:latin typeface="Huawei Sans" panose="020C0503030203020204" pitchFamily="34" charset="0"/>
              </a:rPr>
              <a:t>default</a:t>
            </a:r>
            <a:r>
              <a:rPr dirty="0">
                <a:latin typeface="Huawei Sans" panose="020C0503030203020204" pitchFamily="34" charset="0"/>
              </a:rPr>
              <a:t> with the authorization result of deny access. The default authorization result can be modified to allow the use of another authorization result.</a:t>
            </a:r>
            <a:endParaRPr lang="zh-CN" altLang="en-US" dirty="0" smtClean="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20030111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91565847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176213" indent="-176213">
              <a:buFont typeface="+mj-lt"/>
              <a:buAutoNum type="arabicPeriod"/>
            </a:pPr>
            <a:r>
              <a:rPr dirty="0">
                <a:latin typeface="Huawei Sans" panose="020C0503030203020204" pitchFamily="34" charset="0"/>
              </a:rPr>
              <a:t>Answer:</a:t>
            </a:r>
            <a:endParaRPr lang="en-US" altLang="zh-CN" dirty="0" smtClean="0">
              <a:latin typeface="Huawei Sans" panose="020C0503030203020204" pitchFamily="34" charset="0"/>
            </a:endParaRPr>
          </a:p>
          <a:p>
            <a:pPr marL="363538" lvl="1" indent="-187325"/>
            <a:r>
              <a:rPr dirty="0">
                <a:latin typeface="Huawei Sans" panose="020C0503030203020204" pitchFamily="34" charset="0"/>
              </a:rPr>
              <a:t>Create sites one by one: You can create sites one by one when a small number of sites need to be </a:t>
            </a:r>
            <a:r>
              <a:rPr dirty="0" smtClean="0">
                <a:latin typeface="Huawei Sans" panose="020C0503030203020204" pitchFamily="34" charset="0"/>
              </a:rPr>
              <a:t>added.</a:t>
            </a:r>
            <a:endParaRPr lang="en-US" altLang="zh-CN" dirty="0" smtClean="0">
              <a:latin typeface="Huawei Sans" panose="020C0503030203020204" pitchFamily="34" charset="0"/>
            </a:endParaRPr>
          </a:p>
          <a:p>
            <a:pPr marL="363538" lvl="1" indent="-187325"/>
            <a:r>
              <a:rPr dirty="0" smtClean="0">
                <a:latin typeface="Huawei Sans" panose="020C0503030203020204" pitchFamily="34" charset="0"/>
              </a:rPr>
              <a:t>Create sites in a batch: You can create sites in a batch when a large number of sites need to be added.</a:t>
            </a:r>
            <a:endParaRPr lang="en-US" altLang="zh-CN" dirty="0" smtClean="0">
              <a:latin typeface="Huawei Sans" panose="020C0503030203020204" pitchFamily="34" charset="0"/>
            </a:endParaRPr>
          </a:p>
          <a:p>
            <a:pPr marL="176213" indent="-176213">
              <a:buFont typeface="+mj-lt"/>
              <a:buAutoNum type="arabicPeriod"/>
            </a:pPr>
            <a:r>
              <a:rPr dirty="0" smtClean="0">
                <a:latin typeface="Huawei Sans" panose="020C0503030203020204" pitchFamily="34" charset="0"/>
              </a:rPr>
              <a:t>Answer</a:t>
            </a:r>
            <a:r>
              <a:rPr dirty="0">
                <a:latin typeface="Huawei Sans" panose="020C0503030203020204" pitchFamily="34" charset="0"/>
              </a:rPr>
              <a:t>: ABCD</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30619700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8544076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269708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On a </a:t>
            </a:r>
            <a:r>
              <a:rPr dirty="0" smtClean="0">
                <a:latin typeface="Huawei Sans" panose="020C0503030203020204" pitchFamily="34" charset="0"/>
              </a:rPr>
              <a:t>fabric, </a:t>
            </a:r>
            <a:r>
              <a:rPr dirty="0">
                <a:latin typeface="Huawei Sans" panose="020C0503030203020204" pitchFamily="34" charset="0"/>
              </a:rPr>
              <a:t>VXLAN tunnel endpoints (VTEPs) are further divided into the following roles:</a:t>
            </a:r>
          </a:p>
          <a:p>
            <a:pPr marL="363538" lvl="1" indent="-187325"/>
            <a:r>
              <a:rPr dirty="0">
                <a:latin typeface="Huawei Sans" panose="020C0503030203020204" pitchFamily="34" charset="0"/>
              </a:rPr>
              <a:t>Border: </a:t>
            </a:r>
            <a:r>
              <a:rPr dirty="0" smtClean="0">
                <a:latin typeface="Huawei Sans" panose="020C0503030203020204" pitchFamily="34" charset="0"/>
              </a:rPr>
              <a:t>is </a:t>
            </a:r>
            <a:r>
              <a:rPr dirty="0">
                <a:latin typeface="Huawei Sans" panose="020C0503030203020204" pitchFamily="34" charset="0"/>
              </a:rPr>
              <a:t>a physical network device and provides data forwarding between the fabric and external networks. In most cases, VXLAN-capable core switches function as border nodes.</a:t>
            </a:r>
          </a:p>
          <a:p>
            <a:pPr marL="363538" lvl="1" indent="-187325"/>
            <a:r>
              <a:rPr dirty="0">
                <a:latin typeface="Huawei Sans" panose="020C0503030203020204" pitchFamily="34" charset="0"/>
              </a:rPr>
              <a:t>Edge: </a:t>
            </a:r>
            <a:r>
              <a:rPr dirty="0" smtClean="0">
                <a:latin typeface="Huawei Sans" panose="020C0503030203020204" pitchFamily="34" charset="0"/>
              </a:rPr>
              <a:t>is </a:t>
            </a:r>
            <a:r>
              <a:rPr dirty="0">
                <a:latin typeface="Huawei Sans" panose="020C0503030203020204" pitchFamily="34" charset="0"/>
              </a:rPr>
              <a:t>a physical network device. Access user traffic enters the fabric </a:t>
            </a:r>
            <a:r>
              <a:rPr dirty="0" smtClean="0">
                <a:latin typeface="Huawei Sans" panose="020C0503030203020204" pitchFamily="34" charset="0"/>
              </a:rPr>
              <a:t>from </a:t>
            </a:r>
            <a:r>
              <a:rPr dirty="0">
                <a:latin typeface="Huawei Sans" panose="020C0503030203020204" pitchFamily="34" charset="0"/>
              </a:rPr>
              <a:t>an edge node. Generally, VXLAN-capable access or aggregation switches function as edge nodes.</a:t>
            </a:r>
          </a:p>
          <a:p>
            <a:endParaRPr lang="zh-CN" altLang="en-US" dirty="0" smtClean="0">
              <a:latin typeface="Huawei Sans" panose="020C0503030203020204" pitchFamily="34" charset="0"/>
            </a:endParaRPr>
          </a:p>
        </p:txBody>
      </p:sp>
      <p:sp>
        <p:nvSpPr>
          <p:cNvPr id="7" name="幻灯片图像占位符 6"/>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4165839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9538359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27832791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 xmlns:a16="http://schemas.microsoft.com/office/drawing/2014/main"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5#目录">
    <p:bg>
      <p:bgPr>
        <a:solidFill>
          <a:srgbClr val="EBEBEB"/>
        </a:solidFill>
        <a:effectLst/>
      </p:bgPr>
    </p:bg>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6"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18171649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xmlns=""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nvPr>
        </p:nvGraphicFramePr>
        <p:xfrm>
          <a:off x="1007533" y="2680416"/>
          <a:ext cx="1017714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 xmlns:a16="http://schemas.microsoft.com/office/drawing/2014/main"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 xmlns:a16="http://schemas.microsoft.com/office/drawing/2014/main"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 xmlns:a16="http://schemas.microsoft.com/office/drawing/2014/main"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 xmlns:a16="http://schemas.microsoft.com/office/drawing/2014/main"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320504864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077613">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305233041"/>
              </p:ext>
            </p:extLst>
          </p:nvPr>
        </p:nvGraphicFramePr>
        <p:xfrm>
          <a:off x="1007533" y="2680416"/>
          <a:ext cx="1017714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02328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image" Target="../media/image3.png"/><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theme" Target="../theme/theme2.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15.xml"/><Relationship Id="rId7"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 Placeholder 14">
            <a:extLst>
              <a:ext uri="{FF2B5EF4-FFF2-40B4-BE49-F238E27FC236}">
                <a16:creationId xmlns="" xmlns:a16="http://schemas.microsoft.com/office/drawing/2014/main"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8" name="图片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 id="2147483879" r:id="rId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748">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 id="2147483880" r:id="rId6"/>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3" orient="horz" pos="2341">
          <p15:clr>
            <a:srgbClr val="F26B43"/>
          </p15:clr>
        </p15:guide>
        <p15:guide id="4" orient="horz" pos="3906">
          <p15:clr>
            <a:srgbClr val="F26B43"/>
          </p15:clr>
        </p15:guide>
        <p15:guide id="6" pos="3840">
          <p15:clr>
            <a:srgbClr val="F26B43"/>
          </p15:clr>
        </p15:guide>
        <p15:guide id="7" orient="horz" pos="27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a16="http://schemas.microsoft.com/office/drawing/2014/main" xmlns=""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a16="http://schemas.microsoft.com/office/drawing/2014/main" xmlns=""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Copyright©2021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a16="http://schemas.microsoft.com/office/drawing/2014/main" xmlns=""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a16="http://schemas.microsoft.com/office/drawing/2014/main" xmlns=""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timing>
    <p:tnLst>
      <p:par>
        <p:cTn id="1" dur="indefinite" restart="never" nodeType="tmRoot"/>
      </p:par>
    </p:tnLst>
  </p:timing>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370">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5.png"/><Relationship Id="rId7"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6.xml"/><Relationship Id="rId6" Type="http://schemas.openxmlformats.org/officeDocument/2006/relationships/image" Target="../media/image11.png"/><Relationship Id="rId5" Type="http://schemas.openxmlformats.org/officeDocument/2006/relationships/image" Target="../media/image9.png"/><Relationship Id="rId10" Type="http://schemas.openxmlformats.org/officeDocument/2006/relationships/image" Target="../media/image10.png"/><Relationship Id="rId4" Type="http://schemas.openxmlformats.org/officeDocument/2006/relationships/image" Target="../media/image8.png"/><Relationship Id="rId9" Type="http://schemas.openxmlformats.org/officeDocument/2006/relationships/image" Target="../media/image4.png"/></Relationships>
</file>

<file path=ppt/slides/_rels/slide1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5.png"/><Relationship Id="rId7"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6.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8.png"/><Relationship Id="rId9"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16.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16.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5.png"/><Relationship Id="rId7"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16.xml"/><Relationship Id="rId6" Type="http://schemas.openxmlformats.org/officeDocument/2006/relationships/image" Target="../media/image11.png"/><Relationship Id="rId5" Type="http://schemas.openxmlformats.org/officeDocument/2006/relationships/image" Target="../media/image9.png"/><Relationship Id="rId10" Type="http://schemas.openxmlformats.org/officeDocument/2006/relationships/image" Target="../media/image10.png"/><Relationship Id="rId4" Type="http://schemas.openxmlformats.org/officeDocument/2006/relationships/image" Target="../media/image8.png"/><Relationship Id="rId9"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5.png"/><Relationship Id="rId7"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16.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8.png"/><Relationship Id="rId9"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16.xml"/><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14.xml"/><Relationship Id="rId6" Type="http://schemas.openxmlformats.org/officeDocument/2006/relationships/image" Target="../media/image8.png"/><Relationship Id="rId5" Type="http://schemas.openxmlformats.org/officeDocument/2006/relationships/image" Target="../media/image13.png"/><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5.png"/><Relationship Id="rId7"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15.xml"/><Relationship Id="rId6" Type="http://schemas.openxmlformats.org/officeDocument/2006/relationships/image" Target="../media/image6.png"/><Relationship Id="rId5" Type="http://schemas.openxmlformats.org/officeDocument/2006/relationships/image" Target="../media/image9.png"/><Relationship Id="rId4" Type="http://schemas.openxmlformats.org/officeDocument/2006/relationships/image" Target="../media/image8.png"/></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3.png"/><Relationship Id="rId2" Type="http://schemas.openxmlformats.org/officeDocument/2006/relationships/notesSlide" Target="../notesSlides/notesSlide25.xml"/><Relationship Id="rId1" Type="http://schemas.openxmlformats.org/officeDocument/2006/relationships/slideLayout" Target="../slideLayouts/slideLayout14.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13.xml"/><Relationship Id="rId6" Type="http://schemas.openxmlformats.org/officeDocument/2006/relationships/image" Target="../media/image13.png"/><Relationship Id="rId5" Type="http://schemas.openxmlformats.org/officeDocument/2006/relationships/image" Target="../media/image6.png"/><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2.png"/><Relationship Id="rId7" Type="http://schemas.openxmlformats.org/officeDocument/2006/relationships/image" Target="../media/image6.png"/><Relationship Id="rId2" Type="http://schemas.openxmlformats.org/officeDocument/2006/relationships/notesSlide" Target="../notesSlides/notesSlide29.xml"/><Relationship Id="rId1" Type="http://schemas.openxmlformats.org/officeDocument/2006/relationships/slideLayout" Target="../slideLayouts/slideLayout14.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11.png"/><Relationship Id="rId9" Type="http://schemas.openxmlformats.org/officeDocument/2006/relationships/image" Target="../media/image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2.png"/><Relationship Id="rId7" Type="http://schemas.openxmlformats.org/officeDocument/2006/relationships/image" Target="../media/image13.png"/><Relationship Id="rId2" Type="http://schemas.openxmlformats.org/officeDocument/2006/relationships/notesSlide" Target="../notesSlides/notesSlide31.xml"/><Relationship Id="rId1" Type="http://schemas.openxmlformats.org/officeDocument/2006/relationships/slideLayout" Target="../slideLayouts/slideLayout14.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11.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1.png"/><Relationship Id="rId7" Type="http://schemas.openxmlformats.org/officeDocument/2006/relationships/image" Target="../media/image13.png"/><Relationship Id="rId2" Type="http://schemas.openxmlformats.org/officeDocument/2006/relationships/notesSlide" Target="../notesSlides/notesSlide33.xml"/><Relationship Id="rId1" Type="http://schemas.openxmlformats.org/officeDocument/2006/relationships/slideLayout" Target="../slideLayouts/slideLayout16.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2.png"/><Relationship Id="rId7" Type="http://schemas.openxmlformats.org/officeDocument/2006/relationships/image" Target="../media/image13.png"/><Relationship Id="rId2" Type="http://schemas.openxmlformats.org/officeDocument/2006/relationships/notesSlide" Target="../notesSlides/notesSlide34.xml"/><Relationship Id="rId1" Type="http://schemas.openxmlformats.org/officeDocument/2006/relationships/slideLayout" Target="../slideLayouts/slideLayout16.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3.png"/><Relationship Id="rId7" Type="http://schemas.openxmlformats.org/officeDocument/2006/relationships/image" Target="../media/image13.png"/><Relationship Id="rId2" Type="http://schemas.openxmlformats.org/officeDocument/2006/relationships/notesSlide" Target="../notesSlides/notesSlide35.xml"/><Relationship Id="rId1" Type="http://schemas.openxmlformats.org/officeDocument/2006/relationships/slideLayout" Target="../slideLayouts/slideLayout16.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6.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36.xml"/><Relationship Id="rId1" Type="http://schemas.openxmlformats.org/officeDocument/2006/relationships/slideLayout" Target="../slideLayouts/slideLayout16.xml"/><Relationship Id="rId6" Type="http://schemas.openxmlformats.org/officeDocument/2006/relationships/image" Target="../media/image13.png"/><Relationship Id="rId5" Type="http://schemas.openxmlformats.org/officeDocument/2006/relationships/image" Target="../media/image6.png"/><Relationship Id="rId4" Type="http://schemas.openxmlformats.org/officeDocument/2006/relationships/image" Target="../media/image5.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38.xml"/><Relationship Id="rId1" Type="http://schemas.openxmlformats.org/officeDocument/2006/relationships/slideLayout" Target="../slideLayouts/slideLayout16.xml"/><Relationship Id="rId6" Type="http://schemas.openxmlformats.org/officeDocument/2006/relationships/image" Target="../media/image13.png"/><Relationship Id="rId5" Type="http://schemas.openxmlformats.org/officeDocument/2006/relationships/image" Target="../media/image6.png"/><Relationship Id="rId4" Type="http://schemas.openxmlformats.org/officeDocument/2006/relationships/image" Target="../media/image5.png"/></Relationships>
</file>

<file path=ppt/slides/_rels/slide3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6.png"/><Relationship Id="rId7" Type="http://schemas.openxmlformats.org/officeDocument/2006/relationships/image" Target="../media/image13.png"/><Relationship Id="rId2" Type="http://schemas.openxmlformats.org/officeDocument/2006/relationships/notesSlide" Target="../notesSlides/notesSlide39.xml"/><Relationship Id="rId1" Type="http://schemas.openxmlformats.org/officeDocument/2006/relationships/slideLayout" Target="../slideLayouts/slideLayout16.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40.xml"/><Relationship Id="rId1" Type="http://schemas.openxmlformats.org/officeDocument/2006/relationships/slideLayout" Target="../slideLayouts/slideLayout16.xml"/><Relationship Id="rId6" Type="http://schemas.openxmlformats.org/officeDocument/2006/relationships/image" Target="../media/image13.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28.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9.png"/><Relationship Id="rId7" Type="http://schemas.openxmlformats.org/officeDocument/2006/relationships/image" Target="../media/image13.png"/><Relationship Id="rId2" Type="http://schemas.openxmlformats.org/officeDocument/2006/relationships/notesSlide" Target="../notesSlides/notesSlide42.xml"/><Relationship Id="rId1" Type="http://schemas.openxmlformats.org/officeDocument/2006/relationships/slideLayout" Target="../slideLayouts/slideLayout16.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0.png"/><Relationship Id="rId7" Type="http://schemas.openxmlformats.org/officeDocument/2006/relationships/image" Target="../media/image13.png"/><Relationship Id="rId2" Type="http://schemas.openxmlformats.org/officeDocument/2006/relationships/notesSlide" Target="../notesSlides/notesSlide43.xml"/><Relationship Id="rId1" Type="http://schemas.openxmlformats.org/officeDocument/2006/relationships/slideLayout" Target="../slideLayouts/slideLayout16.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2.png"/><Relationship Id="rId7" Type="http://schemas.openxmlformats.org/officeDocument/2006/relationships/image" Target="../media/image13.png"/><Relationship Id="rId2" Type="http://schemas.openxmlformats.org/officeDocument/2006/relationships/notesSlide" Target="../notesSlides/notesSlide45.xml"/><Relationship Id="rId1" Type="http://schemas.openxmlformats.org/officeDocument/2006/relationships/slideLayout" Target="../slideLayouts/slideLayout16.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31.png"/><Relationship Id="rId4" Type="http://schemas.openxmlformats.org/officeDocument/2006/relationships/image" Target="../media/image4.png"/><Relationship Id="rId9" Type="http://schemas.openxmlformats.org/officeDocument/2006/relationships/image" Target="../media/image11.png"/></Relationships>
</file>

<file path=ppt/slides/_rels/slide4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2.png"/><Relationship Id="rId7" Type="http://schemas.openxmlformats.org/officeDocument/2006/relationships/image" Target="../media/image13.png"/><Relationship Id="rId2" Type="http://schemas.openxmlformats.org/officeDocument/2006/relationships/notesSlide" Target="../notesSlides/notesSlide46.xml"/><Relationship Id="rId1" Type="http://schemas.openxmlformats.org/officeDocument/2006/relationships/slideLayout" Target="../slideLayouts/slideLayout16.xml"/><Relationship Id="rId6" Type="http://schemas.openxmlformats.org/officeDocument/2006/relationships/image" Target="../media/image6.png"/><Relationship Id="rId11" Type="http://schemas.openxmlformats.org/officeDocument/2006/relationships/image" Target="../media/image33.png"/><Relationship Id="rId5" Type="http://schemas.openxmlformats.org/officeDocument/2006/relationships/image" Target="../media/image5.png"/><Relationship Id="rId10" Type="http://schemas.openxmlformats.org/officeDocument/2006/relationships/image" Target="../media/image32.png"/><Relationship Id="rId4" Type="http://schemas.openxmlformats.org/officeDocument/2006/relationships/image" Target="../media/image4.png"/><Relationship Id="rId9" Type="http://schemas.openxmlformats.org/officeDocument/2006/relationships/image" Target="../media/image11.png"/></Relationships>
</file>

<file path=ppt/slides/_rels/slide4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5.png"/><Relationship Id="rId7" Type="http://schemas.openxmlformats.org/officeDocument/2006/relationships/image" Target="../media/image6.png"/><Relationship Id="rId2" Type="http://schemas.openxmlformats.org/officeDocument/2006/relationships/notesSlide" Target="../notesSlides/notesSlide47.xml"/><Relationship Id="rId1" Type="http://schemas.openxmlformats.org/officeDocument/2006/relationships/slideLayout" Target="../slideLayouts/slideLayout14.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8.png"/><Relationship Id="rId9" Type="http://schemas.openxmlformats.org/officeDocument/2006/relationships/image" Target="../media/image13.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5.png"/><Relationship Id="rId7" Type="http://schemas.openxmlformats.org/officeDocument/2006/relationships/image" Target="../media/image6.png"/><Relationship Id="rId2" Type="http://schemas.openxmlformats.org/officeDocument/2006/relationships/notesSlide" Target="../notesSlides/notesSlide50.xml"/><Relationship Id="rId1" Type="http://schemas.openxmlformats.org/officeDocument/2006/relationships/slideLayout" Target="../slideLayouts/slideLayout16.xml"/><Relationship Id="rId6" Type="http://schemas.openxmlformats.org/officeDocument/2006/relationships/image" Target="../media/image12.png"/><Relationship Id="rId5" Type="http://schemas.openxmlformats.org/officeDocument/2006/relationships/image" Target="../media/image11.png"/><Relationship Id="rId10" Type="http://schemas.openxmlformats.org/officeDocument/2006/relationships/image" Target="../media/image34.png"/><Relationship Id="rId4" Type="http://schemas.openxmlformats.org/officeDocument/2006/relationships/image" Target="../media/image8.png"/><Relationship Id="rId9" Type="http://schemas.openxmlformats.org/officeDocument/2006/relationships/image" Target="../media/image13.png"/></Relationships>
</file>

<file path=ppt/slides/_rels/slide5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5.png"/><Relationship Id="rId7" Type="http://schemas.openxmlformats.org/officeDocument/2006/relationships/image" Target="../media/image6.png"/><Relationship Id="rId2" Type="http://schemas.openxmlformats.org/officeDocument/2006/relationships/notesSlide" Target="../notesSlides/notesSlide51.xml"/><Relationship Id="rId1" Type="http://schemas.openxmlformats.org/officeDocument/2006/relationships/slideLayout" Target="../slideLayouts/slideLayout16.xml"/><Relationship Id="rId6" Type="http://schemas.openxmlformats.org/officeDocument/2006/relationships/image" Target="../media/image12.png"/><Relationship Id="rId5" Type="http://schemas.openxmlformats.org/officeDocument/2006/relationships/image" Target="../media/image11.png"/><Relationship Id="rId10" Type="http://schemas.openxmlformats.org/officeDocument/2006/relationships/image" Target="../media/image35.png"/><Relationship Id="rId4" Type="http://schemas.openxmlformats.org/officeDocument/2006/relationships/image" Target="../media/image8.png"/><Relationship Id="rId9" Type="http://schemas.openxmlformats.org/officeDocument/2006/relationships/image" Target="../media/image13.png"/></Relationships>
</file>

<file path=ppt/slides/_rels/slide5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5.png"/><Relationship Id="rId7" Type="http://schemas.openxmlformats.org/officeDocument/2006/relationships/image" Target="../media/image6.png"/><Relationship Id="rId2" Type="http://schemas.openxmlformats.org/officeDocument/2006/relationships/notesSlide" Target="../notesSlides/notesSlide52.xml"/><Relationship Id="rId1" Type="http://schemas.openxmlformats.org/officeDocument/2006/relationships/slideLayout" Target="../slideLayouts/slideLayout16.xml"/><Relationship Id="rId6" Type="http://schemas.openxmlformats.org/officeDocument/2006/relationships/image" Target="../media/image12.png"/><Relationship Id="rId11" Type="http://schemas.openxmlformats.org/officeDocument/2006/relationships/image" Target="../media/image37.png"/><Relationship Id="rId5" Type="http://schemas.openxmlformats.org/officeDocument/2006/relationships/image" Target="../media/image11.png"/><Relationship Id="rId10" Type="http://schemas.openxmlformats.org/officeDocument/2006/relationships/image" Target="../media/image36.png"/><Relationship Id="rId4" Type="http://schemas.openxmlformats.org/officeDocument/2006/relationships/image" Target="../media/image8.png"/><Relationship Id="rId9" Type="http://schemas.openxmlformats.org/officeDocument/2006/relationships/image" Target="../media/image13.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4.xml"/><Relationship Id="rId1" Type="http://schemas.openxmlformats.org/officeDocument/2006/relationships/slideLayout" Target="../slideLayouts/slideLayout16.xml"/><Relationship Id="rId4" Type="http://schemas.openxmlformats.org/officeDocument/2006/relationships/image" Target="../media/image38.png"/></Relationships>
</file>

<file path=ppt/slides/_rels/slide5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5.xml"/><Relationship Id="rId1" Type="http://schemas.openxmlformats.org/officeDocument/2006/relationships/slideLayout" Target="../slideLayouts/slideLayout14.xml"/><Relationship Id="rId4" Type="http://schemas.openxmlformats.org/officeDocument/2006/relationships/image" Target="../media/image11.png"/></Relationships>
</file>

<file path=ppt/slides/_rels/slide5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6.xml"/><Relationship Id="rId1" Type="http://schemas.openxmlformats.org/officeDocument/2006/relationships/slideLayout" Target="../slideLayouts/slideLayout14.xml"/><Relationship Id="rId5" Type="http://schemas.openxmlformats.org/officeDocument/2006/relationships/image" Target="../media/image39.png"/><Relationship Id="rId4" Type="http://schemas.openxmlformats.org/officeDocument/2006/relationships/image" Target="../media/image11.png"/></Relationships>
</file>

<file path=ppt/slides/_rels/slide5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7.xml"/><Relationship Id="rId1" Type="http://schemas.openxmlformats.org/officeDocument/2006/relationships/slideLayout" Target="../slideLayouts/slideLayout16.xml"/><Relationship Id="rId6" Type="http://schemas.openxmlformats.org/officeDocument/2006/relationships/image" Target="../media/image41.png"/><Relationship Id="rId5" Type="http://schemas.openxmlformats.org/officeDocument/2006/relationships/image" Target="../media/image11.png"/><Relationship Id="rId4" Type="http://schemas.openxmlformats.org/officeDocument/2006/relationships/image" Target="../media/image12.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9.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6.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6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0.xml"/><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1.xml"/><Relationship Id="rId1" Type="http://schemas.openxmlformats.org/officeDocument/2006/relationships/slideLayout" Target="../slideLayouts/slideLayout16.xml"/></Relationships>
</file>

<file path=ppt/slides/_rels/slide6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2.xml"/><Relationship Id="rId1" Type="http://schemas.openxmlformats.org/officeDocument/2006/relationships/slideLayout" Target="../slideLayouts/slideLayout14.xml"/><Relationship Id="rId5" Type="http://schemas.openxmlformats.org/officeDocument/2006/relationships/image" Target="../media/image47.png"/><Relationship Id="rId4" Type="http://schemas.openxmlformats.org/officeDocument/2006/relationships/image" Target="../media/image46.pn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5.png"/><Relationship Id="rId7"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6.xml"/><Relationship Id="rId6" Type="http://schemas.openxmlformats.org/officeDocument/2006/relationships/image" Target="../media/image11.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4.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5" name="文本占位符 56"/>
          <p:cNvSpPr>
            <a:spLocks noGrp="1"/>
          </p:cNvSpPr>
          <p:nvPr>
            <p:ph type="body" sz="quarter" idx="17"/>
          </p:nvPr>
        </p:nvSpPr>
        <p:spPr/>
        <p:txBody>
          <a:bodyPr/>
          <a:lstStyle/>
          <a:p>
            <a:r>
              <a:rPr lang="en-US" smtClean="0"/>
              <a:t>2020.11.30</a:t>
            </a:r>
            <a:endParaRPr lang="en-US" altLang="zh-CN" dirty="0"/>
          </a:p>
        </p:txBody>
      </p:sp>
      <p:sp>
        <p:nvSpPr>
          <p:cNvPr id="36" name="文本占位符 57"/>
          <p:cNvSpPr>
            <a:spLocks noGrp="1"/>
          </p:cNvSpPr>
          <p:nvPr>
            <p:ph type="body" sz="quarter" idx="18"/>
          </p:nvPr>
        </p:nvSpPr>
        <p:spPr/>
        <p:txBody>
          <a:bodyPr/>
          <a:lstStyle/>
          <a:p>
            <a:r>
              <a:rPr lang="en-US" smtClean="0"/>
              <a:t>Zhang Linrui/wx570554</a:t>
            </a:r>
            <a:endParaRPr lang="en-US" altLang="zh-CN" dirty="0"/>
          </a:p>
        </p:txBody>
      </p:sp>
      <p:sp>
        <p:nvSpPr>
          <p:cNvPr id="37" name="文本占位符 58"/>
          <p:cNvSpPr>
            <a:spLocks noGrp="1"/>
          </p:cNvSpPr>
          <p:nvPr>
            <p:ph type="body" sz="quarter" idx="19"/>
          </p:nvPr>
        </p:nvSpPr>
        <p:spPr/>
        <p:txBody>
          <a:bodyPr/>
          <a:lstStyle/>
          <a:p>
            <a:r>
              <a:rPr lang="en-US" smtClean="0"/>
              <a:t>Optimized</a:t>
            </a:r>
            <a:endParaRPr lang="en-US" altLang="zh-CN" dirty="0"/>
          </a:p>
        </p:txBody>
      </p:sp>
      <p:sp>
        <p:nvSpPr>
          <p:cNvPr id="55" name="文本占位符 54"/>
          <p:cNvSpPr>
            <a:spLocks noGrp="1"/>
          </p:cNvSpPr>
          <p:nvPr>
            <p:ph type="body" sz="quarter" idx="20"/>
          </p:nvPr>
        </p:nvSpPr>
        <p:spPr/>
        <p:txBody>
          <a:bodyPr/>
          <a:lstStyle/>
          <a:p>
            <a:endParaRPr lang="zh-CN" altLang="en-US"/>
          </a:p>
        </p:txBody>
      </p:sp>
      <p:sp>
        <p:nvSpPr>
          <p:cNvPr id="30" name="文本占位符 1"/>
          <p:cNvSpPr>
            <a:spLocks noGrp="1"/>
          </p:cNvSpPr>
          <p:nvPr>
            <p:ph type="body" sz="quarter" idx="13"/>
          </p:nvPr>
        </p:nvSpPr>
        <p:spPr/>
        <p:txBody>
          <a:bodyPr/>
          <a:lstStyle/>
          <a:p>
            <a:r>
              <a:rPr lang="en-US" smtClean="0"/>
              <a:t>Zhu Shigeng/00261992</a:t>
            </a:r>
            <a:endParaRPr lang="en-US" altLang="zh-CN" dirty="0"/>
          </a:p>
        </p:txBody>
      </p:sp>
      <p:sp>
        <p:nvSpPr>
          <p:cNvPr id="31" name="文本占位符 2"/>
          <p:cNvSpPr>
            <a:spLocks noGrp="1"/>
          </p:cNvSpPr>
          <p:nvPr>
            <p:ph type="body" sz="quarter" idx="14"/>
          </p:nvPr>
        </p:nvSpPr>
        <p:spPr/>
        <p:txBody>
          <a:bodyPr/>
          <a:lstStyle/>
          <a:p>
            <a:r>
              <a:rPr lang="en-US" smtClean="0"/>
              <a:t>2020.09.28</a:t>
            </a:r>
            <a:endParaRPr lang="en-US" dirty="0"/>
          </a:p>
        </p:txBody>
      </p:sp>
      <p:sp>
        <p:nvSpPr>
          <p:cNvPr id="33" name="文本占位符 50"/>
          <p:cNvSpPr>
            <a:spLocks noGrp="1"/>
          </p:cNvSpPr>
          <p:nvPr>
            <p:ph type="body" sz="quarter" idx="15"/>
          </p:nvPr>
        </p:nvSpPr>
        <p:spPr/>
        <p:txBody>
          <a:bodyPr/>
          <a:lstStyle/>
          <a:p>
            <a:r>
              <a:rPr lang="en-US" smtClean="0"/>
              <a:t>New</a:t>
            </a:r>
            <a:endParaRPr lang="en-US" altLang="zh-CN" dirty="0"/>
          </a:p>
        </p:txBody>
      </p:sp>
      <p:sp>
        <p:nvSpPr>
          <p:cNvPr id="34" name="文本占位符 55"/>
          <p:cNvSpPr>
            <a:spLocks noGrp="1"/>
          </p:cNvSpPr>
          <p:nvPr>
            <p:ph type="body" sz="quarter" idx="16"/>
          </p:nvPr>
        </p:nvSpPr>
        <p:spPr/>
        <p:txBody>
          <a:bodyPr/>
          <a:lstStyle/>
          <a:p>
            <a:r>
              <a:rPr lang="en-US" smtClean="0"/>
              <a:t>Lu Yueyue/wx445705</a:t>
            </a:r>
            <a:endParaRPr lang="en-US" altLang="zh-CN" dirty="0"/>
          </a:p>
        </p:txBody>
      </p:sp>
      <p:sp>
        <p:nvSpPr>
          <p:cNvPr id="56" name="文本占位符 55"/>
          <p:cNvSpPr>
            <a:spLocks noGrp="1"/>
          </p:cNvSpPr>
          <p:nvPr>
            <p:ph type="body" sz="quarter" idx="21"/>
          </p:nvPr>
        </p:nvSpPr>
        <p:spPr/>
        <p:txBody>
          <a:bodyPr/>
          <a:lstStyle/>
          <a:p>
            <a:endParaRPr lang="zh-CN" altLang="en-US"/>
          </a:p>
        </p:txBody>
      </p:sp>
      <p:sp>
        <p:nvSpPr>
          <p:cNvPr id="57" name="文本占位符 56"/>
          <p:cNvSpPr>
            <a:spLocks noGrp="1"/>
          </p:cNvSpPr>
          <p:nvPr>
            <p:ph type="body" sz="quarter" idx="22"/>
          </p:nvPr>
        </p:nvSpPr>
        <p:spPr/>
        <p:txBody>
          <a:bodyPr/>
          <a:lstStyle/>
          <a:p>
            <a:endParaRPr lang="zh-CN" altLang="en-US"/>
          </a:p>
        </p:txBody>
      </p:sp>
      <p:sp>
        <p:nvSpPr>
          <p:cNvPr id="58" name="文本占位符 57"/>
          <p:cNvSpPr>
            <a:spLocks noGrp="1"/>
          </p:cNvSpPr>
          <p:nvPr>
            <p:ph type="body" sz="quarter" idx="23"/>
          </p:nvPr>
        </p:nvSpPr>
        <p:spPr/>
        <p:txBody>
          <a:bodyPr/>
          <a:lstStyle/>
          <a:p>
            <a:endParaRPr lang="zh-CN" altLang="en-US"/>
          </a:p>
        </p:txBody>
      </p:sp>
      <p:sp>
        <p:nvSpPr>
          <p:cNvPr id="59" name="文本占位符 58"/>
          <p:cNvSpPr>
            <a:spLocks noGrp="1"/>
          </p:cNvSpPr>
          <p:nvPr>
            <p:ph type="body" sz="quarter" idx="24"/>
          </p:nvPr>
        </p:nvSpPr>
        <p:spPr/>
        <p:txBody>
          <a:bodyPr/>
          <a:lstStyle/>
          <a:p>
            <a:endParaRPr lang="zh-CN" altLang="en-US"/>
          </a:p>
        </p:txBody>
      </p:sp>
      <p:sp>
        <p:nvSpPr>
          <p:cNvPr id="60" name="文本占位符 59"/>
          <p:cNvSpPr>
            <a:spLocks noGrp="1"/>
          </p:cNvSpPr>
          <p:nvPr>
            <p:ph type="body" sz="quarter" idx="25"/>
          </p:nvPr>
        </p:nvSpPr>
        <p:spPr/>
        <p:txBody>
          <a:bodyPr/>
          <a:lstStyle/>
          <a:p>
            <a:endParaRPr lang="zh-CN" altLang="en-US"/>
          </a:p>
        </p:txBody>
      </p:sp>
      <p:sp>
        <p:nvSpPr>
          <p:cNvPr id="61" name="文本占位符 60"/>
          <p:cNvSpPr>
            <a:spLocks noGrp="1"/>
          </p:cNvSpPr>
          <p:nvPr>
            <p:ph type="body" sz="quarter" idx="26"/>
          </p:nvPr>
        </p:nvSpPr>
        <p:spPr/>
        <p:txBody>
          <a:bodyPr/>
          <a:lstStyle/>
          <a:p>
            <a:endParaRPr lang="zh-CN" altLang="en-US"/>
          </a:p>
        </p:txBody>
      </p:sp>
      <p:sp>
        <p:nvSpPr>
          <p:cNvPr id="62" name="文本占位符 61"/>
          <p:cNvSpPr>
            <a:spLocks noGrp="1"/>
          </p:cNvSpPr>
          <p:nvPr>
            <p:ph type="body" sz="quarter" idx="27"/>
          </p:nvPr>
        </p:nvSpPr>
        <p:spPr/>
        <p:txBody>
          <a:bodyPr/>
          <a:lstStyle/>
          <a:p>
            <a:endParaRPr lang="zh-CN" altLang="en-US"/>
          </a:p>
        </p:txBody>
      </p:sp>
      <p:sp>
        <p:nvSpPr>
          <p:cNvPr id="63" name="文本占位符 62"/>
          <p:cNvSpPr>
            <a:spLocks noGrp="1"/>
          </p:cNvSpPr>
          <p:nvPr>
            <p:ph type="body" sz="quarter" idx="28"/>
          </p:nvPr>
        </p:nvSpPr>
        <p:spPr/>
        <p:txBody>
          <a:bodyPr/>
          <a:lstStyle/>
          <a:p>
            <a:endParaRPr lang="zh-CN" altLang="en-US"/>
          </a:p>
        </p:txBody>
      </p:sp>
      <p:sp>
        <p:nvSpPr>
          <p:cNvPr id="64" name="文本占位符 63"/>
          <p:cNvSpPr>
            <a:spLocks noGrp="1"/>
          </p:cNvSpPr>
          <p:nvPr>
            <p:ph type="body" sz="quarter" idx="29"/>
          </p:nvPr>
        </p:nvSpPr>
        <p:spPr/>
        <p:txBody>
          <a:bodyPr/>
          <a:lstStyle/>
          <a:p>
            <a:endParaRPr lang="zh-CN" altLang="en-US"/>
          </a:p>
        </p:txBody>
      </p:sp>
      <p:sp>
        <p:nvSpPr>
          <p:cNvPr id="65" name="文本占位符 64"/>
          <p:cNvSpPr>
            <a:spLocks noGrp="1"/>
          </p:cNvSpPr>
          <p:nvPr>
            <p:ph type="body" sz="quarter" idx="30"/>
          </p:nvPr>
        </p:nvSpPr>
        <p:spPr/>
        <p:txBody>
          <a:bodyPr/>
          <a:lstStyle/>
          <a:p>
            <a:endParaRPr lang="zh-CN" altLang="en-US"/>
          </a:p>
        </p:txBody>
      </p:sp>
      <p:sp>
        <p:nvSpPr>
          <p:cNvPr id="66" name="文本占位符 65"/>
          <p:cNvSpPr>
            <a:spLocks noGrp="1"/>
          </p:cNvSpPr>
          <p:nvPr>
            <p:ph type="body" sz="quarter" idx="31"/>
          </p:nvPr>
        </p:nvSpPr>
        <p:spPr/>
        <p:txBody>
          <a:bodyPr/>
          <a:lstStyle/>
          <a:p>
            <a:endParaRPr lang="zh-CN" altLang="en-US"/>
          </a:p>
        </p:txBody>
      </p:sp>
      <p:sp>
        <p:nvSpPr>
          <p:cNvPr id="67" name="文本占位符 66"/>
          <p:cNvSpPr>
            <a:spLocks noGrp="1"/>
          </p:cNvSpPr>
          <p:nvPr>
            <p:ph type="body" sz="quarter" idx="32"/>
          </p:nvPr>
        </p:nvSpPr>
        <p:spPr/>
        <p:txBody>
          <a:bodyPr/>
          <a:lstStyle/>
          <a:p>
            <a:endParaRPr lang="zh-CN" altLang="en-US"/>
          </a:p>
        </p:txBody>
      </p:sp>
      <p:sp>
        <p:nvSpPr>
          <p:cNvPr id="68" name="文本占位符 67"/>
          <p:cNvSpPr>
            <a:spLocks noGrp="1"/>
          </p:cNvSpPr>
          <p:nvPr>
            <p:ph type="body" sz="quarter" idx="33"/>
          </p:nvPr>
        </p:nvSpPr>
        <p:spPr/>
        <p:txBody>
          <a:bodyPr/>
          <a:lstStyle/>
          <a:p>
            <a:endParaRPr lang="zh-CN" altLang="en-US"/>
          </a:p>
        </p:txBody>
      </p:sp>
      <p:sp>
        <p:nvSpPr>
          <p:cNvPr id="69" name="文本占位符 68"/>
          <p:cNvSpPr>
            <a:spLocks noGrp="1"/>
          </p:cNvSpPr>
          <p:nvPr>
            <p:ph type="body" sz="quarter" idx="34"/>
          </p:nvPr>
        </p:nvSpPr>
        <p:spPr/>
        <p:txBody>
          <a:bodyPr/>
          <a:lstStyle/>
          <a:p>
            <a:endParaRPr lang="zh-CN" altLang="en-US"/>
          </a:p>
        </p:txBody>
      </p:sp>
      <p:sp>
        <p:nvSpPr>
          <p:cNvPr id="70" name="文本占位符 69"/>
          <p:cNvSpPr>
            <a:spLocks noGrp="1"/>
          </p:cNvSpPr>
          <p:nvPr>
            <p:ph type="body" sz="quarter" idx="35"/>
          </p:nvPr>
        </p:nvSpPr>
        <p:spPr/>
        <p:txBody>
          <a:bodyPr/>
          <a:lstStyle/>
          <a:p>
            <a:endParaRPr lang="zh-CN" altLang="en-US"/>
          </a:p>
        </p:txBody>
      </p:sp>
      <p:sp>
        <p:nvSpPr>
          <p:cNvPr id="71" name="文本占位符 70"/>
          <p:cNvSpPr>
            <a:spLocks noGrp="1"/>
          </p:cNvSpPr>
          <p:nvPr>
            <p:ph type="body" sz="quarter" idx="36"/>
          </p:nvPr>
        </p:nvSpPr>
        <p:spPr/>
        <p:txBody>
          <a:bodyPr/>
          <a:lstStyle/>
          <a:p>
            <a:endParaRPr lang="zh-CN" altLang="en-US"/>
          </a:p>
        </p:txBody>
      </p:sp>
      <p:sp>
        <p:nvSpPr>
          <p:cNvPr id="72" name="文本占位符 71"/>
          <p:cNvSpPr>
            <a:spLocks noGrp="1"/>
          </p:cNvSpPr>
          <p:nvPr>
            <p:ph type="body" sz="quarter" idx="37"/>
          </p:nvPr>
        </p:nvSpPr>
        <p:spPr/>
        <p:txBody>
          <a:bodyPr/>
          <a:lstStyle/>
          <a:p>
            <a:endParaRPr lang="zh-CN" altLang="en-US"/>
          </a:p>
        </p:txBody>
      </p:sp>
      <p:sp>
        <p:nvSpPr>
          <p:cNvPr id="73" name="文本占位符 72"/>
          <p:cNvSpPr>
            <a:spLocks noGrp="1"/>
          </p:cNvSpPr>
          <p:nvPr>
            <p:ph type="body" sz="quarter" idx="38"/>
          </p:nvPr>
        </p:nvSpPr>
        <p:spPr/>
        <p:txBody>
          <a:bodyPr/>
          <a:lstStyle/>
          <a:p>
            <a:endParaRPr lang="zh-CN" altLang="en-US"/>
          </a:p>
        </p:txBody>
      </p:sp>
      <p:sp>
        <p:nvSpPr>
          <p:cNvPr id="74" name="文本占位符 73"/>
          <p:cNvSpPr>
            <a:spLocks noGrp="1"/>
          </p:cNvSpPr>
          <p:nvPr>
            <p:ph type="body" sz="quarter" idx="39"/>
          </p:nvPr>
        </p:nvSpPr>
        <p:spPr/>
        <p:txBody>
          <a:bodyPr/>
          <a:lstStyle/>
          <a:p>
            <a:endParaRPr lang="zh-CN" altLang="en-US"/>
          </a:p>
        </p:txBody>
      </p:sp>
      <p:sp>
        <p:nvSpPr>
          <p:cNvPr id="75" name="文本占位符 74"/>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7505229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Lab: Recommended Networking Plan for Gateway Solutions</a:t>
            </a:r>
            <a:endParaRPr lang="en-US" altLang="zh-CN" dirty="0"/>
          </a:p>
        </p:txBody>
      </p:sp>
      <p:graphicFrame>
        <p:nvGraphicFramePr>
          <p:cNvPr id="4" name="表格 3"/>
          <p:cNvGraphicFramePr>
            <a:graphicFrameLocks noGrp="1"/>
          </p:cNvGraphicFramePr>
          <p:nvPr>
            <p:extLst/>
          </p:nvPr>
        </p:nvGraphicFramePr>
        <p:xfrm>
          <a:off x="455613" y="1620210"/>
          <a:ext cx="11256962" cy="4047059"/>
        </p:xfrm>
        <a:graphic>
          <a:graphicData uri="http://schemas.openxmlformats.org/drawingml/2006/table">
            <a:tbl>
              <a:tblPr/>
              <a:tblGrid>
                <a:gridCol w="1115552"/>
                <a:gridCol w="1174519"/>
                <a:gridCol w="1145036"/>
                <a:gridCol w="1887082"/>
                <a:gridCol w="1607736"/>
                <a:gridCol w="4327037"/>
              </a:tblGrid>
              <a:tr h="768835">
                <a:tc>
                  <a:txBody>
                    <a:bodyPr/>
                    <a:lstStyle/>
                    <a:p>
                      <a:pPr algn="ctr" fontAlgn="ctr">
                        <a:lnSpc>
                          <a:spcPct val="100000"/>
                        </a:lnSpc>
                      </a:pPr>
                      <a:r>
                        <a:rPr lang="en-US" sz="1400" b="1" dirty="0" smtClean="0">
                          <a:latin typeface="Huawei Sans" panose="020C0503030203020204" pitchFamily="34" charset="0"/>
                        </a:rPr>
                        <a:t>Gateway Solution</a:t>
                      </a:r>
                      <a:endParaRPr lang="en-US" sz="14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pPr>
                      <a:r>
                        <a:rPr lang="en-US" sz="1400" b="1" dirty="0" smtClean="0">
                          <a:latin typeface="Huawei Sans" panose="020C0503030203020204" pitchFamily="34" charset="0"/>
                        </a:rPr>
                        <a:t>Border Node Location</a:t>
                      </a:r>
                      <a:endParaRPr lang="en-US" sz="1400" b="1" dirty="0">
                        <a:latin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pPr>
                      <a:r>
                        <a:rPr lang="en-US" sz="1400" b="1" dirty="0" smtClean="0">
                          <a:latin typeface="Huawei Sans" panose="020C0503030203020204" pitchFamily="34" charset="0"/>
                        </a:rPr>
                        <a:t>Edge Node Location</a:t>
                      </a:r>
                      <a:endParaRPr lang="en-US" sz="1400" b="1" dirty="0">
                        <a:latin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pPr>
                      <a:r>
                        <a:rPr lang="en-US" sz="1400" b="1" dirty="0" smtClean="0">
                          <a:latin typeface="Huawei Sans" panose="020C0503030203020204" pitchFamily="34" charset="0"/>
                        </a:rPr>
                        <a:t>AC Type and Location</a:t>
                      </a:r>
                      <a:endParaRPr lang="en-US" sz="1400" b="1" dirty="0">
                        <a:latin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pPr>
                      <a:r>
                        <a:rPr lang="en-US" sz="1400" b="1" dirty="0" smtClean="0">
                          <a:latin typeface="Huawei Sans" panose="020C0503030203020204" pitchFamily="34" charset="0"/>
                        </a:rPr>
                        <a:t>Wireless Data Forwarding Mode</a:t>
                      </a:r>
                      <a:endParaRPr lang="en-US" sz="1400" b="1" dirty="0">
                        <a:latin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pPr>
                      <a:r>
                        <a:rPr lang="en-US" sz="1400" b="1" dirty="0" smtClean="0">
                          <a:latin typeface="Huawei Sans" panose="020C0503030203020204" pitchFamily="34" charset="0"/>
                        </a:rPr>
                        <a:t>Application Scenario</a:t>
                      </a:r>
                      <a:endParaRPr lang="en-US" sz="1400" b="1" dirty="0">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630017">
                <a:tc rowSpan="4">
                  <a:txBody>
                    <a:bodyPr/>
                    <a:lstStyle/>
                    <a:p>
                      <a:pPr algn="ctr" fontAlgn="ctr">
                        <a:lnSpc>
                          <a:spcPct val="100000"/>
                        </a:lnSpc>
                      </a:pPr>
                      <a:r>
                        <a:rPr lang="en-US" sz="1200" dirty="0" smtClean="0">
                          <a:latin typeface="Huawei Sans" panose="020C0503030203020204" pitchFamily="34" charset="0"/>
                        </a:rPr>
                        <a:t>Centralized gateway</a:t>
                      </a:r>
                      <a:endParaRPr lang="en-US" sz="12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rowSpan="4">
                  <a:txBody>
                    <a:bodyPr/>
                    <a:lstStyle/>
                    <a:p>
                      <a:pPr algn="ctr" fontAlgn="ctr">
                        <a:lnSpc>
                          <a:spcPct val="100000"/>
                        </a:lnSpc>
                      </a:pPr>
                      <a:r>
                        <a:rPr lang="en-US" sz="1200" dirty="0" smtClean="0">
                          <a:latin typeface="Huawei Sans" panose="020C0503030203020204" pitchFamily="34" charset="0"/>
                        </a:rPr>
                        <a:t>Core</a:t>
                      </a:r>
                      <a:endParaRPr lang="en-US" sz="1200" dirty="0">
                        <a:latin typeface="Huawei Sans" panose="020C0503030203020204" pitchFamily="34" charset="0"/>
                      </a:endParaRPr>
                    </a:p>
                  </a:txBody>
                  <a:tcPr anchor="ctr"/>
                </a:tc>
                <a:tc>
                  <a:txBody>
                    <a:bodyPr/>
                    <a:lstStyle/>
                    <a:p>
                      <a:pPr algn="ctr" fontAlgn="ctr">
                        <a:lnSpc>
                          <a:spcPct val="100000"/>
                        </a:lnSpc>
                      </a:pPr>
                      <a:r>
                        <a:rPr lang="en-US" sz="1200" dirty="0" smtClean="0">
                          <a:latin typeface="Huawei Sans" panose="020C0503030203020204" pitchFamily="34" charset="0"/>
                        </a:rPr>
                        <a:t>Access</a:t>
                      </a:r>
                      <a:endParaRPr lang="en-US" sz="1200" dirty="0">
                        <a:latin typeface="Huawei Sans" panose="020C0503030203020204" pitchFamily="34" charset="0"/>
                      </a:endParaRPr>
                    </a:p>
                  </a:txBody>
                  <a:tcPr anchor="ctr"/>
                </a:tc>
                <a:tc rowSpan="2">
                  <a:txBody>
                    <a:bodyPr/>
                    <a:lstStyle/>
                    <a:p>
                      <a:pPr algn="ctr" fontAlgn="ctr">
                        <a:lnSpc>
                          <a:spcPct val="100000"/>
                        </a:lnSpc>
                      </a:pPr>
                      <a:r>
                        <a:rPr lang="en-US" sz="1200" dirty="0" smtClean="0">
                          <a:latin typeface="Huawei Sans" panose="020C0503030203020204" pitchFamily="34" charset="0"/>
                        </a:rPr>
                        <a:t>Native AC</a:t>
                      </a:r>
                      <a:endParaRPr lang="en-US" altLang="zh-CN" sz="1200" dirty="0" smtClean="0">
                        <a:effectLst/>
                        <a:latin typeface="Huawei Sans" panose="020C0503030203020204" pitchFamily="34" charset="0"/>
                      </a:endParaRPr>
                    </a:p>
                    <a:p>
                      <a:pPr algn="ctr" fontAlgn="ctr">
                        <a:lnSpc>
                          <a:spcPct val="100000"/>
                        </a:lnSpc>
                      </a:pPr>
                      <a:r>
                        <a:rPr lang="en-US" altLang="zh-CN" sz="1200" dirty="0" smtClean="0">
                          <a:latin typeface="Huawei Sans" panose="020C0503030203020204" pitchFamily="34" charset="0"/>
                        </a:rPr>
                        <a:t>l</a:t>
                      </a:r>
                      <a:r>
                        <a:rPr lang="en-US" sz="1200" dirty="0" smtClean="0">
                          <a:latin typeface="Huawei Sans" panose="020C0503030203020204" pitchFamily="34" charset="0"/>
                        </a:rPr>
                        <a:t>ocated on a core device</a:t>
                      </a:r>
                      <a:endParaRPr lang="en-US" sz="1200" dirty="0">
                        <a:latin typeface="Huawei Sans" panose="020C0503030203020204" pitchFamily="34" charset="0"/>
                      </a:endParaRPr>
                    </a:p>
                  </a:txBody>
                  <a:tcPr anchor="ctr"/>
                </a:tc>
                <a:tc rowSpan="4">
                  <a:txBody>
                    <a:bodyPr/>
                    <a:lstStyle/>
                    <a:p>
                      <a:pPr algn="ctr" fontAlgn="ctr">
                        <a:lnSpc>
                          <a:spcPct val="100000"/>
                        </a:lnSpc>
                      </a:pPr>
                      <a:r>
                        <a:rPr lang="en-US" sz="1200" dirty="0" smtClean="0">
                          <a:latin typeface="Huawei Sans" panose="020C0503030203020204" pitchFamily="34" charset="0"/>
                        </a:rPr>
                        <a:t>Tunnel forwarding</a:t>
                      </a:r>
                      <a:endParaRPr lang="en-US" sz="1200" dirty="0">
                        <a:latin typeface="Huawei Sans" panose="020C0503030203020204" pitchFamily="34" charset="0"/>
                      </a:endParaRPr>
                    </a:p>
                  </a:txBody>
                  <a:tcPr anchor="ctr"/>
                </a:tc>
                <a:tc>
                  <a:txBody>
                    <a:bodyPr/>
                    <a:lstStyle/>
                    <a:p>
                      <a:pPr algn="l" fontAlgn="ctr">
                        <a:lnSpc>
                          <a:spcPct val="100000"/>
                        </a:lnSpc>
                      </a:pPr>
                      <a:r>
                        <a:rPr lang="en-US" sz="1200" dirty="0" smtClean="0">
                          <a:latin typeface="Huawei Sans" panose="020C0503030203020204" pitchFamily="34" charset="0"/>
                        </a:rPr>
                        <a:t>New network with no more than 50,000 terminals.</a:t>
                      </a:r>
                      <a:endParaRPr lang="en-US" sz="1200" dirty="0">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630017">
                <a:tc vMerge="1">
                  <a:txBody>
                    <a:bodyPr/>
                    <a:lstStyle/>
                    <a:p>
                      <a:pPr algn="ctr" fontAlgn="ctr">
                        <a:lnSpc>
                          <a:spcPct val="100000"/>
                        </a:lnSpc>
                      </a:pPr>
                      <a:endParaRPr lang="en-US" sz="12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vMerge="1">
                  <a:txBody>
                    <a:bodyPr/>
                    <a:lstStyle/>
                    <a:p>
                      <a:pPr algn="ctr" fontAlgn="ctr">
                        <a:lnSpc>
                          <a:spcPct val="100000"/>
                        </a:lnSpc>
                      </a:pPr>
                      <a:endParaRPr lang="en-US" sz="1200" dirty="0">
                        <a:latin typeface="Huawei Sans" panose="020C0503030203020204" pitchFamily="34" charset="0"/>
                      </a:endParaRPr>
                    </a:p>
                  </a:txBody>
                  <a:tcPr anchor="ctr"/>
                </a:tc>
                <a:tc>
                  <a:txBody>
                    <a:bodyPr/>
                    <a:lstStyle/>
                    <a:p>
                      <a:pPr algn="ctr" fontAlgn="ctr">
                        <a:lnSpc>
                          <a:spcPct val="100000"/>
                        </a:lnSpc>
                      </a:pPr>
                      <a:r>
                        <a:rPr lang="en-US" sz="1200" dirty="0" smtClean="0">
                          <a:latin typeface="Huawei Sans" panose="020C0503030203020204" pitchFamily="34" charset="0"/>
                        </a:rPr>
                        <a:t>Aggregation</a:t>
                      </a:r>
                      <a:endParaRPr lang="en-US" sz="1200" dirty="0">
                        <a:latin typeface="Huawei Sans" panose="020C0503030203020204" pitchFamily="34" charset="0"/>
                      </a:endParaRPr>
                    </a:p>
                  </a:txBody>
                  <a:tcPr anchor="ctr"/>
                </a:tc>
                <a:tc vMerge="1">
                  <a:txBody>
                    <a:bodyPr/>
                    <a:lstStyle/>
                    <a:p>
                      <a:pPr algn="ctr" fontAlgn="ctr">
                        <a:lnSpc>
                          <a:spcPct val="100000"/>
                        </a:lnSpc>
                      </a:pPr>
                      <a:endParaRPr lang="en-US" sz="1200" dirty="0">
                        <a:latin typeface="Huawei Sans" panose="020C0503030203020204" pitchFamily="34" charset="0"/>
                      </a:endParaRPr>
                    </a:p>
                  </a:txBody>
                  <a:tcPr anchor="ctr"/>
                </a:tc>
                <a:tc vMerge="1">
                  <a:txBody>
                    <a:bodyPr/>
                    <a:lstStyle/>
                    <a:p>
                      <a:pPr algn="ctr" fontAlgn="ctr">
                        <a:lnSpc>
                          <a:spcPct val="100000"/>
                        </a:lnSpc>
                      </a:pPr>
                      <a:endParaRPr lang="en-US" sz="1200" dirty="0">
                        <a:latin typeface="Huawei Sans" panose="020C0503030203020204" pitchFamily="34" charset="0"/>
                      </a:endParaRPr>
                    </a:p>
                  </a:txBody>
                  <a:tcPr anchor="ctr"/>
                </a:tc>
                <a:tc>
                  <a:txBody>
                    <a:bodyPr/>
                    <a:lstStyle/>
                    <a:p>
                      <a:pPr algn="l" fontAlgn="ctr">
                        <a:lnSpc>
                          <a:spcPct val="100000"/>
                        </a:lnSpc>
                      </a:pPr>
                      <a:r>
                        <a:rPr lang="en-US" sz="1200" dirty="0" smtClean="0">
                          <a:latin typeface="Huawei Sans" panose="020C0503030203020204" pitchFamily="34" charset="0"/>
                        </a:rPr>
                        <a:t>Reconstructed network with no more than 50,000 terminals. VXLAN-incapable access switches can be reused.</a:t>
                      </a:r>
                      <a:endParaRPr lang="en-US" sz="1200" dirty="0">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672730">
                <a:tc vMerge="1">
                  <a:txBody>
                    <a:bodyPr/>
                    <a:lstStyle/>
                    <a:p>
                      <a:pPr algn="ctr" fontAlgn="ctr">
                        <a:lnSpc>
                          <a:spcPct val="100000"/>
                        </a:lnSpc>
                      </a:pPr>
                      <a:endParaRPr lang="en-US" sz="12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vMerge="1">
                  <a:txBody>
                    <a:bodyPr/>
                    <a:lstStyle/>
                    <a:p>
                      <a:pPr algn="ctr" fontAlgn="ctr">
                        <a:lnSpc>
                          <a:spcPct val="100000"/>
                        </a:lnSpc>
                      </a:pPr>
                      <a:endParaRPr lang="en-US" sz="1200" dirty="0">
                        <a:latin typeface="Huawei Sans" panose="020C0503030203020204" pitchFamily="34" charset="0"/>
                      </a:endParaRPr>
                    </a:p>
                  </a:txBody>
                  <a:tcPr anchor="ctr"/>
                </a:tc>
                <a:tc>
                  <a:txBody>
                    <a:bodyPr/>
                    <a:lstStyle/>
                    <a:p>
                      <a:pPr algn="ctr" fontAlgn="ctr">
                        <a:lnSpc>
                          <a:spcPct val="100000"/>
                        </a:lnSpc>
                      </a:pPr>
                      <a:r>
                        <a:rPr lang="en-US" sz="1200" dirty="0" smtClean="0">
                          <a:latin typeface="Huawei Sans" panose="020C0503030203020204" pitchFamily="34" charset="0"/>
                        </a:rPr>
                        <a:t>Access</a:t>
                      </a:r>
                      <a:endParaRPr lang="en-US" sz="1200" dirty="0">
                        <a:latin typeface="Huawei Sans" panose="020C0503030203020204" pitchFamily="34" charset="0"/>
                      </a:endParaRPr>
                    </a:p>
                  </a:txBody>
                  <a:tcPr anchor="ctr"/>
                </a:tc>
                <a:tc rowSpan="2">
                  <a:txBody>
                    <a:bodyPr/>
                    <a:lstStyle/>
                    <a:p>
                      <a:pPr algn="ctr" fontAlgn="ctr">
                        <a:lnSpc>
                          <a:spcPct val="100000"/>
                        </a:lnSpc>
                      </a:pPr>
                      <a:r>
                        <a:rPr lang="en-US" sz="1200" dirty="0" smtClean="0">
                          <a:latin typeface="Huawei Sans" panose="020C0503030203020204" pitchFamily="34" charset="0"/>
                        </a:rPr>
                        <a:t>Standalone AC</a:t>
                      </a:r>
                      <a:endParaRPr lang="en-US" altLang="zh-CN" sz="1200" dirty="0" smtClean="0">
                        <a:effectLst/>
                        <a:latin typeface="Huawei Sans" panose="020C0503030203020204" pitchFamily="34" charset="0"/>
                      </a:endParaRPr>
                    </a:p>
                    <a:p>
                      <a:pPr algn="ctr" fontAlgn="ctr">
                        <a:lnSpc>
                          <a:spcPct val="100000"/>
                        </a:lnSpc>
                      </a:pPr>
                      <a:r>
                        <a:rPr lang="en-US" sz="1200" dirty="0" smtClean="0">
                          <a:latin typeface="Huawei Sans" panose="020C0503030203020204" pitchFamily="34" charset="0"/>
                        </a:rPr>
                        <a:t>connected to a core device in off-path mode.</a:t>
                      </a:r>
                      <a:endParaRPr lang="en-US" sz="1200" dirty="0">
                        <a:latin typeface="Huawei Sans" panose="020C0503030203020204" pitchFamily="34" charset="0"/>
                      </a:endParaRPr>
                    </a:p>
                  </a:txBody>
                  <a:tcPr anchor="ctr"/>
                </a:tc>
                <a:tc vMerge="1">
                  <a:txBody>
                    <a:bodyPr/>
                    <a:lstStyle/>
                    <a:p>
                      <a:pPr algn="ctr" fontAlgn="ctr">
                        <a:lnSpc>
                          <a:spcPct val="100000"/>
                        </a:lnSpc>
                      </a:pPr>
                      <a:endParaRPr lang="en-US" sz="1200" dirty="0">
                        <a:latin typeface="Huawei Sans" panose="020C0503030203020204" pitchFamily="34" charset="0"/>
                      </a:endParaRPr>
                    </a:p>
                  </a:txBody>
                  <a:tcPr anchor="ctr"/>
                </a:tc>
                <a:tc>
                  <a:txBody>
                    <a:bodyPr/>
                    <a:lstStyle/>
                    <a:p>
                      <a:pPr algn="l" fontAlgn="ctr">
                        <a:lnSpc>
                          <a:spcPct val="100000"/>
                        </a:lnSpc>
                      </a:pPr>
                      <a:r>
                        <a:rPr lang="en-US" sz="1200" dirty="0" smtClean="0">
                          <a:latin typeface="Huawei Sans" panose="020C0503030203020204" pitchFamily="34" charset="0"/>
                        </a:rPr>
                        <a:t>Reconstructed network with no more than 50,000 terminals. Standalone ACs can be reused.</a:t>
                      </a:r>
                      <a:endParaRPr lang="en-US" sz="1200" dirty="0">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672730">
                <a:tc vMerge="1">
                  <a:txBody>
                    <a:bodyPr/>
                    <a:lstStyle/>
                    <a:p>
                      <a:pPr algn="ctr" fontAlgn="ctr">
                        <a:lnSpc>
                          <a:spcPct val="100000"/>
                        </a:lnSpc>
                      </a:pPr>
                      <a:endParaRPr lang="en-US" sz="12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vMerge="1">
                  <a:txBody>
                    <a:bodyPr/>
                    <a:lstStyle/>
                    <a:p>
                      <a:pPr algn="ctr" fontAlgn="ctr">
                        <a:lnSpc>
                          <a:spcPct val="100000"/>
                        </a:lnSpc>
                      </a:pPr>
                      <a:endParaRPr lang="en-US" sz="1200" dirty="0">
                        <a:latin typeface="Huawei Sans" panose="020C0503030203020204" pitchFamily="34" charset="0"/>
                      </a:endParaRPr>
                    </a:p>
                  </a:txBody>
                  <a:tcPr anchor="ctr"/>
                </a:tc>
                <a:tc>
                  <a:txBody>
                    <a:bodyPr/>
                    <a:lstStyle/>
                    <a:p>
                      <a:pPr algn="ctr" fontAlgn="ctr">
                        <a:lnSpc>
                          <a:spcPct val="100000"/>
                        </a:lnSpc>
                      </a:pPr>
                      <a:r>
                        <a:rPr lang="en-US" sz="1200" dirty="0" smtClean="0">
                          <a:latin typeface="Huawei Sans" panose="020C0503030203020204" pitchFamily="34" charset="0"/>
                        </a:rPr>
                        <a:t>Aggregation</a:t>
                      </a:r>
                      <a:endParaRPr lang="en-US" sz="1200" dirty="0">
                        <a:latin typeface="Huawei Sans" panose="020C0503030203020204" pitchFamily="34" charset="0"/>
                      </a:endParaRPr>
                    </a:p>
                  </a:txBody>
                  <a:tcPr anchor="ctr"/>
                </a:tc>
                <a:tc vMerge="1">
                  <a:txBody>
                    <a:bodyPr/>
                    <a:lstStyle/>
                    <a:p>
                      <a:pPr algn="ctr" fontAlgn="ctr">
                        <a:lnSpc>
                          <a:spcPct val="100000"/>
                        </a:lnSpc>
                      </a:pPr>
                      <a:endParaRPr lang="en-US" sz="1200" dirty="0">
                        <a:latin typeface="Huawei Sans" panose="020C0503030203020204" pitchFamily="34" charset="0"/>
                      </a:endParaRPr>
                    </a:p>
                  </a:txBody>
                  <a:tcPr anchor="ctr"/>
                </a:tc>
                <a:tc vMerge="1">
                  <a:txBody>
                    <a:bodyPr/>
                    <a:lstStyle/>
                    <a:p>
                      <a:pPr algn="ctr" fontAlgn="ctr">
                        <a:lnSpc>
                          <a:spcPct val="100000"/>
                        </a:lnSpc>
                      </a:pPr>
                      <a:endParaRPr lang="en-US" sz="1200" dirty="0">
                        <a:latin typeface="Huawei Sans" panose="020C0503030203020204" pitchFamily="34" charset="0"/>
                      </a:endParaRPr>
                    </a:p>
                  </a:txBody>
                  <a:tcPr anchor="ctr"/>
                </a:tc>
                <a:tc>
                  <a:txBody>
                    <a:bodyPr/>
                    <a:lstStyle/>
                    <a:p>
                      <a:pPr algn="l" fontAlgn="ctr">
                        <a:lnSpc>
                          <a:spcPct val="100000"/>
                        </a:lnSpc>
                      </a:pPr>
                      <a:r>
                        <a:rPr lang="en-US" sz="1200" dirty="0" smtClean="0">
                          <a:latin typeface="Huawei Sans" panose="020C0503030203020204" pitchFamily="34" charset="0"/>
                        </a:rPr>
                        <a:t>Reconstructed network with no more than 50,000 terminals. Standalone ACs and VXLAN-incapable access switches can be reused.</a:t>
                      </a:r>
                      <a:endParaRPr lang="en-US" sz="1200" dirty="0">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672730">
                <a:tc>
                  <a:txBody>
                    <a:bodyPr/>
                    <a:lstStyle/>
                    <a:p>
                      <a:pPr algn="ctr" fontAlgn="ctr">
                        <a:lnSpc>
                          <a:spcPct val="100000"/>
                        </a:lnSpc>
                      </a:pPr>
                      <a:r>
                        <a:rPr lang="en-US" sz="1200" dirty="0" smtClean="0">
                          <a:latin typeface="Huawei Sans" panose="020C0503030203020204" pitchFamily="34" charset="0"/>
                        </a:rPr>
                        <a:t>Distributed gateway</a:t>
                      </a:r>
                      <a:endParaRPr lang="en-US" sz="12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200" dirty="0" smtClean="0">
                          <a:latin typeface="Huawei Sans" panose="020C0503030203020204" pitchFamily="34" charset="0"/>
                        </a:rPr>
                        <a:t>Core</a:t>
                      </a:r>
                      <a:endParaRPr lang="en-US" sz="1200" dirty="0">
                        <a:latin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200" dirty="0" smtClean="0">
                          <a:latin typeface="Huawei Sans" panose="020C0503030203020204" pitchFamily="34" charset="0"/>
                        </a:rPr>
                        <a:t>Aggregation</a:t>
                      </a:r>
                      <a:endParaRPr lang="en-US" sz="1200" dirty="0">
                        <a:latin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200" dirty="0" smtClean="0">
                          <a:latin typeface="Huawei Sans" panose="020C0503030203020204" pitchFamily="34" charset="0"/>
                        </a:rPr>
                        <a:t>Native AC</a:t>
                      </a:r>
                      <a:endParaRPr lang="en-US" altLang="zh-CN" sz="1200" dirty="0" smtClean="0">
                        <a:effectLst/>
                        <a:latin typeface="Huawei Sans" panose="020C0503030203020204" pitchFamily="34" charset="0"/>
                      </a:endParaRPr>
                    </a:p>
                    <a:p>
                      <a:pPr algn="ctr" fontAlgn="ctr">
                        <a:lnSpc>
                          <a:spcPct val="100000"/>
                        </a:lnSpc>
                      </a:pPr>
                      <a:r>
                        <a:rPr lang="en-US" sz="1200" dirty="0" smtClean="0">
                          <a:latin typeface="Huawei Sans" panose="020C0503030203020204" pitchFamily="34" charset="0"/>
                        </a:rPr>
                        <a:t>located on an aggregation device</a:t>
                      </a:r>
                      <a:endParaRPr lang="en-US" sz="1200" dirty="0">
                        <a:latin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200" dirty="0" smtClean="0">
                          <a:latin typeface="Huawei Sans" panose="020C0503030203020204" pitchFamily="34" charset="0"/>
                        </a:rPr>
                        <a:t>Tunnel forwarding</a:t>
                      </a:r>
                      <a:endParaRPr lang="en-US" sz="1200" dirty="0">
                        <a:latin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l" fontAlgn="ctr">
                        <a:lnSpc>
                          <a:spcPct val="100000"/>
                        </a:lnSpc>
                      </a:pPr>
                      <a:r>
                        <a:rPr lang="en-US" sz="1200" dirty="0" smtClean="0">
                          <a:latin typeface="Huawei Sans" panose="020C0503030203020204" pitchFamily="34" charset="0"/>
                        </a:rPr>
                        <a:t>New or reconstructed network with more than 50,000 and less than or equal to 100,000 terminals. Access switches do not need to support VXLAN.</a:t>
                      </a:r>
                      <a:endParaRPr lang="en-US" sz="1200" dirty="0">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757889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Freeform 159"/>
          <p:cNvSpPr/>
          <p:nvPr/>
        </p:nvSpPr>
        <p:spPr bwMode="gray">
          <a:xfrm flipH="1">
            <a:off x="1602824" y="954188"/>
            <a:ext cx="2443735" cy="124384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 name="标题 1"/>
          <p:cNvSpPr>
            <a:spLocks noGrp="1"/>
          </p:cNvSpPr>
          <p:nvPr>
            <p:ph type="title"/>
          </p:nvPr>
        </p:nvSpPr>
        <p:spPr/>
        <p:txBody>
          <a:bodyPr/>
          <a:lstStyle/>
          <a:p>
            <a:r>
              <a:rPr lang="en-US" smtClean="0"/>
              <a:t>Lab: Physical and VXLAN Networking</a:t>
            </a:r>
            <a:endParaRPr lang="en-US" altLang="zh-CN" dirty="0"/>
          </a:p>
        </p:txBody>
      </p:sp>
      <p:sp>
        <p:nvSpPr>
          <p:cNvPr id="3" name="圆角矩形 2"/>
          <p:cNvSpPr/>
          <p:nvPr/>
        </p:nvSpPr>
        <p:spPr bwMode="gray">
          <a:xfrm>
            <a:off x="970555" y="2278894"/>
            <a:ext cx="4309958" cy="3897888"/>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 name="Freeform 159"/>
          <p:cNvSpPr/>
          <p:nvPr/>
        </p:nvSpPr>
        <p:spPr bwMode="gray">
          <a:xfrm flipH="1">
            <a:off x="1120879" y="3165614"/>
            <a:ext cx="3316353" cy="189846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endParaRPr>
          </a:p>
        </p:txBody>
      </p:sp>
      <p:cxnSp>
        <p:nvCxnSpPr>
          <p:cNvPr id="5" name="Straight Connector 166"/>
          <p:cNvCxnSpPr>
            <a:stCxn id="26" idx="2"/>
            <a:endCxn id="7" idx="0"/>
          </p:cNvCxnSpPr>
          <p:nvPr/>
        </p:nvCxnSpPr>
        <p:spPr bwMode="gray">
          <a:xfrm>
            <a:off x="1823344" y="4450451"/>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166"/>
          <p:cNvCxnSpPr>
            <a:stCxn id="27" idx="2"/>
            <a:endCxn id="8" idx="0"/>
          </p:cNvCxnSpPr>
          <p:nvPr/>
        </p:nvCxnSpPr>
        <p:spPr bwMode="gray">
          <a:xfrm>
            <a:off x="3754145" y="4450451"/>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图片 76" descr="接入交换机.png"/>
          <p:cNvPicPr>
            <a:picLocks noChangeAspect="1"/>
          </p:cNvPicPr>
          <p:nvPr/>
        </p:nvPicPr>
        <p:blipFill>
          <a:blip r:embed="rId3" cstate="print"/>
          <a:stretch>
            <a:fillRect/>
          </a:stretch>
        </p:blipFill>
        <p:spPr bwMode="gray">
          <a:xfrm>
            <a:off x="1600203" y="4853728"/>
            <a:ext cx="446281" cy="365139"/>
          </a:xfrm>
          <a:prstGeom prst="rect">
            <a:avLst/>
          </a:prstGeom>
        </p:spPr>
      </p:pic>
      <p:pic>
        <p:nvPicPr>
          <p:cNvPr id="8" name="图片 76" descr="接入交换机.png"/>
          <p:cNvPicPr>
            <a:picLocks noChangeAspect="1"/>
          </p:cNvPicPr>
          <p:nvPr/>
        </p:nvPicPr>
        <p:blipFill>
          <a:blip r:embed="rId3" cstate="print"/>
          <a:stretch>
            <a:fillRect/>
          </a:stretch>
        </p:blipFill>
        <p:spPr bwMode="gray">
          <a:xfrm>
            <a:off x="3531004" y="4853728"/>
            <a:ext cx="446281" cy="365139"/>
          </a:xfrm>
          <a:prstGeom prst="rect">
            <a:avLst/>
          </a:prstGeom>
        </p:spPr>
      </p:pic>
      <p:sp>
        <p:nvSpPr>
          <p:cNvPr id="9" name="文本框 8"/>
          <p:cNvSpPr txBox="1"/>
          <p:nvPr/>
        </p:nvSpPr>
        <p:spPr bwMode="gray">
          <a:xfrm>
            <a:off x="967611" y="2320282"/>
            <a:ext cx="468398" cy="307777"/>
          </a:xfrm>
          <a:prstGeom prst="rect">
            <a:avLst/>
          </a:prstGeom>
          <a:noFill/>
        </p:spPr>
        <p:txBody>
          <a:bodyPr wrap="none" rtlCol="0">
            <a:spAutoFit/>
          </a:bodyPr>
          <a:lstStyle/>
          <a:p>
            <a:pPr fontAlgn="ctr"/>
            <a:r>
              <a:rPr lang="en-US" sz="1400" b="1" dirty="0" smtClean="0">
                <a:latin typeface="Huawei Sans" panose="020C0503030203020204" pitchFamily="34" charset="0"/>
              </a:rPr>
              <a:t>HQ</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11" name="图片 105" descr="AP.png"/>
          <p:cNvPicPr>
            <a:picLocks noChangeAspect="1"/>
          </p:cNvPicPr>
          <p:nvPr/>
        </p:nvPicPr>
        <p:blipFill>
          <a:blip r:embed="rId4" cstate="print"/>
          <a:stretch>
            <a:fillRect/>
          </a:stretch>
        </p:blipFill>
        <p:spPr bwMode="gray">
          <a:xfrm>
            <a:off x="4692938" y="4885413"/>
            <a:ext cx="368827" cy="301768"/>
          </a:xfrm>
          <a:prstGeom prst="rect">
            <a:avLst/>
          </a:prstGeom>
        </p:spPr>
      </p:pic>
      <p:cxnSp>
        <p:nvCxnSpPr>
          <p:cNvPr id="12" name="Straight Connector 166"/>
          <p:cNvCxnSpPr>
            <a:stCxn id="8" idx="3"/>
            <a:endCxn id="11" idx="1"/>
          </p:cNvCxnSpPr>
          <p:nvPr/>
        </p:nvCxnSpPr>
        <p:spPr bwMode="gray">
          <a:xfrm flipV="1">
            <a:off x="3977285" y="5036297"/>
            <a:ext cx="715653"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3"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2579896" y="2476984"/>
            <a:ext cx="446281" cy="365138"/>
          </a:xfrm>
          <a:prstGeom prst="rect">
            <a:avLst/>
          </a:prstGeom>
          <a:noFill/>
        </p:spPr>
      </p:pic>
      <p:sp>
        <p:nvSpPr>
          <p:cNvPr id="14" name="文本框 13"/>
          <p:cNvSpPr txBox="1"/>
          <p:nvPr/>
        </p:nvSpPr>
        <p:spPr bwMode="gray">
          <a:xfrm>
            <a:off x="2144820" y="2521053"/>
            <a:ext cx="466794"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AR1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16" name="图片 14" descr="日志告警服务器-蓝.png"/>
          <p:cNvPicPr>
            <a:picLocks noChangeAspect="1"/>
          </p:cNvPicPr>
          <p:nvPr/>
        </p:nvPicPr>
        <p:blipFill>
          <a:blip r:embed="rId6" cstate="print"/>
          <a:stretch>
            <a:fillRect/>
          </a:stretch>
        </p:blipFill>
        <p:spPr bwMode="gray">
          <a:xfrm>
            <a:off x="4649698" y="5620319"/>
            <a:ext cx="445956" cy="278465"/>
          </a:xfrm>
          <a:prstGeom prst="rect">
            <a:avLst/>
          </a:prstGeom>
        </p:spPr>
      </p:pic>
      <p:pic>
        <p:nvPicPr>
          <p:cNvPr id="17" name="图片 16" descr="PC.png">
            <a:extLst>
              <a:ext uri="{FF2B5EF4-FFF2-40B4-BE49-F238E27FC236}">
                <a16:creationId xmlns="" xmlns:a16="http://schemas.microsoft.com/office/drawing/2014/main" id="{4666702E-823D-4236-BF2F-880359158C83}"/>
              </a:ext>
            </a:extLst>
          </p:cNvPr>
          <p:cNvPicPr>
            <a:picLocks noChangeAspect="1"/>
          </p:cNvPicPr>
          <p:nvPr/>
        </p:nvPicPr>
        <p:blipFill>
          <a:blip r:embed="rId7" cstate="print"/>
          <a:stretch>
            <a:fillRect/>
          </a:stretch>
        </p:blipFill>
        <p:spPr bwMode="gray">
          <a:xfrm>
            <a:off x="1600590" y="5592042"/>
            <a:ext cx="445506" cy="342149"/>
          </a:xfrm>
          <a:prstGeom prst="rect">
            <a:avLst/>
          </a:prstGeom>
        </p:spPr>
      </p:pic>
      <p:pic>
        <p:nvPicPr>
          <p:cNvPr id="18" name="图片 17" descr="PC.png">
            <a:extLst>
              <a:ext uri="{FF2B5EF4-FFF2-40B4-BE49-F238E27FC236}">
                <a16:creationId xmlns="" xmlns:a16="http://schemas.microsoft.com/office/drawing/2014/main" id="{4666702E-823D-4236-BF2F-880359158C83}"/>
              </a:ext>
            </a:extLst>
          </p:cNvPr>
          <p:cNvPicPr>
            <a:picLocks noChangeAspect="1"/>
          </p:cNvPicPr>
          <p:nvPr/>
        </p:nvPicPr>
        <p:blipFill>
          <a:blip r:embed="rId7" cstate="print"/>
          <a:stretch>
            <a:fillRect/>
          </a:stretch>
        </p:blipFill>
        <p:spPr bwMode="gray">
          <a:xfrm>
            <a:off x="3531391" y="5591709"/>
            <a:ext cx="445506" cy="342149"/>
          </a:xfrm>
          <a:prstGeom prst="rect">
            <a:avLst/>
          </a:prstGeom>
        </p:spPr>
      </p:pic>
      <p:cxnSp>
        <p:nvCxnSpPr>
          <p:cNvPr id="19" name="Straight Connector 166"/>
          <p:cNvCxnSpPr>
            <a:stCxn id="22" idx="0"/>
            <a:endCxn id="13" idx="2"/>
          </p:cNvCxnSpPr>
          <p:nvPr/>
        </p:nvCxnSpPr>
        <p:spPr bwMode="gray">
          <a:xfrm flipV="1">
            <a:off x="2803037" y="2842122"/>
            <a:ext cx="0" cy="36652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67"/>
          <p:cNvCxnSpPr/>
          <p:nvPr/>
        </p:nvCxnSpPr>
        <p:spPr bwMode="gray">
          <a:xfrm flipH="1">
            <a:off x="1824054" y="3391219"/>
            <a:ext cx="971589" cy="8762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1" name="Straight Connector 167"/>
          <p:cNvCxnSpPr/>
          <p:nvPr/>
        </p:nvCxnSpPr>
        <p:spPr bwMode="gray">
          <a:xfrm flipH="1" flipV="1">
            <a:off x="2792264" y="3388742"/>
            <a:ext cx="975076" cy="8839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22" name="图片 86" descr="核心交换机.png"/>
          <p:cNvPicPr>
            <a:picLocks noChangeAspect="1"/>
          </p:cNvPicPr>
          <p:nvPr/>
        </p:nvPicPr>
        <p:blipFill>
          <a:blip r:embed="rId8" cstate="print"/>
          <a:stretch>
            <a:fillRect/>
          </a:stretch>
        </p:blipFill>
        <p:spPr bwMode="gray">
          <a:xfrm>
            <a:off x="2579896" y="3208650"/>
            <a:ext cx="446281" cy="365139"/>
          </a:xfrm>
          <a:prstGeom prst="rect">
            <a:avLst/>
          </a:prstGeom>
        </p:spPr>
      </p:pic>
      <p:sp>
        <p:nvSpPr>
          <p:cNvPr id="23" name="文本框 22"/>
          <p:cNvSpPr txBox="1"/>
          <p:nvPr/>
        </p:nvSpPr>
        <p:spPr bwMode="gray">
          <a:xfrm>
            <a:off x="1858098" y="3008802"/>
            <a:ext cx="817853" cy="461665"/>
          </a:xfrm>
          <a:prstGeom prst="rect">
            <a:avLst/>
          </a:prstGeom>
          <a:noFill/>
        </p:spPr>
        <p:txBody>
          <a:bodyPr wrap="none" rtlCol="0">
            <a:spAutoFit/>
          </a:bodyPr>
          <a:lstStyle/>
          <a:p>
            <a:pPr algn="ctr" fontAlgn="ctr"/>
            <a:r>
              <a:rPr lang="en-US" sz="1200" dirty="0" smtClean="0">
                <a:latin typeface="Huawei Sans" panose="020C0503030203020204" pitchFamily="34" charset="0"/>
              </a:rPr>
              <a:t>CORE1</a:t>
            </a:r>
          </a:p>
          <a:p>
            <a:pPr algn="ctr" fontAlgn="ctr"/>
            <a:r>
              <a:rPr lang="en-US" sz="1200" b="1" dirty="0" smtClean="0">
                <a:latin typeface="Huawei Sans" panose="020C0503030203020204" pitchFamily="34" charset="0"/>
              </a:rPr>
              <a:t>(Border)</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4" name="文本框 23"/>
          <p:cNvSpPr txBox="1"/>
          <p:nvPr/>
        </p:nvSpPr>
        <p:spPr bwMode="gray">
          <a:xfrm>
            <a:off x="1081826" y="4117678"/>
            <a:ext cx="590226"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AGG1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5" name="文本框 24"/>
          <p:cNvSpPr txBox="1"/>
          <p:nvPr/>
        </p:nvSpPr>
        <p:spPr bwMode="gray">
          <a:xfrm>
            <a:off x="987248" y="4831940"/>
            <a:ext cx="684804" cy="461665"/>
          </a:xfrm>
          <a:prstGeom prst="rect">
            <a:avLst/>
          </a:prstGeom>
          <a:noFill/>
        </p:spPr>
        <p:txBody>
          <a:bodyPr wrap="none" rtlCol="0">
            <a:spAutoFit/>
          </a:bodyPr>
          <a:lstStyle/>
          <a:p>
            <a:pPr algn="r" fontAlgn="ctr"/>
            <a:r>
              <a:rPr lang="en-US" sz="1200" dirty="0" smtClean="0">
                <a:latin typeface="Huawei Sans" panose="020C0503030203020204" pitchFamily="34" charset="0"/>
              </a:rPr>
              <a:t>ACC1</a:t>
            </a:r>
          </a:p>
          <a:p>
            <a:pPr algn="r" fontAlgn="ctr"/>
            <a:r>
              <a:rPr lang="en-US" sz="1200" b="1" dirty="0" smtClean="0">
                <a:latin typeface="Huawei Sans" panose="020C0503030203020204" pitchFamily="34" charset="0"/>
              </a:rPr>
              <a:t>(Edge)</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6" name="图片 87" descr="汇聚交换机.png"/>
          <p:cNvPicPr>
            <a:picLocks noChangeAspect="1"/>
          </p:cNvPicPr>
          <p:nvPr/>
        </p:nvPicPr>
        <p:blipFill>
          <a:blip r:embed="rId9" cstate="print"/>
          <a:stretch>
            <a:fillRect/>
          </a:stretch>
        </p:blipFill>
        <p:spPr bwMode="gray">
          <a:xfrm>
            <a:off x="1600203" y="4085312"/>
            <a:ext cx="446281" cy="365139"/>
          </a:xfrm>
          <a:prstGeom prst="rect">
            <a:avLst/>
          </a:prstGeom>
        </p:spPr>
      </p:pic>
      <p:pic>
        <p:nvPicPr>
          <p:cNvPr id="27" name="图片 87" descr="汇聚交换机.png"/>
          <p:cNvPicPr>
            <a:picLocks noChangeAspect="1"/>
          </p:cNvPicPr>
          <p:nvPr/>
        </p:nvPicPr>
        <p:blipFill>
          <a:blip r:embed="rId9" cstate="print"/>
          <a:stretch>
            <a:fillRect/>
          </a:stretch>
        </p:blipFill>
        <p:spPr bwMode="gray">
          <a:xfrm>
            <a:off x="3531004" y="4085312"/>
            <a:ext cx="446281" cy="365139"/>
          </a:xfrm>
          <a:prstGeom prst="rect">
            <a:avLst/>
          </a:prstGeom>
        </p:spPr>
      </p:pic>
      <p:sp>
        <p:nvSpPr>
          <p:cNvPr id="28" name="文本框 27"/>
          <p:cNvSpPr txBox="1"/>
          <p:nvPr/>
        </p:nvSpPr>
        <p:spPr bwMode="gray">
          <a:xfrm>
            <a:off x="3926473" y="4117678"/>
            <a:ext cx="590226"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AGG2</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9" name="文本框 28"/>
          <p:cNvSpPr txBox="1"/>
          <p:nvPr/>
        </p:nvSpPr>
        <p:spPr bwMode="gray">
          <a:xfrm>
            <a:off x="4683933" y="4643192"/>
            <a:ext cx="37382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AP</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0" name="文本框 29"/>
          <p:cNvSpPr txBox="1"/>
          <p:nvPr/>
        </p:nvSpPr>
        <p:spPr bwMode="gray">
          <a:xfrm>
            <a:off x="1500177" y="5899783"/>
            <a:ext cx="646332"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Host 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1" name="文本框 30"/>
          <p:cNvSpPr txBox="1"/>
          <p:nvPr/>
        </p:nvSpPr>
        <p:spPr bwMode="gray">
          <a:xfrm>
            <a:off x="3430978" y="5899783"/>
            <a:ext cx="646332"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Host 2</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32" name="Straight Connector 166"/>
          <p:cNvCxnSpPr>
            <a:stCxn id="7" idx="2"/>
            <a:endCxn id="17" idx="0"/>
          </p:cNvCxnSpPr>
          <p:nvPr/>
        </p:nvCxnSpPr>
        <p:spPr bwMode="gray">
          <a:xfrm flipH="1">
            <a:off x="1823343" y="5218867"/>
            <a:ext cx="1" cy="37317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166"/>
          <p:cNvCxnSpPr>
            <a:stCxn id="8" idx="2"/>
            <a:endCxn id="18" idx="0"/>
          </p:cNvCxnSpPr>
          <p:nvPr/>
        </p:nvCxnSpPr>
        <p:spPr bwMode="gray">
          <a:xfrm flipH="1">
            <a:off x="3754144" y="5218867"/>
            <a:ext cx="1" cy="37284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bwMode="gray">
          <a:xfrm>
            <a:off x="4556018" y="5899783"/>
            <a:ext cx="646332"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Host 3</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5" name="文本框 34"/>
          <p:cNvSpPr txBox="1"/>
          <p:nvPr/>
        </p:nvSpPr>
        <p:spPr bwMode="gray">
          <a:xfrm>
            <a:off x="2759812" y="2815652"/>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6" name="文本框 35"/>
          <p:cNvSpPr txBox="1"/>
          <p:nvPr/>
        </p:nvSpPr>
        <p:spPr bwMode="gray">
          <a:xfrm>
            <a:off x="2759812" y="2247200"/>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GE0/0/0</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1" name="文本框 40"/>
          <p:cNvSpPr txBox="1"/>
          <p:nvPr/>
        </p:nvSpPr>
        <p:spPr bwMode="gray">
          <a:xfrm>
            <a:off x="2391306" y="4191053"/>
            <a:ext cx="829073" cy="338554"/>
          </a:xfrm>
          <a:prstGeom prst="rect">
            <a:avLst/>
          </a:prstGeom>
          <a:noFill/>
        </p:spPr>
        <p:txBody>
          <a:bodyPr wrap="square" rtlCol="0">
            <a:noAutofit/>
          </a:bodyPr>
          <a:lstStyle>
            <a:defPPr>
              <a:defRPr lang="en-US"/>
            </a:defPPr>
            <a:lvl1pPr algn="ctr" fontAlgn="ctr">
              <a:defRPr sz="1600">
                <a:solidFill>
                  <a:srgbClr val="30B5C5"/>
                </a:solidFill>
                <a:latin typeface="Arial" panose="020C0503030203020204" pitchFamily="34" charset="0"/>
                <a:ea typeface="方正兰亭黑简体" panose="02000000000000000000" pitchFamily="2" charset="-122"/>
              </a:defRPr>
            </a:lvl1pPr>
          </a:lstStyle>
          <a:p>
            <a:r>
              <a:rPr lang="en-US" dirty="0" smtClean="0">
                <a:latin typeface="Huawei Sans" panose="020C0503030203020204" pitchFamily="34" charset="0"/>
              </a:rPr>
              <a:t>VXLAN</a:t>
            </a:r>
            <a:endParaRPr lang="en-US" altLang="zh-CN" dirty="0">
              <a:latin typeface="Huawei Sans" panose="020C0503030203020204" pitchFamily="34" charset="0"/>
            </a:endParaRPr>
          </a:p>
        </p:txBody>
      </p:sp>
      <p:sp>
        <p:nvSpPr>
          <p:cNvPr id="42" name="文本框 41"/>
          <p:cNvSpPr txBox="1"/>
          <p:nvPr/>
        </p:nvSpPr>
        <p:spPr bwMode="gray">
          <a:xfrm>
            <a:off x="2873880" y="4831940"/>
            <a:ext cx="684804" cy="461665"/>
          </a:xfrm>
          <a:prstGeom prst="rect">
            <a:avLst/>
          </a:prstGeom>
          <a:noFill/>
        </p:spPr>
        <p:txBody>
          <a:bodyPr wrap="none" rtlCol="0">
            <a:spAutoFit/>
          </a:bodyPr>
          <a:lstStyle/>
          <a:p>
            <a:pPr algn="r" fontAlgn="ctr"/>
            <a:r>
              <a:rPr lang="en-US" sz="1200" dirty="0" smtClean="0">
                <a:latin typeface="Huawei Sans" panose="020C0503030203020204" pitchFamily="34" charset="0"/>
              </a:rPr>
              <a:t>ACC2</a:t>
            </a:r>
          </a:p>
          <a:p>
            <a:pPr algn="r" fontAlgn="ctr"/>
            <a:r>
              <a:rPr lang="en-US" sz="1200" b="1" dirty="0" smtClean="0">
                <a:latin typeface="Huawei Sans" panose="020C0503030203020204" pitchFamily="34" charset="0"/>
              </a:rPr>
              <a:t>(Edge)</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3" name="文本框 42"/>
          <p:cNvSpPr txBox="1"/>
          <p:nvPr/>
        </p:nvSpPr>
        <p:spPr bwMode="gray">
          <a:xfrm>
            <a:off x="1878825" y="3447126"/>
            <a:ext cx="707245" cy="261610"/>
          </a:xfrm>
          <a:prstGeom prst="rect">
            <a:avLst/>
          </a:prstGeom>
          <a:noFill/>
        </p:spPr>
        <p:txBody>
          <a:bodyPr wrap="none" rtlCol="0">
            <a:spAutoFit/>
          </a:bodyPr>
          <a:lstStyle/>
          <a:p>
            <a:pPr fontAlgn="ctr"/>
            <a:r>
              <a:rPr lang="en-US" sz="1100" dirty="0" smtClean="0">
                <a:latin typeface="Huawei Sans" panose="020C0503030203020204" pitchFamily="34" charset="0"/>
              </a:rPr>
              <a:t>GE0/0/2</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4" name="文本框 43"/>
          <p:cNvSpPr txBox="1"/>
          <p:nvPr/>
        </p:nvSpPr>
        <p:spPr bwMode="gray">
          <a:xfrm>
            <a:off x="2982348" y="3447126"/>
            <a:ext cx="707245" cy="261610"/>
          </a:xfrm>
          <a:prstGeom prst="rect">
            <a:avLst/>
          </a:prstGeom>
          <a:noFill/>
        </p:spPr>
        <p:txBody>
          <a:bodyPr wrap="none" rtlCol="0">
            <a:spAutoFit/>
          </a:bodyPr>
          <a:lstStyle/>
          <a:p>
            <a:pPr fontAlgn="ctr"/>
            <a:r>
              <a:rPr lang="en-US" sz="1100" dirty="0" smtClean="0">
                <a:latin typeface="Huawei Sans" panose="020C0503030203020204" pitchFamily="34" charset="0"/>
              </a:rPr>
              <a:t>GE0/0/3</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7" name="文本框 46"/>
          <p:cNvSpPr txBox="1"/>
          <p:nvPr/>
        </p:nvSpPr>
        <p:spPr bwMode="gray">
          <a:xfrm>
            <a:off x="1770501" y="4650886"/>
            <a:ext cx="707245" cy="261610"/>
          </a:xfrm>
          <a:prstGeom prst="rect">
            <a:avLst/>
          </a:prstGeom>
          <a:noFill/>
        </p:spPr>
        <p:txBody>
          <a:bodyPr wrap="none" rtlCol="0">
            <a:spAutoFit/>
          </a:bodyPr>
          <a:lstStyle/>
          <a:p>
            <a:pPr fontAlgn="ctr"/>
            <a:r>
              <a:rPr lang="en-US" sz="1100" dirty="0" smtClean="0">
                <a:latin typeface="Huawei Sans" panose="020C0503030203020204" pitchFamily="34" charset="0"/>
              </a:rPr>
              <a:t>GE0/0/1</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8" name="文本框 47"/>
          <p:cNvSpPr txBox="1"/>
          <p:nvPr/>
        </p:nvSpPr>
        <p:spPr bwMode="gray">
          <a:xfrm>
            <a:off x="1770501" y="5203504"/>
            <a:ext cx="785793" cy="261610"/>
          </a:xfrm>
          <a:prstGeom prst="rect">
            <a:avLst/>
          </a:prstGeom>
          <a:noFill/>
        </p:spPr>
        <p:txBody>
          <a:bodyPr wrap="none" rtlCol="0">
            <a:spAutoFit/>
          </a:bodyPr>
          <a:lstStyle/>
          <a:p>
            <a:pPr fontAlgn="ctr"/>
            <a:r>
              <a:rPr lang="en-US" sz="1100" dirty="0" smtClean="0">
                <a:latin typeface="Huawei Sans" panose="020C0503030203020204" pitchFamily="34" charset="0"/>
              </a:rPr>
              <a:t>GE0/0/24</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9" name="文本框 48"/>
          <p:cNvSpPr txBox="1"/>
          <p:nvPr/>
        </p:nvSpPr>
        <p:spPr bwMode="gray">
          <a:xfrm>
            <a:off x="3683182" y="5203504"/>
            <a:ext cx="785793" cy="261610"/>
          </a:xfrm>
          <a:prstGeom prst="rect">
            <a:avLst/>
          </a:prstGeom>
          <a:noFill/>
        </p:spPr>
        <p:txBody>
          <a:bodyPr wrap="none" rtlCol="0">
            <a:spAutoFit/>
          </a:bodyPr>
          <a:lstStyle/>
          <a:p>
            <a:pPr fontAlgn="ctr"/>
            <a:r>
              <a:rPr lang="en-US" sz="1100" dirty="0" smtClean="0">
                <a:latin typeface="Huawei Sans" panose="020C0503030203020204" pitchFamily="34" charset="0"/>
              </a:rPr>
              <a:t>GE0/0/24</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0" name="文本框 49"/>
          <p:cNvSpPr txBox="1"/>
          <p:nvPr/>
        </p:nvSpPr>
        <p:spPr bwMode="gray">
          <a:xfrm>
            <a:off x="3893353" y="5002987"/>
            <a:ext cx="785793" cy="261610"/>
          </a:xfrm>
          <a:prstGeom prst="rect">
            <a:avLst/>
          </a:prstGeom>
          <a:noFill/>
        </p:spPr>
        <p:txBody>
          <a:bodyPr wrap="none" rtlCol="0">
            <a:spAutoFit/>
          </a:bodyPr>
          <a:lstStyle/>
          <a:p>
            <a:pPr fontAlgn="ctr"/>
            <a:r>
              <a:rPr lang="en-US" sz="1100" dirty="0" smtClean="0">
                <a:latin typeface="Huawei Sans" panose="020C0503030203020204" pitchFamily="34" charset="0"/>
              </a:rPr>
              <a:t>GE0/0/23</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1" name="文本框 50"/>
          <p:cNvSpPr txBox="1"/>
          <p:nvPr/>
        </p:nvSpPr>
        <p:spPr bwMode="gray">
          <a:xfrm>
            <a:off x="3693695" y="4650886"/>
            <a:ext cx="707245" cy="261610"/>
          </a:xfrm>
          <a:prstGeom prst="rect">
            <a:avLst/>
          </a:prstGeom>
          <a:noFill/>
        </p:spPr>
        <p:txBody>
          <a:bodyPr wrap="none" rtlCol="0">
            <a:spAutoFit/>
          </a:bodyPr>
          <a:lstStyle/>
          <a:p>
            <a:pPr fontAlgn="ctr"/>
            <a:r>
              <a:rPr lang="en-US" sz="1100" dirty="0" smtClean="0">
                <a:latin typeface="Huawei Sans" panose="020C0503030203020204" pitchFamily="34" charset="0"/>
              </a:rPr>
              <a:t>GE0/0/1</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2" name="文本框 51"/>
          <p:cNvSpPr txBox="1"/>
          <p:nvPr/>
        </p:nvSpPr>
        <p:spPr bwMode="gray">
          <a:xfrm>
            <a:off x="1770501" y="4421361"/>
            <a:ext cx="707245" cy="261610"/>
          </a:xfrm>
          <a:prstGeom prst="rect">
            <a:avLst/>
          </a:prstGeom>
          <a:noFill/>
        </p:spPr>
        <p:txBody>
          <a:bodyPr wrap="none" rtlCol="0">
            <a:spAutoFit/>
          </a:bodyPr>
          <a:lstStyle/>
          <a:p>
            <a:pPr fontAlgn="ctr"/>
            <a:r>
              <a:rPr lang="en-US" sz="1100" dirty="0" smtClean="0">
                <a:latin typeface="Huawei Sans" panose="020C0503030203020204" pitchFamily="34" charset="0"/>
              </a:rPr>
              <a:t>GE0/0/2</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3" name="文本框 52"/>
          <p:cNvSpPr txBox="1"/>
          <p:nvPr/>
        </p:nvSpPr>
        <p:spPr bwMode="gray">
          <a:xfrm>
            <a:off x="3689683" y="4421361"/>
            <a:ext cx="707245" cy="261610"/>
          </a:xfrm>
          <a:prstGeom prst="rect">
            <a:avLst/>
          </a:prstGeom>
          <a:noFill/>
        </p:spPr>
        <p:txBody>
          <a:bodyPr wrap="none" rtlCol="0">
            <a:spAutoFit/>
          </a:bodyPr>
          <a:lstStyle/>
          <a:p>
            <a:pPr fontAlgn="ctr"/>
            <a:r>
              <a:rPr lang="en-US" sz="1100" dirty="0" smtClean="0">
                <a:latin typeface="Huawei Sans" panose="020C0503030203020204" pitchFamily="34" charset="0"/>
              </a:rPr>
              <a:t>GE0/0/2</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4" name="文本框 53"/>
          <p:cNvSpPr txBox="1"/>
          <p:nvPr/>
        </p:nvSpPr>
        <p:spPr bwMode="gray">
          <a:xfrm>
            <a:off x="1397996" y="3858662"/>
            <a:ext cx="707245" cy="261610"/>
          </a:xfrm>
          <a:prstGeom prst="rect">
            <a:avLst/>
          </a:prstGeom>
          <a:noFill/>
        </p:spPr>
        <p:txBody>
          <a:bodyPr wrap="none" rtlCol="0">
            <a:spAutoFit/>
          </a:bodyPr>
          <a:lstStyle/>
          <a:p>
            <a:pPr fontAlgn="ctr"/>
            <a:r>
              <a:rPr lang="en-US" sz="1100" dirty="0" smtClean="0">
                <a:latin typeface="Huawei Sans" panose="020C0503030203020204" pitchFamily="34" charset="0"/>
              </a:rPr>
              <a:t>GE0/0/1</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5" name="文本框 54"/>
          <p:cNvSpPr txBox="1"/>
          <p:nvPr/>
        </p:nvSpPr>
        <p:spPr bwMode="gray">
          <a:xfrm>
            <a:off x="3474299" y="3858662"/>
            <a:ext cx="707245" cy="261610"/>
          </a:xfrm>
          <a:prstGeom prst="rect">
            <a:avLst/>
          </a:prstGeom>
          <a:noFill/>
        </p:spPr>
        <p:txBody>
          <a:bodyPr wrap="none" rtlCol="0">
            <a:spAutoFit/>
          </a:bodyPr>
          <a:lstStyle/>
          <a:p>
            <a:pPr fontAlgn="ctr"/>
            <a:r>
              <a:rPr lang="en-US" sz="1100" dirty="0" smtClean="0">
                <a:latin typeface="Huawei Sans" panose="020C0503030203020204" pitchFamily="34" charset="0"/>
              </a:rPr>
              <a:t>GE0/0/1</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56" name="图片 76" descr="接入交换机.png"/>
          <p:cNvPicPr>
            <a:picLocks noChangeAspect="1"/>
          </p:cNvPicPr>
          <p:nvPr/>
        </p:nvPicPr>
        <p:blipFill>
          <a:blip r:embed="rId3" cstate="print"/>
          <a:stretch>
            <a:fillRect/>
          </a:stretch>
        </p:blipFill>
        <p:spPr bwMode="gray">
          <a:xfrm>
            <a:off x="2579896" y="1617586"/>
            <a:ext cx="446281" cy="365139"/>
          </a:xfrm>
          <a:prstGeom prst="rect">
            <a:avLst/>
          </a:prstGeom>
        </p:spPr>
      </p:pic>
      <p:cxnSp>
        <p:nvCxnSpPr>
          <p:cNvPr id="57" name="Straight Connector 166"/>
          <p:cNvCxnSpPr>
            <a:stCxn id="13" idx="0"/>
            <a:endCxn id="56" idx="2"/>
          </p:cNvCxnSpPr>
          <p:nvPr/>
        </p:nvCxnSpPr>
        <p:spPr bwMode="gray">
          <a:xfrm flipV="1">
            <a:off x="2803037" y="1982725"/>
            <a:ext cx="0" cy="49425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0" name="文本框 59"/>
          <p:cNvSpPr txBox="1"/>
          <p:nvPr/>
        </p:nvSpPr>
        <p:spPr bwMode="gray">
          <a:xfrm>
            <a:off x="2759812" y="1948594"/>
            <a:ext cx="843501" cy="276999"/>
          </a:xfrm>
          <a:prstGeom prst="rect">
            <a:avLst/>
          </a:prstGeom>
          <a:noFill/>
        </p:spPr>
        <p:txBody>
          <a:bodyPr wrap="none" rtlCol="0">
            <a:spAutoFit/>
          </a:bodyPr>
          <a:lstStyle/>
          <a:p>
            <a:pPr fontAlgn="ctr"/>
            <a:r>
              <a:rPr lang="en-US" sz="1200" dirty="0" smtClean="0">
                <a:latin typeface="Huawei Sans" panose="020C0503030203020204" pitchFamily="34" charset="0"/>
              </a:rPr>
              <a:t>GE0/0/17</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61" name="Straight Connector 166"/>
          <p:cNvCxnSpPr>
            <a:stCxn id="56" idx="0"/>
          </p:cNvCxnSpPr>
          <p:nvPr/>
        </p:nvCxnSpPr>
        <p:spPr bwMode="gray">
          <a:xfrm flipV="1">
            <a:off x="2803037" y="1389710"/>
            <a:ext cx="0" cy="2278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4" name="图片 6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gray">
          <a:xfrm>
            <a:off x="2156307" y="1122880"/>
            <a:ext cx="1278672" cy="235821"/>
          </a:xfrm>
          <a:prstGeom prst="rect">
            <a:avLst/>
          </a:prstGeom>
        </p:spPr>
      </p:pic>
      <p:sp>
        <p:nvSpPr>
          <p:cNvPr id="65" name="文本框 64"/>
          <p:cNvSpPr txBox="1"/>
          <p:nvPr/>
        </p:nvSpPr>
        <p:spPr bwMode="gray">
          <a:xfrm>
            <a:off x="2759812" y="1389818"/>
            <a:ext cx="843501" cy="276999"/>
          </a:xfrm>
          <a:prstGeom prst="rect">
            <a:avLst/>
          </a:prstGeom>
          <a:noFill/>
        </p:spPr>
        <p:txBody>
          <a:bodyPr wrap="none" rtlCol="0">
            <a:spAutoFit/>
          </a:bodyPr>
          <a:lstStyle/>
          <a:p>
            <a:pPr fontAlgn="ctr"/>
            <a:r>
              <a:rPr lang="en-US" sz="1200" dirty="0" smtClean="0">
                <a:latin typeface="Huawei Sans" panose="020C0503030203020204" pitchFamily="34" charset="0"/>
              </a:rPr>
              <a:t>GE0/0/20</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6" name="文本框 65"/>
          <p:cNvSpPr txBox="1"/>
          <p:nvPr/>
        </p:nvSpPr>
        <p:spPr bwMode="gray">
          <a:xfrm>
            <a:off x="2109553" y="1683458"/>
            <a:ext cx="502061" cy="276999"/>
          </a:xfrm>
          <a:prstGeom prst="rect">
            <a:avLst/>
          </a:prstGeom>
          <a:noFill/>
        </p:spPr>
        <p:txBody>
          <a:bodyPr wrap="none" rtlCol="0">
            <a:spAutoFit/>
          </a:bodyPr>
          <a:lstStyle/>
          <a:p>
            <a:pPr algn="r" fontAlgn="ctr"/>
            <a:r>
              <a:rPr lang="en-US" sz="1200" dirty="0" smtClean="0">
                <a:latin typeface="Huawei Sans" panose="020C0503030203020204" pitchFamily="34" charset="0"/>
              </a:rPr>
              <a:t>SW1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71" name="组合 758"/>
          <p:cNvGrpSpPr/>
          <p:nvPr/>
        </p:nvGrpSpPr>
        <p:grpSpPr bwMode="gray">
          <a:xfrm flipV="1">
            <a:off x="4764501" y="5261266"/>
            <a:ext cx="225699" cy="191129"/>
            <a:chOff x="7440613" y="4868863"/>
            <a:chExt cx="1019175" cy="828675"/>
          </a:xfrm>
          <a:solidFill>
            <a:schemeClr val="bg1">
              <a:lumMod val="50000"/>
            </a:schemeClr>
          </a:solidFill>
        </p:grpSpPr>
        <p:sp>
          <p:nvSpPr>
            <p:cNvPr id="72"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4" name="矩形 73"/>
          <p:cNvSpPr/>
          <p:nvPr/>
        </p:nvSpPr>
        <p:spPr bwMode="gray">
          <a:xfrm>
            <a:off x="5822114" y="1083080"/>
            <a:ext cx="5774950" cy="4770537"/>
          </a:xfrm>
          <a:prstGeom prst="rect">
            <a:avLst/>
          </a:prstGeom>
        </p:spPr>
        <p:txBody>
          <a:bodyPr wrap="square">
            <a:spAutoFit/>
          </a:bodyPr>
          <a:lstStyle/>
          <a:p>
            <a:pPr marL="271463" indent="-271463" defTabSz="1218844" fontAlgn="ctr" hangingPunct="0">
              <a:lnSpc>
                <a:spcPct val="150000"/>
              </a:lnSpc>
              <a:spcAft>
                <a:spcPts val="600"/>
              </a:spcAft>
              <a:buSzPct val="60000"/>
              <a:buFont typeface="Wingdings" panose="05000000000000000000" pitchFamily="2" charset="2"/>
              <a:buChar char="l"/>
              <a:defRPr/>
            </a:pPr>
            <a:r>
              <a:rPr lang="en-US" sz="1400" b="1" dirty="0" smtClean="0">
                <a:solidFill>
                  <a:srgbClr val="000000"/>
                </a:solidFill>
                <a:latin typeface="Huawei Sans" panose="020C0503030203020204" pitchFamily="34" charset="0"/>
              </a:rPr>
              <a:t>HQ</a:t>
            </a:r>
            <a:r>
              <a:rPr lang="en-US" sz="1400" dirty="0" smtClean="0">
                <a:solidFill>
                  <a:srgbClr val="000000"/>
                </a:solidFill>
                <a:latin typeface="Huawei Sans" panose="020C0503030203020204" pitchFamily="34" charset="0"/>
              </a:rPr>
              <a:t>: ACC1 and ACC2 function as access devices that connect to wired terminals and provide network services for wired users. An AP is connected to ACC2 to provide network services for wireless users. AGG1 and AGG2 serve as aggregation devices, and CORE1 is the core device. AR1 functions as both the campus egress and the DHCP server that allocates IP addresses to other devices and user terminals at the HQ. OSPF is used for underlay connectivity at the HQ.</a:t>
            </a:r>
            <a:endParaRPr lang="en-US" altLang="zh-CN"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271463" indent="-271463" defTabSz="1218844" fontAlgn="ctr" hangingPunct="0">
              <a:lnSpc>
                <a:spcPct val="150000"/>
              </a:lnSpc>
              <a:spcAft>
                <a:spcPts val="600"/>
              </a:spcAft>
              <a:buSzPct val="60000"/>
              <a:buFont typeface="Wingdings" panose="05000000000000000000" pitchFamily="2" charset="2"/>
              <a:buChar char="l"/>
              <a:defRPr/>
            </a:pPr>
            <a:r>
              <a:rPr lang="en-US" sz="1400" b="1" dirty="0" smtClean="0">
                <a:solidFill>
                  <a:srgbClr val="000000"/>
                </a:solidFill>
                <a:latin typeface="Huawei Sans" panose="020C0503030203020204" pitchFamily="34" charset="0"/>
              </a:rPr>
              <a:t>Cloud</a:t>
            </a:r>
            <a:r>
              <a:rPr lang="en-US" sz="1400" dirty="0" smtClean="0">
                <a:solidFill>
                  <a:srgbClr val="000000"/>
                </a:solidFill>
                <a:latin typeface="Huawei Sans" panose="020C0503030203020204" pitchFamily="34" charset="0"/>
              </a:rPr>
              <a:t>: SW1 functions as the gateway of </a:t>
            </a:r>
            <a:r>
              <a:rPr lang="en-US" sz="1400" dirty="0" err="1" smtClean="0">
                <a:solidFill>
                  <a:srgbClr val="000000"/>
                </a:solidFill>
                <a:latin typeface="Huawei Sans" panose="020C0503030203020204" pitchFamily="34" charset="0"/>
              </a:rPr>
              <a:t>iMaster</a:t>
            </a:r>
            <a:r>
              <a:rPr lang="en-US" sz="1400" dirty="0" smtClean="0">
                <a:solidFill>
                  <a:srgbClr val="000000"/>
                </a:solidFill>
                <a:latin typeface="Huawei Sans" panose="020C0503030203020204" pitchFamily="34" charset="0"/>
              </a:rPr>
              <a:t> NCE-Campus and connects the HQ and </a:t>
            </a:r>
            <a:r>
              <a:rPr lang="en-US" sz="1400" dirty="0" err="1" smtClean="0">
                <a:solidFill>
                  <a:srgbClr val="000000"/>
                </a:solidFill>
                <a:latin typeface="Huawei Sans" panose="020C0503030203020204" pitchFamily="34" charset="0"/>
              </a:rPr>
              <a:t>iMaster</a:t>
            </a:r>
            <a:r>
              <a:rPr lang="en-US" sz="1400" dirty="0" smtClean="0">
                <a:solidFill>
                  <a:srgbClr val="000000"/>
                </a:solidFill>
                <a:latin typeface="Huawei Sans" panose="020C0503030203020204" pitchFamily="34" charset="0"/>
              </a:rPr>
              <a:t> NCE-Campus.</a:t>
            </a:r>
            <a:endParaRPr lang="en-US" altLang="zh-CN"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271463" indent="-271463" defTabSz="1218844" fontAlgn="ctr" hangingPunct="0">
              <a:lnSpc>
                <a:spcPct val="150000"/>
              </a:lnSpc>
              <a:spcAft>
                <a:spcPts val="600"/>
              </a:spcAft>
              <a:buSzPct val="60000"/>
              <a:buFont typeface="Wingdings" panose="05000000000000000000" pitchFamily="2" charset="2"/>
              <a:buChar char="l"/>
              <a:defRPr/>
            </a:pPr>
            <a:r>
              <a:rPr lang="en-US" sz="1400" b="1" dirty="0" smtClean="0">
                <a:solidFill>
                  <a:srgbClr val="000000"/>
                </a:solidFill>
                <a:latin typeface="Huawei Sans" panose="020C0503030203020204" pitchFamily="34" charset="0"/>
              </a:rPr>
              <a:t>VXLAN network (fabric)</a:t>
            </a:r>
            <a:r>
              <a:rPr lang="en-US" sz="1400" dirty="0" smtClean="0">
                <a:solidFill>
                  <a:srgbClr val="000000"/>
                </a:solidFill>
                <a:latin typeface="Huawei Sans" panose="020C0503030203020204" pitchFamily="34" charset="0"/>
              </a:rPr>
              <a:t>: The network topology for this lab uses a distributed gateway model, in which VXLAN is deployed </a:t>
            </a:r>
            <a:r>
              <a:rPr lang="en-US" altLang="zh-CN" sz="1400" dirty="0" smtClean="0">
                <a:solidFill>
                  <a:srgbClr val="000000"/>
                </a:solidFill>
                <a:latin typeface="Huawei Sans" panose="020C0503030203020204" pitchFamily="34" charset="0"/>
              </a:rPr>
              <a:t>to the access</a:t>
            </a:r>
            <a:r>
              <a:rPr lang="en-US" sz="1400" dirty="0" smtClean="0">
                <a:solidFill>
                  <a:srgbClr val="000000"/>
                </a:solidFill>
                <a:latin typeface="Huawei Sans" panose="020C0503030203020204" pitchFamily="34" charset="0"/>
              </a:rPr>
              <a:t> layer. ACC1 and ACC2 function as edge nodes, whereas CORE1 functions as the border node.</a:t>
            </a:r>
            <a:endParaRPr lang="en-US" sz="1400" dirty="0">
              <a:solidFill>
                <a:srgbClr val="000000"/>
              </a:solidFill>
              <a:latin typeface="Huawei Sans" panose="020C0503030203020204" pitchFamily="34" charset="0"/>
            </a:endParaRPr>
          </a:p>
        </p:txBody>
      </p:sp>
    </p:spTree>
    <p:extLst>
      <p:ext uri="{BB962C8B-B14F-4D97-AF65-F5344CB8AC3E}">
        <p14:creationId xmlns:p14="http://schemas.microsoft.com/office/powerpoint/2010/main" val="236766097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Lab: Virtual Network</a:t>
            </a:r>
            <a:endParaRPr lang="en-US" altLang="zh-CN" dirty="0"/>
          </a:p>
        </p:txBody>
      </p:sp>
      <p:sp>
        <p:nvSpPr>
          <p:cNvPr id="62" name="圆角矩形 61"/>
          <p:cNvSpPr/>
          <p:nvPr/>
        </p:nvSpPr>
        <p:spPr bwMode="gray">
          <a:xfrm>
            <a:off x="4504871" y="1125416"/>
            <a:ext cx="1654769" cy="1992856"/>
          </a:xfrm>
          <a:prstGeom prst="roundRect">
            <a:avLst>
              <a:gd name="adj" fmla="val 3166"/>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3" name="圆角矩形 62"/>
          <p:cNvSpPr/>
          <p:nvPr/>
        </p:nvSpPr>
        <p:spPr bwMode="gray">
          <a:xfrm>
            <a:off x="453763" y="1124734"/>
            <a:ext cx="3990111" cy="2003278"/>
          </a:xfrm>
          <a:prstGeom prst="roundRect">
            <a:avLst>
              <a:gd name="adj" fmla="val 3166"/>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8" name="圆角矩形 67"/>
          <p:cNvSpPr/>
          <p:nvPr/>
        </p:nvSpPr>
        <p:spPr bwMode="gray">
          <a:xfrm>
            <a:off x="453763" y="3167140"/>
            <a:ext cx="3990111" cy="2916300"/>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9" name="Freeform 159"/>
          <p:cNvSpPr/>
          <p:nvPr/>
        </p:nvSpPr>
        <p:spPr bwMode="gray">
          <a:xfrm flipH="1">
            <a:off x="604087" y="3295327"/>
            <a:ext cx="3316353" cy="189846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endParaRPr>
          </a:p>
        </p:txBody>
      </p:sp>
      <p:cxnSp>
        <p:nvCxnSpPr>
          <p:cNvPr id="70" name="Straight Connector 166"/>
          <p:cNvCxnSpPr>
            <a:stCxn id="92" idx="2"/>
            <a:endCxn id="76" idx="0"/>
          </p:cNvCxnSpPr>
          <p:nvPr/>
        </p:nvCxnSpPr>
        <p:spPr bwMode="gray">
          <a:xfrm>
            <a:off x="1306552" y="4580164"/>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166"/>
          <p:cNvCxnSpPr>
            <a:stCxn id="93" idx="2"/>
            <a:endCxn id="77" idx="0"/>
          </p:cNvCxnSpPr>
          <p:nvPr/>
        </p:nvCxnSpPr>
        <p:spPr bwMode="gray">
          <a:xfrm>
            <a:off x="3237353" y="4580164"/>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6" name="图片 76" descr="接入交换机.png"/>
          <p:cNvPicPr>
            <a:picLocks noChangeAspect="1"/>
          </p:cNvPicPr>
          <p:nvPr/>
        </p:nvPicPr>
        <p:blipFill>
          <a:blip r:embed="rId3" cstate="print"/>
          <a:stretch>
            <a:fillRect/>
          </a:stretch>
        </p:blipFill>
        <p:spPr bwMode="gray">
          <a:xfrm>
            <a:off x="1083411" y="4983441"/>
            <a:ext cx="446281" cy="365139"/>
          </a:xfrm>
          <a:prstGeom prst="rect">
            <a:avLst/>
          </a:prstGeom>
        </p:spPr>
      </p:pic>
      <p:pic>
        <p:nvPicPr>
          <p:cNvPr id="77" name="图片 76" descr="接入交换机.png"/>
          <p:cNvPicPr>
            <a:picLocks noChangeAspect="1"/>
          </p:cNvPicPr>
          <p:nvPr/>
        </p:nvPicPr>
        <p:blipFill>
          <a:blip r:embed="rId3" cstate="print"/>
          <a:stretch>
            <a:fillRect/>
          </a:stretch>
        </p:blipFill>
        <p:spPr bwMode="gray">
          <a:xfrm>
            <a:off x="3014212" y="4983441"/>
            <a:ext cx="446281" cy="365139"/>
          </a:xfrm>
          <a:prstGeom prst="rect">
            <a:avLst/>
          </a:prstGeom>
        </p:spPr>
      </p:pic>
      <p:sp>
        <p:nvSpPr>
          <p:cNvPr id="78" name="文本框 77"/>
          <p:cNvSpPr txBox="1"/>
          <p:nvPr/>
        </p:nvSpPr>
        <p:spPr bwMode="gray">
          <a:xfrm>
            <a:off x="468947" y="3137396"/>
            <a:ext cx="468398" cy="307777"/>
          </a:xfrm>
          <a:prstGeom prst="rect">
            <a:avLst/>
          </a:prstGeom>
          <a:noFill/>
        </p:spPr>
        <p:txBody>
          <a:bodyPr wrap="none" rtlCol="0">
            <a:spAutoFit/>
          </a:bodyPr>
          <a:lstStyle/>
          <a:p>
            <a:pPr fontAlgn="ctr"/>
            <a:r>
              <a:rPr lang="en-US" sz="1400" b="1" dirty="0" smtClean="0">
                <a:latin typeface="Huawei Sans" panose="020C0503030203020204" pitchFamily="34" charset="0"/>
              </a:rPr>
              <a:t>HQ</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79" name="图片 105" descr="AP.png"/>
          <p:cNvPicPr>
            <a:picLocks noChangeAspect="1"/>
          </p:cNvPicPr>
          <p:nvPr/>
        </p:nvPicPr>
        <p:blipFill>
          <a:blip r:embed="rId4" cstate="print"/>
          <a:stretch>
            <a:fillRect/>
          </a:stretch>
        </p:blipFill>
        <p:spPr bwMode="gray">
          <a:xfrm>
            <a:off x="3920771" y="5015126"/>
            <a:ext cx="368827" cy="301768"/>
          </a:xfrm>
          <a:prstGeom prst="rect">
            <a:avLst/>
          </a:prstGeom>
        </p:spPr>
      </p:pic>
      <p:cxnSp>
        <p:nvCxnSpPr>
          <p:cNvPr id="80" name="Straight Connector 166"/>
          <p:cNvCxnSpPr>
            <a:stCxn id="77" idx="3"/>
            <a:endCxn id="79" idx="1"/>
          </p:cNvCxnSpPr>
          <p:nvPr/>
        </p:nvCxnSpPr>
        <p:spPr bwMode="gray">
          <a:xfrm flipV="1">
            <a:off x="3460493" y="5166010"/>
            <a:ext cx="460278"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1" name="文本框 80"/>
          <p:cNvSpPr txBox="1"/>
          <p:nvPr/>
        </p:nvSpPr>
        <p:spPr bwMode="gray">
          <a:xfrm>
            <a:off x="1628028" y="2650766"/>
            <a:ext cx="466794"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AR1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82" name="图片 14" descr="日志告警服务器-蓝.png"/>
          <p:cNvPicPr>
            <a:picLocks noChangeAspect="1"/>
          </p:cNvPicPr>
          <p:nvPr/>
        </p:nvPicPr>
        <p:blipFill>
          <a:blip r:embed="rId5" cstate="print"/>
          <a:stretch>
            <a:fillRect/>
          </a:stretch>
        </p:blipFill>
        <p:spPr bwMode="gray">
          <a:xfrm>
            <a:off x="3875698" y="5526977"/>
            <a:ext cx="445956" cy="278465"/>
          </a:xfrm>
          <a:prstGeom prst="rect">
            <a:avLst/>
          </a:prstGeom>
        </p:spPr>
      </p:pic>
      <p:pic>
        <p:nvPicPr>
          <p:cNvPr id="83" name="图片 82" descr="PC.png">
            <a:extLst>
              <a:ext uri="{FF2B5EF4-FFF2-40B4-BE49-F238E27FC236}">
                <a16:creationId xmlns="" xmlns:a16="http://schemas.microsoft.com/office/drawing/2014/main" id="{4666702E-823D-4236-BF2F-880359158C83}"/>
              </a:ext>
            </a:extLst>
          </p:cNvPr>
          <p:cNvPicPr>
            <a:picLocks noChangeAspect="1"/>
          </p:cNvPicPr>
          <p:nvPr/>
        </p:nvPicPr>
        <p:blipFill>
          <a:blip r:embed="rId6" cstate="print"/>
          <a:stretch>
            <a:fillRect/>
          </a:stretch>
        </p:blipFill>
        <p:spPr bwMode="gray">
          <a:xfrm>
            <a:off x="1083798" y="5498700"/>
            <a:ext cx="445506" cy="342149"/>
          </a:xfrm>
          <a:prstGeom prst="rect">
            <a:avLst/>
          </a:prstGeom>
        </p:spPr>
      </p:pic>
      <p:pic>
        <p:nvPicPr>
          <p:cNvPr id="84" name="图片 83" descr="PC.png">
            <a:extLst>
              <a:ext uri="{FF2B5EF4-FFF2-40B4-BE49-F238E27FC236}">
                <a16:creationId xmlns="" xmlns:a16="http://schemas.microsoft.com/office/drawing/2014/main" id="{4666702E-823D-4236-BF2F-880359158C83}"/>
              </a:ext>
            </a:extLst>
          </p:cNvPr>
          <p:cNvPicPr>
            <a:picLocks noChangeAspect="1"/>
          </p:cNvPicPr>
          <p:nvPr/>
        </p:nvPicPr>
        <p:blipFill>
          <a:blip r:embed="rId6" cstate="print"/>
          <a:stretch>
            <a:fillRect/>
          </a:stretch>
        </p:blipFill>
        <p:spPr bwMode="gray">
          <a:xfrm>
            <a:off x="3014599" y="5498367"/>
            <a:ext cx="445506" cy="342149"/>
          </a:xfrm>
          <a:prstGeom prst="rect">
            <a:avLst/>
          </a:prstGeom>
        </p:spPr>
      </p:pic>
      <p:cxnSp>
        <p:nvCxnSpPr>
          <p:cNvPr id="85" name="Straight Connector 166"/>
          <p:cNvCxnSpPr>
            <a:stCxn id="88" idx="0"/>
            <a:endCxn id="114" idx="2"/>
          </p:cNvCxnSpPr>
          <p:nvPr/>
        </p:nvCxnSpPr>
        <p:spPr bwMode="gray">
          <a:xfrm flipV="1">
            <a:off x="2286245" y="2971835"/>
            <a:ext cx="0" cy="36652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167"/>
          <p:cNvCxnSpPr/>
          <p:nvPr/>
        </p:nvCxnSpPr>
        <p:spPr bwMode="gray">
          <a:xfrm flipH="1">
            <a:off x="1307262" y="3520932"/>
            <a:ext cx="971589" cy="8762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87" name="Straight Connector 167"/>
          <p:cNvCxnSpPr/>
          <p:nvPr/>
        </p:nvCxnSpPr>
        <p:spPr bwMode="gray">
          <a:xfrm flipH="1" flipV="1">
            <a:off x="2275472" y="3518455"/>
            <a:ext cx="975076" cy="8839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88" name="图片 86" descr="核心交换机.png"/>
          <p:cNvPicPr>
            <a:picLocks noChangeAspect="1"/>
          </p:cNvPicPr>
          <p:nvPr/>
        </p:nvPicPr>
        <p:blipFill>
          <a:blip r:embed="rId7" cstate="print"/>
          <a:stretch>
            <a:fillRect/>
          </a:stretch>
        </p:blipFill>
        <p:spPr bwMode="gray">
          <a:xfrm>
            <a:off x="2063104" y="3338363"/>
            <a:ext cx="446281" cy="365139"/>
          </a:xfrm>
          <a:prstGeom prst="rect">
            <a:avLst/>
          </a:prstGeom>
        </p:spPr>
      </p:pic>
      <p:sp>
        <p:nvSpPr>
          <p:cNvPr id="89" name="文本框 88"/>
          <p:cNvSpPr txBox="1"/>
          <p:nvPr/>
        </p:nvSpPr>
        <p:spPr bwMode="gray">
          <a:xfrm>
            <a:off x="1397965" y="3297721"/>
            <a:ext cx="728084" cy="430887"/>
          </a:xfrm>
          <a:prstGeom prst="rect">
            <a:avLst/>
          </a:prstGeom>
          <a:noFill/>
        </p:spPr>
        <p:txBody>
          <a:bodyPr wrap="none" rtlCol="0">
            <a:spAutoFit/>
          </a:bodyPr>
          <a:lstStyle/>
          <a:p>
            <a:pPr algn="ctr" fontAlgn="ctr"/>
            <a:r>
              <a:rPr lang="en-US" sz="1100" dirty="0" smtClean="0">
                <a:latin typeface="Huawei Sans" panose="020C0503030203020204" pitchFamily="34" charset="0"/>
              </a:rPr>
              <a:t>CORE1</a:t>
            </a:r>
          </a:p>
          <a:p>
            <a:pPr algn="ctr" fontAlgn="ctr"/>
            <a:r>
              <a:rPr lang="en-US" sz="1100" dirty="0" smtClean="0">
                <a:latin typeface="Huawei Sans" panose="020C0503030203020204" pitchFamily="34" charset="0"/>
              </a:rPr>
              <a:t>(Border)</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0" name="文本框 89"/>
          <p:cNvSpPr txBox="1"/>
          <p:nvPr/>
        </p:nvSpPr>
        <p:spPr bwMode="gray">
          <a:xfrm>
            <a:off x="597095" y="4247391"/>
            <a:ext cx="558165" cy="261610"/>
          </a:xfrm>
          <a:prstGeom prst="rect">
            <a:avLst/>
          </a:prstGeom>
          <a:noFill/>
        </p:spPr>
        <p:txBody>
          <a:bodyPr wrap="none" rtlCol="0">
            <a:spAutoFit/>
          </a:bodyPr>
          <a:lstStyle/>
          <a:p>
            <a:pPr algn="r" fontAlgn="ctr"/>
            <a:r>
              <a:rPr lang="en-US" sz="1100" dirty="0" smtClean="0">
                <a:latin typeface="Huawei Sans" panose="020C0503030203020204" pitchFamily="34" charset="0"/>
              </a:rPr>
              <a:t>AGG1</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1" name="文本框 90"/>
          <p:cNvSpPr txBox="1"/>
          <p:nvPr/>
        </p:nvSpPr>
        <p:spPr bwMode="gray">
          <a:xfrm>
            <a:off x="540989" y="4961653"/>
            <a:ext cx="614271" cy="430887"/>
          </a:xfrm>
          <a:prstGeom prst="rect">
            <a:avLst/>
          </a:prstGeom>
          <a:noFill/>
        </p:spPr>
        <p:txBody>
          <a:bodyPr wrap="none" rtlCol="0">
            <a:spAutoFit/>
          </a:bodyPr>
          <a:lstStyle/>
          <a:p>
            <a:pPr algn="r" fontAlgn="ctr"/>
            <a:r>
              <a:rPr lang="en-US" sz="1100" dirty="0" smtClean="0">
                <a:latin typeface="Huawei Sans" panose="020C0503030203020204" pitchFamily="34" charset="0"/>
              </a:rPr>
              <a:t>ACC1</a:t>
            </a:r>
          </a:p>
          <a:p>
            <a:pPr algn="r" fontAlgn="ctr"/>
            <a:r>
              <a:rPr lang="en-US" sz="1100" dirty="0" smtClean="0">
                <a:latin typeface="Huawei Sans" panose="020C0503030203020204" pitchFamily="34" charset="0"/>
              </a:rPr>
              <a:t>(Edge)</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92" name="图片 87" descr="汇聚交换机.png"/>
          <p:cNvPicPr>
            <a:picLocks noChangeAspect="1"/>
          </p:cNvPicPr>
          <p:nvPr/>
        </p:nvPicPr>
        <p:blipFill>
          <a:blip r:embed="rId8" cstate="print"/>
          <a:stretch>
            <a:fillRect/>
          </a:stretch>
        </p:blipFill>
        <p:spPr bwMode="gray">
          <a:xfrm>
            <a:off x="1083411" y="4215025"/>
            <a:ext cx="446281" cy="365139"/>
          </a:xfrm>
          <a:prstGeom prst="rect">
            <a:avLst/>
          </a:prstGeom>
        </p:spPr>
      </p:pic>
      <p:pic>
        <p:nvPicPr>
          <p:cNvPr id="93" name="图片 87" descr="汇聚交换机.png"/>
          <p:cNvPicPr>
            <a:picLocks noChangeAspect="1"/>
          </p:cNvPicPr>
          <p:nvPr/>
        </p:nvPicPr>
        <p:blipFill>
          <a:blip r:embed="rId8" cstate="print"/>
          <a:stretch>
            <a:fillRect/>
          </a:stretch>
        </p:blipFill>
        <p:spPr bwMode="gray">
          <a:xfrm>
            <a:off x="3014212" y="4215025"/>
            <a:ext cx="446281" cy="365139"/>
          </a:xfrm>
          <a:prstGeom prst="rect">
            <a:avLst/>
          </a:prstGeom>
        </p:spPr>
      </p:pic>
      <p:sp>
        <p:nvSpPr>
          <p:cNvPr id="94" name="文本框 93"/>
          <p:cNvSpPr txBox="1"/>
          <p:nvPr/>
        </p:nvSpPr>
        <p:spPr bwMode="gray">
          <a:xfrm>
            <a:off x="3441742" y="4247391"/>
            <a:ext cx="558165" cy="261610"/>
          </a:xfrm>
          <a:prstGeom prst="rect">
            <a:avLst/>
          </a:prstGeom>
          <a:noFill/>
        </p:spPr>
        <p:txBody>
          <a:bodyPr wrap="none" rtlCol="0">
            <a:spAutoFit/>
          </a:bodyPr>
          <a:lstStyle/>
          <a:p>
            <a:pPr algn="r" fontAlgn="ctr"/>
            <a:r>
              <a:rPr lang="en-US" sz="1100" dirty="0" smtClean="0">
                <a:latin typeface="Huawei Sans" panose="020C0503030203020204" pitchFamily="34" charset="0"/>
              </a:rPr>
              <a:t>AGG2</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5" name="文本框 94"/>
          <p:cNvSpPr txBox="1"/>
          <p:nvPr/>
        </p:nvSpPr>
        <p:spPr bwMode="gray">
          <a:xfrm>
            <a:off x="3919781" y="4772905"/>
            <a:ext cx="357790" cy="261610"/>
          </a:xfrm>
          <a:prstGeom prst="rect">
            <a:avLst/>
          </a:prstGeom>
          <a:noFill/>
        </p:spPr>
        <p:txBody>
          <a:bodyPr wrap="none" rtlCol="0">
            <a:spAutoFit/>
          </a:bodyPr>
          <a:lstStyle/>
          <a:p>
            <a:pPr algn="ctr" fontAlgn="ctr"/>
            <a:r>
              <a:rPr lang="en-US" sz="1100" dirty="0" smtClean="0">
                <a:latin typeface="Huawei Sans" panose="020C0503030203020204" pitchFamily="34" charset="0"/>
              </a:rPr>
              <a:t>AP</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6" name="文本框 95"/>
          <p:cNvSpPr txBox="1"/>
          <p:nvPr/>
        </p:nvSpPr>
        <p:spPr bwMode="gray">
          <a:xfrm>
            <a:off x="1003423" y="5806441"/>
            <a:ext cx="606256" cy="261610"/>
          </a:xfrm>
          <a:prstGeom prst="rect">
            <a:avLst/>
          </a:prstGeom>
          <a:noFill/>
        </p:spPr>
        <p:txBody>
          <a:bodyPr wrap="none" rtlCol="0">
            <a:spAutoFit/>
          </a:bodyPr>
          <a:lstStyle/>
          <a:p>
            <a:pPr algn="ctr" fontAlgn="ctr"/>
            <a:r>
              <a:rPr lang="en-US" sz="1100" dirty="0" smtClean="0">
                <a:latin typeface="Huawei Sans" panose="020C0503030203020204" pitchFamily="34" charset="0"/>
              </a:rPr>
              <a:t>Host 1</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7" name="文本框 96"/>
          <p:cNvSpPr txBox="1"/>
          <p:nvPr/>
        </p:nvSpPr>
        <p:spPr bwMode="gray">
          <a:xfrm>
            <a:off x="2934224" y="5806441"/>
            <a:ext cx="606256" cy="261610"/>
          </a:xfrm>
          <a:prstGeom prst="rect">
            <a:avLst/>
          </a:prstGeom>
          <a:noFill/>
        </p:spPr>
        <p:txBody>
          <a:bodyPr wrap="none" rtlCol="0">
            <a:spAutoFit/>
          </a:bodyPr>
          <a:lstStyle/>
          <a:p>
            <a:pPr algn="ctr" fontAlgn="ctr"/>
            <a:r>
              <a:rPr lang="en-US" sz="1100" dirty="0" smtClean="0">
                <a:latin typeface="Huawei Sans" panose="020C0503030203020204" pitchFamily="34" charset="0"/>
              </a:rPr>
              <a:t>Host 2</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98" name="Straight Connector 166"/>
          <p:cNvCxnSpPr>
            <a:stCxn id="76" idx="2"/>
            <a:endCxn id="83" idx="0"/>
          </p:cNvCxnSpPr>
          <p:nvPr/>
        </p:nvCxnSpPr>
        <p:spPr bwMode="gray">
          <a:xfrm flipH="1">
            <a:off x="1306551" y="5348580"/>
            <a:ext cx="1" cy="15012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Straight Connector 166"/>
          <p:cNvCxnSpPr>
            <a:stCxn id="77" idx="2"/>
            <a:endCxn id="84" idx="0"/>
          </p:cNvCxnSpPr>
          <p:nvPr/>
        </p:nvCxnSpPr>
        <p:spPr bwMode="gray">
          <a:xfrm flipH="1">
            <a:off x="3237352" y="5348580"/>
            <a:ext cx="1" cy="1497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bwMode="gray">
          <a:xfrm>
            <a:off x="3802056" y="5806441"/>
            <a:ext cx="606256" cy="261610"/>
          </a:xfrm>
          <a:prstGeom prst="rect">
            <a:avLst/>
          </a:prstGeom>
          <a:noFill/>
        </p:spPr>
        <p:txBody>
          <a:bodyPr wrap="none" rtlCol="0">
            <a:spAutoFit/>
          </a:bodyPr>
          <a:lstStyle/>
          <a:p>
            <a:pPr algn="ctr" fontAlgn="ctr"/>
            <a:r>
              <a:rPr lang="en-US" sz="1100" dirty="0" smtClean="0">
                <a:latin typeface="Huawei Sans" panose="020C0503030203020204" pitchFamily="34" charset="0"/>
              </a:rPr>
              <a:t>Host 3</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01" name="文本框 100"/>
          <p:cNvSpPr txBox="1"/>
          <p:nvPr/>
        </p:nvSpPr>
        <p:spPr bwMode="gray">
          <a:xfrm>
            <a:off x="2270544" y="2911938"/>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02" name="文本框 101"/>
          <p:cNvSpPr txBox="1"/>
          <p:nvPr/>
        </p:nvSpPr>
        <p:spPr bwMode="gray">
          <a:xfrm>
            <a:off x="1897757" y="4340016"/>
            <a:ext cx="782587" cy="307777"/>
          </a:xfrm>
          <a:prstGeom prst="rect">
            <a:avLst/>
          </a:prstGeom>
          <a:noFill/>
        </p:spPr>
        <p:txBody>
          <a:bodyPr wrap="none" rtlCol="0">
            <a:spAutoFit/>
          </a:bodyPr>
          <a:lstStyle/>
          <a:p>
            <a:pPr fontAlgn="ctr"/>
            <a:r>
              <a:rPr lang="en-US" sz="1400" b="1" dirty="0" smtClean="0">
                <a:solidFill>
                  <a:schemeClr val="accent1">
                    <a:lumMod val="75000"/>
                  </a:schemeClr>
                </a:solidFill>
                <a:latin typeface="Huawei Sans" panose="020C0503030203020204" pitchFamily="34" charset="0"/>
              </a:rPr>
              <a:t>VXLAN</a:t>
            </a:r>
            <a:endParaRPr lang="en-US" altLang="zh-CN" sz="1400" b="1" dirty="0">
              <a:solidFill>
                <a:schemeClr val="accent1">
                  <a:lumMod val="75000"/>
                </a:schemeClr>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03" name="文本框 102"/>
          <p:cNvSpPr txBox="1"/>
          <p:nvPr/>
        </p:nvSpPr>
        <p:spPr bwMode="gray">
          <a:xfrm>
            <a:off x="2427621" y="4961653"/>
            <a:ext cx="614271" cy="430887"/>
          </a:xfrm>
          <a:prstGeom prst="rect">
            <a:avLst/>
          </a:prstGeom>
          <a:noFill/>
        </p:spPr>
        <p:txBody>
          <a:bodyPr wrap="none" rtlCol="0">
            <a:spAutoFit/>
          </a:bodyPr>
          <a:lstStyle/>
          <a:p>
            <a:pPr algn="r" fontAlgn="ctr"/>
            <a:r>
              <a:rPr lang="en-US" sz="1100" dirty="0" smtClean="0">
                <a:latin typeface="Huawei Sans" panose="020C0503030203020204" pitchFamily="34" charset="0"/>
              </a:rPr>
              <a:t>ACC2</a:t>
            </a:r>
          </a:p>
          <a:p>
            <a:pPr algn="r" fontAlgn="ctr"/>
            <a:r>
              <a:rPr lang="en-US" sz="1100" dirty="0" smtClean="0">
                <a:latin typeface="Huawei Sans" panose="020C0503030203020204" pitchFamily="34" charset="0"/>
              </a:rPr>
              <a:t>(Edge)</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04" name="文本框 103"/>
          <p:cNvSpPr txBox="1"/>
          <p:nvPr/>
        </p:nvSpPr>
        <p:spPr bwMode="gray">
          <a:xfrm>
            <a:off x="2270544" y="3118272"/>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05" name="文本框 104"/>
          <p:cNvSpPr txBox="1"/>
          <p:nvPr/>
        </p:nvSpPr>
        <p:spPr bwMode="gray">
          <a:xfrm>
            <a:off x="1521202" y="3703502"/>
            <a:ext cx="707245" cy="261610"/>
          </a:xfrm>
          <a:prstGeom prst="rect">
            <a:avLst/>
          </a:prstGeom>
          <a:noFill/>
        </p:spPr>
        <p:txBody>
          <a:bodyPr wrap="none" rtlCol="0">
            <a:spAutoFit/>
          </a:bodyPr>
          <a:lstStyle/>
          <a:p>
            <a:pPr fontAlgn="ctr"/>
            <a:r>
              <a:rPr lang="en-US" sz="1100" dirty="0" smtClean="0">
                <a:latin typeface="Huawei Sans" panose="020C0503030203020204" pitchFamily="34" charset="0"/>
              </a:rPr>
              <a:t>GE0/0/2</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06" name="文本框 105"/>
          <p:cNvSpPr txBox="1"/>
          <p:nvPr/>
        </p:nvSpPr>
        <p:spPr bwMode="gray">
          <a:xfrm>
            <a:off x="2320210" y="3703502"/>
            <a:ext cx="707245" cy="261610"/>
          </a:xfrm>
          <a:prstGeom prst="rect">
            <a:avLst/>
          </a:prstGeom>
          <a:noFill/>
        </p:spPr>
        <p:txBody>
          <a:bodyPr wrap="none" rtlCol="0">
            <a:spAutoFit/>
          </a:bodyPr>
          <a:lstStyle/>
          <a:p>
            <a:pPr fontAlgn="ctr"/>
            <a:r>
              <a:rPr lang="en-US" sz="1100" dirty="0" smtClean="0">
                <a:latin typeface="Huawei Sans" panose="020C0503030203020204" pitchFamily="34" charset="0"/>
              </a:rPr>
              <a:t>GE0/0/3</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07" name="Freeform 159"/>
          <p:cNvSpPr/>
          <p:nvPr/>
        </p:nvSpPr>
        <p:spPr bwMode="gray">
          <a:xfrm flipH="1">
            <a:off x="499311" y="1766868"/>
            <a:ext cx="1137140" cy="58370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72000" rtlCol="0" anchor="ctr">
            <a:noAutofit/>
          </a:bodyPr>
          <a:lstStyle/>
          <a:p>
            <a:pPr algn="ctr" fontAlgn="ctr"/>
            <a:r>
              <a:rPr lang="en-US" sz="1400" dirty="0" smtClean="0">
                <a:solidFill>
                  <a:schemeClr val="tx1"/>
                </a:solidFill>
                <a:latin typeface="Huawei Sans" panose="020C0503030203020204" pitchFamily="34" charset="0"/>
              </a:rPr>
              <a:t>OA</a:t>
            </a:r>
          </a:p>
          <a:p>
            <a:pPr algn="ctr" fontAlgn="ctr"/>
            <a:r>
              <a:rPr lang="en-US" sz="1100" dirty="0" smtClean="0">
                <a:solidFill>
                  <a:schemeClr val="tx1"/>
                </a:solidFill>
                <a:latin typeface="Huawei Sans" panose="020C0503030203020204" pitchFamily="34" charset="0"/>
              </a:rPr>
              <a:t>Internet</a:t>
            </a:r>
            <a:endParaRPr lang="en-US" sz="1100" dirty="0">
              <a:solidFill>
                <a:schemeClr val="tx1"/>
              </a:solidFill>
              <a:latin typeface="Huawei Sans" panose="020C0503030203020204" pitchFamily="34" charset="0"/>
            </a:endParaRPr>
          </a:p>
        </p:txBody>
      </p:sp>
      <p:sp>
        <p:nvSpPr>
          <p:cNvPr id="108" name="Freeform 159"/>
          <p:cNvSpPr/>
          <p:nvPr/>
        </p:nvSpPr>
        <p:spPr bwMode="gray">
          <a:xfrm flipH="1">
            <a:off x="1693693" y="1766868"/>
            <a:ext cx="1137140" cy="58370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72000" rtlCol="0" anchor="ctr">
            <a:noAutofit/>
          </a:bodyPr>
          <a:lstStyle/>
          <a:p>
            <a:pPr algn="ctr" fontAlgn="ctr"/>
            <a:r>
              <a:rPr lang="en-US" sz="1400" dirty="0" smtClean="0">
                <a:solidFill>
                  <a:schemeClr val="tx1"/>
                </a:solidFill>
                <a:latin typeface="Huawei Sans" panose="020C0503030203020204" pitchFamily="34" charset="0"/>
              </a:rPr>
              <a:t>RD</a:t>
            </a:r>
          </a:p>
          <a:p>
            <a:pPr algn="ctr" fontAlgn="ctr"/>
            <a:r>
              <a:rPr lang="en-US" sz="1100" dirty="0" smtClean="0">
                <a:solidFill>
                  <a:schemeClr val="tx1"/>
                </a:solidFill>
                <a:latin typeface="Huawei Sans" panose="020C0503030203020204" pitchFamily="34" charset="0"/>
              </a:rPr>
              <a:t>172.16.12.0/24</a:t>
            </a:r>
            <a:endParaRPr lang="en-US" sz="11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09" name="Freeform 159"/>
          <p:cNvSpPr/>
          <p:nvPr/>
        </p:nvSpPr>
        <p:spPr bwMode="gray">
          <a:xfrm flipH="1">
            <a:off x="2914186" y="1766868"/>
            <a:ext cx="1137140" cy="58370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72000" rtlCol="0" anchor="ctr">
            <a:noAutofit/>
          </a:bodyPr>
          <a:lstStyle/>
          <a:p>
            <a:pPr algn="ctr" fontAlgn="ctr"/>
            <a:r>
              <a:rPr lang="en-US" sz="1400" dirty="0" smtClean="0">
                <a:solidFill>
                  <a:schemeClr val="tx1"/>
                </a:solidFill>
                <a:latin typeface="Huawei Sans" panose="020C0503030203020204" pitchFamily="34" charset="0"/>
              </a:rPr>
              <a:t>MKT</a:t>
            </a:r>
          </a:p>
          <a:p>
            <a:pPr algn="ctr" fontAlgn="ctr"/>
            <a:r>
              <a:rPr lang="en-US" sz="1100" dirty="0" smtClean="0">
                <a:solidFill>
                  <a:schemeClr val="tx1"/>
                </a:solidFill>
                <a:latin typeface="Huawei Sans" panose="020C0503030203020204" pitchFamily="34" charset="0"/>
              </a:rPr>
              <a:t>172.16.13.0/24</a:t>
            </a:r>
            <a:endParaRPr lang="en-US" sz="11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0" name="文本框 109"/>
          <p:cNvSpPr txBox="1"/>
          <p:nvPr/>
        </p:nvSpPr>
        <p:spPr bwMode="gray">
          <a:xfrm>
            <a:off x="468946" y="1148754"/>
            <a:ext cx="1801598" cy="307777"/>
          </a:xfrm>
          <a:prstGeom prst="rect">
            <a:avLst/>
          </a:prstGeom>
          <a:noFill/>
        </p:spPr>
        <p:txBody>
          <a:bodyPr wrap="square" rtlCol="0">
            <a:spAutoFit/>
          </a:bodyPr>
          <a:lstStyle/>
          <a:p>
            <a:pPr fontAlgn="ctr"/>
            <a:r>
              <a:rPr lang="en-US" sz="1400" b="1" dirty="0" smtClean="0">
                <a:latin typeface="Huawei Sans" panose="020C0503030203020204" pitchFamily="34" charset="0"/>
              </a:rPr>
              <a:t>External networks</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111" name="Straight Connector 166"/>
          <p:cNvCxnSpPr>
            <a:stCxn id="114" idx="0"/>
          </p:cNvCxnSpPr>
          <p:nvPr/>
        </p:nvCxnSpPr>
        <p:spPr bwMode="gray">
          <a:xfrm flipV="1">
            <a:off x="2286245" y="2350572"/>
            <a:ext cx="0" cy="25612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2" name="Straight Connector 166"/>
          <p:cNvCxnSpPr/>
          <p:nvPr/>
        </p:nvCxnSpPr>
        <p:spPr bwMode="gray">
          <a:xfrm flipV="1">
            <a:off x="2286245" y="2350572"/>
            <a:ext cx="1194382" cy="4687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Straight Connector 166"/>
          <p:cNvCxnSpPr/>
          <p:nvPr/>
        </p:nvCxnSpPr>
        <p:spPr bwMode="gray">
          <a:xfrm>
            <a:off x="1099857" y="2359187"/>
            <a:ext cx="1186387" cy="46723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14" name="Picture 2" descr="G:\做的项目\公共\扁平图标切换\更新2015_01_21\oss扁平图标库2015_01_21更新-04.png"/>
          <p:cNvPicPr>
            <a:picLocks noChangeAspect="1" noChangeArrowheads="1"/>
          </p:cNvPicPr>
          <p:nvPr/>
        </p:nvPicPr>
        <p:blipFill>
          <a:blip r:embed="rId9" cstate="print"/>
          <a:stretch>
            <a:fillRect/>
          </a:stretch>
        </p:blipFill>
        <p:spPr bwMode="gray">
          <a:xfrm>
            <a:off x="2063104" y="2606697"/>
            <a:ext cx="446281" cy="365138"/>
          </a:xfrm>
          <a:prstGeom prst="rect">
            <a:avLst/>
          </a:prstGeom>
          <a:noFill/>
        </p:spPr>
      </p:pic>
      <p:sp>
        <p:nvSpPr>
          <p:cNvPr id="115" name="Freeform 159"/>
          <p:cNvSpPr/>
          <p:nvPr/>
        </p:nvSpPr>
        <p:spPr bwMode="gray">
          <a:xfrm flipH="1">
            <a:off x="4655246" y="1634232"/>
            <a:ext cx="1390465" cy="71373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b">
            <a:noAutofit/>
          </a:bodyPr>
          <a:lstStyle/>
          <a:p>
            <a:pPr algn="ctr" fontAlgn="ctr"/>
            <a:r>
              <a:rPr lang="en-US" sz="1400" dirty="0" smtClean="0">
                <a:solidFill>
                  <a:schemeClr val="tx1"/>
                </a:solidFill>
                <a:latin typeface="Huawei Sans" panose="020C0503030203020204" pitchFamily="34" charset="0"/>
              </a:rPr>
              <a:t>DHCP server</a:t>
            </a:r>
          </a:p>
          <a:p>
            <a:pPr algn="ctr" fontAlgn="ctr"/>
            <a:r>
              <a:rPr lang="en-US" sz="1100" dirty="0" smtClean="0">
                <a:solidFill>
                  <a:schemeClr val="tx1"/>
                </a:solidFill>
                <a:latin typeface="Huawei Sans" panose="020C0503030203020204" pitchFamily="34" charset="0"/>
              </a:rPr>
              <a:t>(User terminal)</a:t>
            </a:r>
            <a:endParaRPr lang="en-US" sz="10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116" name="肘形连接符 115"/>
          <p:cNvCxnSpPr>
            <a:stCxn id="114" idx="3"/>
          </p:cNvCxnSpPr>
          <p:nvPr/>
        </p:nvCxnSpPr>
        <p:spPr bwMode="gray">
          <a:xfrm flipV="1">
            <a:off x="2509385" y="2387099"/>
            <a:ext cx="2887079" cy="402167"/>
          </a:xfrm>
          <a:prstGeom prst="bentConnector3">
            <a:avLst>
              <a:gd name="adj1" fmla="val 100219"/>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7" name="文本框 116"/>
          <p:cNvSpPr txBox="1"/>
          <p:nvPr/>
        </p:nvSpPr>
        <p:spPr bwMode="gray">
          <a:xfrm>
            <a:off x="4504871" y="1148754"/>
            <a:ext cx="1771486" cy="523220"/>
          </a:xfrm>
          <a:prstGeom prst="rect">
            <a:avLst/>
          </a:prstGeom>
          <a:noFill/>
        </p:spPr>
        <p:txBody>
          <a:bodyPr wrap="square" rtlCol="0">
            <a:spAutoFit/>
          </a:bodyPr>
          <a:lstStyle/>
          <a:p>
            <a:pPr fontAlgn="ctr"/>
            <a:r>
              <a:rPr lang="en-US" sz="1400" b="1" dirty="0" smtClean="0">
                <a:latin typeface="Huawei Sans" panose="020C0503030203020204" pitchFamily="34" charset="0"/>
              </a:rPr>
              <a:t>Network service resources</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8" name="梯形 117"/>
          <p:cNvSpPr/>
          <p:nvPr/>
        </p:nvSpPr>
        <p:spPr bwMode="gray">
          <a:xfrm>
            <a:off x="610756" y="4612278"/>
            <a:ext cx="3221543" cy="499842"/>
          </a:xfrm>
          <a:prstGeom prst="trapezoid">
            <a:avLst>
              <a:gd name="adj" fmla="val 22961"/>
            </a:avLst>
          </a:prstGeom>
          <a:gradFill flip="none" rotWithShape="1">
            <a:gsLst>
              <a:gs pos="0">
                <a:schemeClr val="bg1">
                  <a:alpha val="4000"/>
                </a:schemeClr>
              </a:gs>
              <a:gs pos="100000">
                <a:schemeClr val="accent4">
                  <a:lumMod val="20000"/>
                  <a:lumOff val="80000"/>
                </a:schemeClr>
              </a:gs>
            </a:gsLst>
            <a:lin ang="5400000" scaled="1"/>
            <a:tileRect/>
          </a:gradFill>
          <a:ln>
            <a:gradFill flip="none" rotWithShape="1">
              <a:gsLst>
                <a:gs pos="0">
                  <a:schemeClr val="accent1">
                    <a:lumMod val="5000"/>
                    <a:lumOff val="95000"/>
                    <a:alpha val="0"/>
                  </a:schemeClr>
                </a:gs>
                <a:gs pos="82000">
                  <a:schemeClr val="accent4">
                    <a:lumMod val="60000"/>
                    <a:lumOff val="4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梯形 118"/>
          <p:cNvSpPr/>
          <p:nvPr/>
        </p:nvSpPr>
        <p:spPr bwMode="gray">
          <a:xfrm>
            <a:off x="610756" y="4195646"/>
            <a:ext cx="3221543" cy="501291"/>
          </a:xfrm>
          <a:prstGeom prst="trapezoid">
            <a:avLst>
              <a:gd name="adj" fmla="val 22961"/>
            </a:avLst>
          </a:prstGeom>
          <a:gradFill flip="none" rotWithShape="1">
            <a:gsLst>
              <a:gs pos="0">
                <a:schemeClr val="bg1">
                  <a:alpha val="4000"/>
                </a:schemeClr>
              </a:gs>
              <a:gs pos="100000">
                <a:srgbClr val="EEB3B8"/>
              </a:gs>
            </a:gsLst>
            <a:lin ang="5400000" scaled="1"/>
            <a:tileRect/>
          </a:gradFill>
          <a:ln>
            <a:gradFill flip="none" rotWithShape="1">
              <a:gsLst>
                <a:gs pos="0">
                  <a:schemeClr val="accent1">
                    <a:lumMod val="5000"/>
                    <a:lumOff val="95000"/>
                    <a:alpha val="0"/>
                  </a:schemeClr>
                </a:gs>
                <a:gs pos="82000">
                  <a:srgbClr val="E28189"/>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梯形 119"/>
          <p:cNvSpPr/>
          <p:nvPr/>
        </p:nvSpPr>
        <p:spPr bwMode="gray">
          <a:xfrm>
            <a:off x="610756" y="3758680"/>
            <a:ext cx="3221543" cy="501291"/>
          </a:xfrm>
          <a:prstGeom prst="trapezoid">
            <a:avLst>
              <a:gd name="adj" fmla="val 22961"/>
            </a:avLst>
          </a:prstGeom>
          <a:gradFill flip="none" rotWithShape="1">
            <a:gsLst>
              <a:gs pos="0">
                <a:schemeClr val="bg1">
                  <a:alpha val="4000"/>
                </a:schemeClr>
              </a:gs>
              <a:gs pos="100000">
                <a:schemeClr val="accent2">
                  <a:lumMod val="20000"/>
                  <a:lumOff val="80000"/>
                </a:schemeClr>
              </a:gs>
            </a:gsLst>
            <a:lin ang="5400000" scaled="1"/>
            <a:tileRect/>
          </a:gradFill>
          <a:ln>
            <a:gradFill flip="none" rotWithShape="1">
              <a:gsLst>
                <a:gs pos="0">
                  <a:schemeClr val="accent1">
                    <a:lumMod val="5000"/>
                    <a:lumOff val="95000"/>
                    <a:alpha val="0"/>
                  </a:schemeClr>
                </a:gs>
                <a:gs pos="82000">
                  <a:schemeClr val="accent2">
                    <a:lumMod val="60000"/>
                    <a:lumOff val="4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文本框 120"/>
          <p:cNvSpPr txBox="1"/>
          <p:nvPr/>
        </p:nvSpPr>
        <p:spPr bwMode="gray">
          <a:xfrm>
            <a:off x="1674445" y="4712005"/>
            <a:ext cx="1196680" cy="276999"/>
          </a:xfrm>
          <a:prstGeom prst="rect">
            <a:avLst/>
          </a:prstGeom>
          <a:noFill/>
        </p:spPr>
        <p:txBody>
          <a:bodyPr wrap="square" rtlCol="0">
            <a:spAutoFit/>
          </a:bodyPr>
          <a:lstStyle/>
          <a:p>
            <a:pPr algn="ctr" fontAlgn="ctr"/>
            <a:r>
              <a:rPr lang="en-US" sz="1200" b="1" dirty="0">
                <a:latin typeface="Huawei Sans" panose="020C0503030203020204" pitchFamily="34" charset="0"/>
              </a:rPr>
              <a:t>OA_VN</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2" name="文本框 121"/>
          <p:cNvSpPr txBox="1"/>
          <p:nvPr/>
        </p:nvSpPr>
        <p:spPr bwMode="gray">
          <a:xfrm>
            <a:off x="1694108" y="4259971"/>
            <a:ext cx="1157354" cy="276999"/>
          </a:xfrm>
          <a:prstGeom prst="rect">
            <a:avLst/>
          </a:prstGeom>
          <a:noFill/>
        </p:spPr>
        <p:txBody>
          <a:bodyPr wrap="square" rtlCol="0">
            <a:spAutoFit/>
          </a:bodyPr>
          <a:lstStyle/>
          <a:p>
            <a:pPr algn="ctr" fontAlgn="ctr"/>
            <a:r>
              <a:rPr lang="en-US" sz="1200" b="1" dirty="0">
                <a:latin typeface="Huawei Sans" panose="020C0503030203020204" pitchFamily="34" charset="0"/>
              </a:rPr>
              <a:t>RD_VN</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3" name="文本框 122"/>
          <p:cNvSpPr txBox="1"/>
          <p:nvPr/>
        </p:nvSpPr>
        <p:spPr bwMode="gray">
          <a:xfrm>
            <a:off x="1668825" y="3949417"/>
            <a:ext cx="1207920" cy="276999"/>
          </a:xfrm>
          <a:prstGeom prst="rect">
            <a:avLst/>
          </a:prstGeom>
          <a:noFill/>
        </p:spPr>
        <p:txBody>
          <a:bodyPr wrap="square" rtlCol="0">
            <a:spAutoFit/>
          </a:bodyPr>
          <a:lstStyle/>
          <a:p>
            <a:pPr algn="ctr" fontAlgn="ctr"/>
            <a:r>
              <a:rPr lang="en-US" sz="1200" b="1" dirty="0">
                <a:latin typeface="Huawei Sans" panose="020C0503030203020204" pitchFamily="34" charset="0"/>
              </a:rPr>
              <a:t>MKT_VN</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4" name="矩形 123"/>
          <p:cNvSpPr/>
          <p:nvPr/>
        </p:nvSpPr>
        <p:spPr bwMode="gray">
          <a:xfrm>
            <a:off x="6276357" y="1014304"/>
            <a:ext cx="5497215" cy="5316840"/>
          </a:xfrm>
          <a:prstGeom prst="rect">
            <a:avLst/>
          </a:prstGeom>
        </p:spPr>
        <p:txBody>
          <a:bodyPr wrap="square">
            <a:spAutoFit/>
          </a:bodyPr>
          <a:lstStyle/>
          <a:p>
            <a:pPr marL="271463" indent="-271463" defTabSz="1218844" fontAlgn="ctr" hangingPunct="0">
              <a:lnSpc>
                <a:spcPct val="150000"/>
              </a:lnSpc>
              <a:spcAft>
                <a:spcPts val="600"/>
              </a:spcAft>
              <a:buSzPct val="60000"/>
              <a:buFont typeface="Wingdings" panose="05000000000000000000" pitchFamily="2" charset="2"/>
              <a:buChar char="l"/>
              <a:defRPr/>
            </a:pPr>
            <a:r>
              <a:rPr lang="en-US" sz="1400" b="1" dirty="0" smtClean="0">
                <a:solidFill>
                  <a:srgbClr val="000000"/>
                </a:solidFill>
                <a:latin typeface="Huawei Sans" panose="020C0503030203020204" pitchFamily="34" charset="0"/>
              </a:rPr>
              <a:t>Virtual network</a:t>
            </a:r>
            <a:r>
              <a:rPr lang="en-US" sz="1400" dirty="0" smtClean="0">
                <a:solidFill>
                  <a:srgbClr val="000000"/>
                </a:solidFill>
                <a:latin typeface="Huawei Sans" panose="020C0503030203020204" pitchFamily="34" charset="0"/>
              </a:rPr>
              <a:t>: Three virtual networks are defined for access of different terminal users.</a:t>
            </a:r>
            <a:endParaRPr lang="en-US" altLang="zh-CN"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452438" indent="-180975" defTabSz="1218844" fontAlgn="ctr" hangingPunct="0">
              <a:lnSpc>
                <a:spcPct val="125000"/>
              </a:lnSpc>
              <a:spcAft>
                <a:spcPts val="600"/>
              </a:spcAft>
              <a:buSzPct val="100000"/>
              <a:buFont typeface="Huawei Sans" panose="020C0503030203020204" pitchFamily="34" charset="0"/>
              <a:buChar char="▫"/>
              <a:defRPr/>
            </a:pPr>
            <a:r>
              <a:rPr lang="en-US" sz="1400" dirty="0" smtClean="0">
                <a:solidFill>
                  <a:srgbClr val="000000"/>
                </a:solidFill>
                <a:latin typeface="Huawei Sans" panose="020C0503030203020204" pitchFamily="34" charset="0"/>
              </a:rPr>
              <a:t>OA virtual network for access of guests (</a:t>
            </a:r>
            <a:r>
              <a:rPr lang="en-US" sz="1400" dirty="0" err="1" smtClean="0">
                <a:solidFill>
                  <a:srgbClr val="000000"/>
                </a:solidFill>
                <a:latin typeface="Huawei Sans" panose="020C0503030203020204" pitchFamily="34" charset="0"/>
              </a:rPr>
              <a:t>Guest_Group</a:t>
            </a:r>
            <a:r>
              <a:rPr lang="en-US" sz="1400" dirty="0" smtClean="0">
                <a:solidFill>
                  <a:srgbClr val="000000"/>
                </a:solidFill>
                <a:latin typeface="Huawei Sans" panose="020C0503030203020204" pitchFamily="34" charset="0"/>
              </a:rPr>
              <a:t>)</a:t>
            </a:r>
            <a:endParaRPr lang="en-US" altLang="zh-CN"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452438" indent="-180975" defTabSz="1218844" fontAlgn="ctr" hangingPunct="0">
              <a:lnSpc>
                <a:spcPct val="125000"/>
              </a:lnSpc>
              <a:spcAft>
                <a:spcPts val="600"/>
              </a:spcAft>
              <a:buSzPct val="100000"/>
              <a:buFont typeface="Huawei Sans" panose="020C0503030203020204" pitchFamily="34" charset="0"/>
              <a:buChar char="▫"/>
              <a:defRPr/>
            </a:pPr>
            <a:r>
              <a:rPr lang="en-US" sz="1400" dirty="0" smtClean="0">
                <a:solidFill>
                  <a:srgbClr val="000000"/>
                </a:solidFill>
                <a:latin typeface="Huawei Sans" panose="020C0503030203020204" pitchFamily="34" charset="0"/>
              </a:rPr>
              <a:t>RD virtual network for access of R&amp;D personnel (</a:t>
            </a:r>
            <a:r>
              <a:rPr lang="en-US" sz="1400" dirty="0" err="1" smtClean="0">
                <a:solidFill>
                  <a:srgbClr val="000000"/>
                </a:solidFill>
                <a:latin typeface="Huawei Sans" panose="020C0503030203020204" pitchFamily="34" charset="0"/>
              </a:rPr>
              <a:t>Research_Group</a:t>
            </a:r>
            <a:r>
              <a:rPr lang="en-US" sz="1400" dirty="0" smtClean="0">
                <a:solidFill>
                  <a:srgbClr val="000000"/>
                </a:solidFill>
                <a:latin typeface="Huawei Sans" panose="020C0503030203020204" pitchFamily="34" charset="0"/>
              </a:rPr>
              <a:t>)</a:t>
            </a:r>
            <a:endParaRPr lang="en-US" altLang="zh-CN"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452438" indent="-180975" defTabSz="1218844" fontAlgn="ctr" hangingPunct="0">
              <a:lnSpc>
                <a:spcPct val="125000"/>
              </a:lnSpc>
              <a:spcAft>
                <a:spcPts val="600"/>
              </a:spcAft>
              <a:buSzPct val="100000"/>
              <a:buFont typeface="Huawei Sans" panose="020C0503030203020204" pitchFamily="34" charset="0"/>
              <a:buChar char="▫"/>
              <a:defRPr/>
            </a:pPr>
            <a:r>
              <a:rPr lang="en-US" sz="1400" dirty="0" smtClean="0">
                <a:solidFill>
                  <a:srgbClr val="000000"/>
                </a:solidFill>
                <a:latin typeface="Huawei Sans" panose="020C0503030203020204" pitchFamily="34" charset="0"/>
              </a:rPr>
              <a:t>MKT virtual network access of sales personnel (</a:t>
            </a:r>
            <a:r>
              <a:rPr lang="en-US" sz="1400" dirty="0" err="1" smtClean="0">
                <a:solidFill>
                  <a:srgbClr val="000000"/>
                </a:solidFill>
                <a:latin typeface="Huawei Sans" panose="020C0503030203020204" pitchFamily="34" charset="0"/>
              </a:rPr>
              <a:t>Sales_Group</a:t>
            </a:r>
            <a:r>
              <a:rPr lang="en-US" sz="1400" dirty="0" smtClean="0">
                <a:solidFill>
                  <a:srgbClr val="000000"/>
                </a:solidFill>
                <a:latin typeface="Huawei Sans" panose="020C0503030203020204" pitchFamily="34" charset="0"/>
              </a:rPr>
              <a:t>)</a:t>
            </a:r>
            <a:endParaRPr lang="en-US" altLang="zh-CN"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271463" indent="-271463" defTabSz="1218844" fontAlgn="ctr" hangingPunct="0">
              <a:lnSpc>
                <a:spcPct val="150000"/>
              </a:lnSpc>
              <a:spcAft>
                <a:spcPts val="600"/>
              </a:spcAft>
              <a:buSzPct val="60000"/>
              <a:buFont typeface="Wingdings" panose="05000000000000000000" pitchFamily="2" charset="2"/>
              <a:buChar char="l"/>
              <a:defRPr/>
            </a:pPr>
            <a:r>
              <a:rPr lang="en-US" sz="1400" b="1" dirty="0" smtClean="0">
                <a:solidFill>
                  <a:srgbClr val="000000"/>
                </a:solidFill>
                <a:latin typeface="Huawei Sans" panose="020C0503030203020204" pitchFamily="34" charset="0"/>
              </a:rPr>
              <a:t>External network</a:t>
            </a:r>
            <a:r>
              <a:rPr lang="en-US" sz="1400" dirty="0" smtClean="0">
                <a:solidFill>
                  <a:srgbClr val="000000"/>
                </a:solidFill>
                <a:latin typeface="Huawei Sans" panose="020C0503030203020204" pitchFamily="34" charset="0"/>
              </a:rPr>
              <a:t>: Three external networks are defined for the three virtual networks to allow access of different terminal users to different external networks.</a:t>
            </a:r>
            <a:endParaRPr lang="en-US" altLang="zh-CN"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452438" indent="-180975" defTabSz="1218844" fontAlgn="ctr" hangingPunct="0">
              <a:lnSpc>
                <a:spcPct val="125000"/>
              </a:lnSpc>
              <a:spcAft>
                <a:spcPts val="600"/>
              </a:spcAft>
              <a:buSzPct val="100000"/>
              <a:buFont typeface="Huawei Sans" panose="020C0503030203020204" pitchFamily="34" charset="0"/>
              <a:buChar char="▫"/>
              <a:defRPr/>
            </a:pPr>
            <a:r>
              <a:rPr lang="en-US" sz="1400" dirty="0" smtClean="0">
                <a:solidFill>
                  <a:srgbClr val="000000"/>
                </a:solidFill>
                <a:latin typeface="Huawei Sans" panose="020C0503030203020204" pitchFamily="34" charset="0"/>
              </a:rPr>
              <a:t>OA external network is provided for Internet access of guests through the OA virtual network.</a:t>
            </a:r>
          </a:p>
          <a:p>
            <a:pPr marL="452438" indent="-180975" defTabSz="1218844" fontAlgn="ctr" hangingPunct="0">
              <a:lnSpc>
                <a:spcPct val="125000"/>
              </a:lnSpc>
              <a:spcAft>
                <a:spcPts val="600"/>
              </a:spcAft>
              <a:buSzPct val="100000"/>
              <a:buFont typeface="Huawei Sans" panose="020C0503030203020204" pitchFamily="34" charset="0"/>
              <a:buChar char="▫"/>
              <a:defRPr/>
            </a:pPr>
            <a:r>
              <a:rPr lang="en-US" sz="1400" dirty="0" smtClean="0">
                <a:solidFill>
                  <a:srgbClr val="000000"/>
                </a:solidFill>
                <a:latin typeface="Huawei Sans" panose="020C0503030203020204" pitchFamily="34" charset="0"/>
              </a:rPr>
              <a:t>RD and MKT external networks are provided for access of R&amp;D personnel and sales personnel.</a:t>
            </a:r>
            <a:endParaRPr lang="en-US" altLang="zh-CN"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271463" indent="-271463" defTabSz="1218844" fontAlgn="ctr" hangingPunct="0">
              <a:lnSpc>
                <a:spcPct val="150000"/>
              </a:lnSpc>
              <a:spcAft>
                <a:spcPts val="600"/>
              </a:spcAft>
              <a:buSzPct val="60000"/>
              <a:buFont typeface="Wingdings" panose="05000000000000000000" pitchFamily="2" charset="2"/>
              <a:buChar char="l"/>
              <a:defRPr/>
            </a:pPr>
            <a:r>
              <a:rPr lang="en-US" sz="1400" b="1" dirty="0" smtClean="0">
                <a:solidFill>
                  <a:srgbClr val="000000"/>
                </a:solidFill>
                <a:latin typeface="Huawei Sans" panose="020C0503030203020204" pitchFamily="34" charset="0"/>
              </a:rPr>
              <a:t>Network service resources</a:t>
            </a:r>
            <a:r>
              <a:rPr lang="en-US" sz="1400" dirty="0" smtClean="0">
                <a:solidFill>
                  <a:srgbClr val="000000"/>
                </a:solidFill>
                <a:latin typeface="Huawei Sans" panose="020C0503030203020204" pitchFamily="34" charset="0"/>
              </a:rPr>
              <a:t>: One DHCP server is deployed to allocate IP addresses to all terminal users on virtual networks.</a:t>
            </a:r>
            <a:endParaRPr lang="en-US" altLang="zh-CN"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25" name="组合 758"/>
          <p:cNvGrpSpPr/>
          <p:nvPr/>
        </p:nvGrpSpPr>
        <p:grpSpPr bwMode="gray">
          <a:xfrm flipV="1">
            <a:off x="4014219" y="5336665"/>
            <a:ext cx="168914" cy="131950"/>
            <a:chOff x="7440613" y="4868863"/>
            <a:chExt cx="1019175" cy="828675"/>
          </a:xfrm>
          <a:solidFill>
            <a:schemeClr val="bg1">
              <a:lumMod val="50000"/>
            </a:schemeClr>
          </a:solidFill>
        </p:grpSpPr>
        <p:sp>
          <p:nvSpPr>
            <p:cNvPr id="126"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413632329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Lab: Security Group and Policy Control Matrix</a:t>
            </a:r>
            <a:endParaRPr lang="en-US" altLang="zh-CN" dirty="0"/>
          </a:p>
        </p:txBody>
      </p:sp>
      <p:sp>
        <p:nvSpPr>
          <p:cNvPr id="124" name="矩形 123"/>
          <p:cNvSpPr/>
          <p:nvPr/>
        </p:nvSpPr>
        <p:spPr bwMode="gray">
          <a:xfrm>
            <a:off x="431008" y="4213880"/>
            <a:ext cx="5247962" cy="2388829"/>
          </a:xfrm>
          <a:prstGeom prst="rect">
            <a:avLst/>
          </a:prstGeom>
        </p:spPr>
        <p:txBody>
          <a:bodyPr wrap="square">
            <a:noAutofit/>
          </a:bodyPr>
          <a:lstStyle/>
          <a:p>
            <a:pPr marL="271463" indent="-271463" defTabSz="1218844" fontAlgn="ctr" hangingPunct="0">
              <a:lnSpc>
                <a:spcPct val="140000"/>
              </a:lnSpc>
              <a:spcAft>
                <a:spcPts val="200"/>
              </a:spcAft>
              <a:buSzPct val="60000"/>
              <a:buFont typeface="Wingdings" panose="05000000000000000000" pitchFamily="2" charset="2"/>
              <a:buChar char="l"/>
              <a:defRPr/>
            </a:pPr>
            <a:r>
              <a:rPr lang="en-US" sz="1100" b="1" dirty="0" smtClean="0">
                <a:solidFill>
                  <a:srgbClr val="000000"/>
                </a:solidFill>
                <a:latin typeface="Huawei Sans" panose="020C0503030203020204" pitchFamily="34" charset="0"/>
              </a:rPr>
              <a:t>Security group</a:t>
            </a:r>
            <a:r>
              <a:rPr lang="en-US" sz="1100" dirty="0" smtClean="0">
                <a:solidFill>
                  <a:srgbClr val="000000"/>
                </a:solidFill>
                <a:latin typeface="Huawei Sans" panose="020C0503030203020204" pitchFamily="34" charset="0"/>
              </a:rPr>
              <a:t>: Three security groups are defined to identify different terminal users.</a:t>
            </a:r>
            <a:endParaRPr lang="en-US" altLang="zh-CN" sz="11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452438" indent="-180975" defTabSz="1218844" fontAlgn="ctr" hangingPunct="0">
              <a:lnSpc>
                <a:spcPct val="140000"/>
              </a:lnSpc>
              <a:spcAft>
                <a:spcPts val="200"/>
              </a:spcAft>
              <a:buSzPct val="100000"/>
              <a:buFont typeface="Huawei Sans" panose="020C0503030203020204" pitchFamily="34" charset="0"/>
              <a:buChar char="▫"/>
              <a:defRPr/>
            </a:pPr>
            <a:r>
              <a:rPr lang="en-US" sz="1100" dirty="0" err="1" smtClean="0">
                <a:solidFill>
                  <a:srgbClr val="000000"/>
                </a:solidFill>
                <a:latin typeface="Huawei Sans" panose="020C0503030203020204" pitchFamily="34" charset="0"/>
              </a:rPr>
              <a:t>Guest_Group</a:t>
            </a:r>
            <a:r>
              <a:rPr lang="en-US" sz="1100" dirty="0" smtClean="0">
                <a:solidFill>
                  <a:srgbClr val="000000"/>
                </a:solidFill>
                <a:latin typeface="Huawei Sans" panose="020C0503030203020204" pitchFamily="34" charset="0"/>
              </a:rPr>
              <a:t> is a security group to which guests are assigned after they pass Portal authentication.</a:t>
            </a:r>
            <a:endParaRPr lang="en-US" altLang="zh-CN" sz="11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452438" indent="-180975" defTabSz="1218844" fontAlgn="ctr" hangingPunct="0">
              <a:lnSpc>
                <a:spcPct val="140000"/>
              </a:lnSpc>
              <a:spcAft>
                <a:spcPts val="200"/>
              </a:spcAft>
              <a:buSzPct val="100000"/>
              <a:buFont typeface="Huawei Sans" panose="020C0503030203020204" pitchFamily="34" charset="0"/>
              <a:buChar char="▫"/>
              <a:defRPr/>
            </a:pPr>
            <a:r>
              <a:rPr lang="en-US" sz="1100" dirty="0" err="1" smtClean="0">
                <a:solidFill>
                  <a:srgbClr val="000000"/>
                </a:solidFill>
                <a:latin typeface="Huawei Sans" panose="020C0503030203020204" pitchFamily="34" charset="0"/>
              </a:rPr>
              <a:t>Research_Group</a:t>
            </a:r>
            <a:r>
              <a:rPr lang="en-US" sz="1100" dirty="0" smtClean="0">
                <a:solidFill>
                  <a:srgbClr val="000000"/>
                </a:solidFill>
                <a:latin typeface="Huawei Sans" panose="020C0503030203020204" pitchFamily="34" charset="0"/>
              </a:rPr>
              <a:t> is a security group to which R&amp;D personnel are assigned after they pass 802.1X authentication.</a:t>
            </a:r>
            <a:endParaRPr lang="en-US" altLang="zh-CN" sz="11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452438" indent="-180975" defTabSz="1218844" fontAlgn="ctr" hangingPunct="0">
              <a:lnSpc>
                <a:spcPct val="140000"/>
              </a:lnSpc>
              <a:spcAft>
                <a:spcPts val="200"/>
              </a:spcAft>
              <a:buSzPct val="100000"/>
              <a:buFont typeface="Huawei Sans" panose="020C0503030203020204" pitchFamily="34" charset="0"/>
              <a:buChar char="▫"/>
              <a:defRPr/>
            </a:pPr>
            <a:r>
              <a:rPr lang="en-US" sz="1100" dirty="0" err="1" smtClean="0">
                <a:solidFill>
                  <a:srgbClr val="000000"/>
                </a:solidFill>
                <a:latin typeface="Huawei Sans" panose="020C0503030203020204" pitchFamily="34" charset="0"/>
              </a:rPr>
              <a:t>Sales_Group</a:t>
            </a:r>
            <a:r>
              <a:rPr lang="en-US" sz="1100" dirty="0" smtClean="0">
                <a:solidFill>
                  <a:srgbClr val="000000"/>
                </a:solidFill>
                <a:latin typeface="Huawei Sans" panose="020C0503030203020204" pitchFamily="34" charset="0"/>
              </a:rPr>
              <a:t> is a security group to which sales personnel are assigned after they pass 802.1X authentication.</a:t>
            </a:r>
            <a:endParaRPr lang="en-US" altLang="zh-CN" sz="11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圆角矩形 60"/>
          <p:cNvSpPr/>
          <p:nvPr/>
        </p:nvSpPr>
        <p:spPr bwMode="gray">
          <a:xfrm>
            <a:off x="455613" y="1376625"/>
            <a:ext cx="5223356" cy="1869312"/>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4" name="梯形 63"/>
          <p:cNvSpPr/>
          <p:nvPr/>
        </p:nvSpPr>
        <p:spPr bwMode="gray">
          <a:xfrm>
            <a:off x="2390226" y="2571036"/>
            <a:ext cx="1439730" cy="501291"/>
          </a:xfrm>
          <a:prstGeom prst="trapezoid">
            <a:avLst>
              <a:gd name="adj" fmla="val 22961"/>
            </a:avLst>
          </a:prstGeom>
          <a:gradFill flip="none" rotWithShape="1">
            <a:gsLst>
              <a:gs pos="0">
                <a:schemeClr val="bg1">
                  <a:alpha val="4000"/>
                </a:schemeClr>
              </a:gs>
              <a:gs pos="100000">
                <a:srgbClr val="EEB3B8"/>
              </a:gs>
            </a:gsLst>
            <a:lin ang="5400000" scaled="1"/>
            <a:tileRect/>
          </a:gradFill>
          <a:ln>
            <a:gradFill flip="none" rotWithShape="1">
              <a:gsLst>
                <a:gs pos="0">
                  <a:schemeClr val="accent1">
                    <a:lumMod val="5000"/>
                    <a:lumOff val="95000"/>
                    <a:alpha val="0"/>
                  </a:schemeClr>
                </a:gs>
                <a:gs pos="82000">
                  <a:srgbClr val="E28189"/>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梯形 64"/>
          <p:cNvSpPr/>
          <p:nvPr/>
        </p:nvSpPr>
        <p:spPr bwMode="gray">
          <a:xfrm>
            <a:off x="4115338" y="2571036"/>
            <a:ext cx="1439730" cy="501291"/>
          </a:xfrm>
          <a:prstGeom prst="trapezoid">
            <a:avLst>
              <a:gd name="adj" fmla="val 22961"/>
            </a:avLst>
          </a:prstGeom>
          <a:gradFill flip="none" rotWithShape="1">
            <a:gsLst>
              <a:gs pos="0">
                <a:schemeClr val="bg1">
                  <a:alpha val="4000"/>
                </a:schemeClr>
              </a:gs>
              <a:gs pos="100000">
                <a:schemeClr val="accent2">
                  <a:lumMod val="20000"/>
                  <a:lumOff val="80000"/>
                </a:schemeClr>
              </a:gs>
            </a:gsLst>
            <a:lin ang="5400000" scaled="1"/>
            <a:tileRect/>
          </a:gradFill>
          <a:ln>
            <a:gradFill flip="none" rotWithShape="1">
              <a:gsLst>
                <a:gs pos="0">
                  <a:schemeClr val="accent1">
                    <a:lumMod val="5000"/>
                    <a:lumOff val="95000"/>
                    <a:alpha val="0"/>
                  </a:schemeClr>
                </a:gs>
                <a:gs pos="82000">
                  <a:schemeClr val="accent2">
                    <a:lumMod val="60000"/>
                    <a:lumOff val="4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框 65"/>
          <p:cNvSpPr txBox="1"/>
          <p:nvPr/>
        </p:nvSpPr>
        <p:spPr bwMode="gray">
          <a:xfrm>
            <a:off x="2721838" y="2748752"/>
            <a:ext cx="696024"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RD_VN</a:t>
            </a:r>
            <a:endParaRPr lang="en-US" sz="1200" b="1" dirty="0">
              <a:latin typeface="Huawei Sans" panose="020C0503030203020204" pitchFamily="34" charset="0"/>
            </a:endParaRPr>
          </a:p>
        </p:txBody>
      </p:sp>
      <p:sp>
        <p:nvSpPr>
          <p:cNvPr id="67" name="文本框 66"/>
          <p:cNvSpPr txBox="1"/>
          <p:nvPr/>
        </p:nvSpPr>
        <p:spPr bwMode="gray">
          <a:xfrm>
            <a:off x="4423070" y="2748752"/>
            <a:ext cx="824265"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MKT_VN</a:t>
            </a:r>
            <a:endParaRPr lang="en-US" sz="1200" b="1" dirty="0">
              <a:latin typeface="Huawei Sans" panose="020C0503030203020204" pitchFamily="34" charset="0"/>
            </a:endParaRPr>
          </a:p>
        </p:txBody>
      </p:sp>
      <p:cxnSp>
        <p:nvCxnSpPr>
          <p:cNvPr id="71" name="曲线连接符 70"/>
          <p:cNvCxnSpPr>
            <a:stCxn id="138" idx="0"/>
            <a:endCxn id="140" idx="0"/>
          </p:cNvCxnSpPr>
          <p:nvPr/>
        </p:nvCxnSpPr>
        <p:spPr bwMode="gray">
          <a:xfrm rot="5400000" flipH="1" flipV="1">
            <a:off x="3938027" y="1255294"/>
            <a:ext cx="12700" cy="1723657"/>
          </a:xfrm>
          <a:prstGeom prst="curvedConnector3">
            <a:avLst>
              <a:gd name="adj1" fmla="val 2553488"/>
            </a:avLst>
          </a:prstGeom>
          <a:ln w="57150">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72" name="文本框 71"/>
          <p:cNvSpPr txBox="1"/>
          <p:nvPr/>
        </p:nvSpPr>
        <p:spPr bwMode="gray">
          <a:xfrm>
            <a:off x="485156" y="1461836"/>
            <a:ext cx="708848" cy="307777"/>
          </a:xfrm>
          <a:prstGeom prst="rect">
            <a:avLst/>
          </a:prstGeom>
          <a:noFill/>
        </p:spPr>
        <p:txBody>
          <a:bodyPr wrap="none" rtlCol="0">
            <a:spAutoFit/>
          </a:bodyPr>
          <a:lstStyle/>
          <a:p>
            <a:pPr fontAlgn="ctr"/>
            <a:r>
              <a:rPr lang="en-US" sz="1400" b="1" dirty="0" smtClean="0">
                <a:latin typeface="Huawei Sans" panose="020C0503030203020204" pitchFamily="34" charset="0"/>
              </a:rPr>
              <a:t>Fabric</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73" name="图片 72" descr="PC.png">
            <a:extLst>
              <a:ext uri="{FF2B5EF4-FFF2-40B4-BE49-F238E27FC236}">
                <a16:creationId xmlns="" xmlns:a16="http://schemas.microsoft.com/office/drawing/2014/main" id="{4666702E-823D-4236-BF2F-880359158C83}"/>
              </a:ext>
            </a:extLst>
          </p:cNvPr>
          <p:cNvPicPr>
            <a:picLocks noChangeAspect="1"/>
          </p:cNvPicPr>
          <p:nvPr/>
        </p:nvPicPr>
        <p:blipFill>
          <a:blip r:embed="rId3" cstate="print"/>
          <a:stretch>
            <a:fillRect/>
          </a:stretch>
        </p:blipFill>
        <p:spPr bwMode="gray">
          <a:xfrm>
            <a:off x="3298239" y="3378150"/>
            <a:ext cx="445506" cy="342149"/>
          </a:xfrm>
          <a:prstGeom prst="rect">
            <a:avLst/>
          </a:prstGeom>
        </p:spPr>
      </p:pic>
      <p:sp>
        <p:nvSpPr>
          <p:cNvPr id="74" name="文本框 73"/>
          <p:cNvSpPr txBox="1"/>
          <p:nvPr/>
        </p:nvSpPr>
        <p:spPr bwMode="gray">
          <a:xfrm>
            <a:off x="3125692" y="3706442"/>
            <a:ext cx="790601" cy="430887"/>
          </a:xfrm>
          <a:prstGeom prst="rect">
            <a:avLst/>
          </a:prstGeom>
          <a:noFill/>
        </p:spPr>
        <p:txBody>
          <a:bodyPr wrap="none" rtlCol="0">
            <a:spAutoFit/>
          </a:bodyPr>
          <a:lstStyle/>
          <a:p>
            <a:pPr algn="ctr" fontAlgn="ctr"/>
            <a:r>
              <a:rPr lang="en-US" sz="1100" b="1" dirty="0" smtClean="0">
                <a:latin typeface="Huawei Sans" panose="020C0503030203020204" pitchFamily="34" charset="0"/>
              </a:rPr>
              <a:t>Research</a:t>
            </a:r>
          </a:p>
          <a:p>
            <a:pPr algn="ctr" fontAlgn="ctr"/>
            <a:r>
              <a:rPr lang="en-US" sz="1100" b="1" dirty="0" smtClean="0">
                <a:latin typeface="Huawei Sans" panose="020C0503030203020204" pitchFamily="34" charset="0"/>
              </a:rPr>
              <a:t>(802.1X)</a:t>
            </a:r>
            <a:endParaRPr lang="en-US" altLang="zh-CN" sz="11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128" name="图片 127" descr="PC.png">
            <a:extLst>
              <a:ext uri="{FF2B5EF4-FFF2-40B4-BE49-F238E27FC236}">
                <a16:creationId xmlns="" xmlns:a16="http://schemas.microsoft.com/office/drawing/2014/main" id="{4666702E-823D-4236-BF2F-880359158C83}"/>
              </a:ext>
            </a:extLst>
          </p:cNvPr>
          <p:cNvPicPr>
            <a:picLocks noChangeAspect="1"/>
          </p:cNvPicPr>
          <p:nvPr/>
        </p:nvPicPr>
        <p:blipFill>
          <a:blip r:embed="rId3" cstate="print"/>
          <a:stretch>
            <a:fillRect/>
          </a:stretch>
        </p:blipFill>
        <p:spPr bwMode="gray">
          <a:xfrm>
            <a:off x="4612449" y="3378150"/>
            <a:ext cx="445506" cy="342149"/>
          </a:xfrm>
          <a:prstGeom prst="rect">
            <a:avLst/>
          </a:prstGeom>
        </p:spPr>
      </p:pic>
      <p:sp>
        <p:nvSpPr>
          <p:cNvPr id="129" name="文本框 128"/>
          <p:cNvSpPr txBox="1"/>
          <p:nvPr/>
        </p:nvSpPr>
        <p:spPr bwMode="gray">
          <a:xfrm>
            <a:off x="4451923" y="3706442"/>
            <a:ext cx="766557" cy="430887"/>
          </a:xfrm>
          <a:prstGeom prst="rect">
            <a:avLst/>
          </a:prstGeom>
          <a:noFill/>
        </p:spPr>
        <p:txBody>
          <a:bodyPr wrap="none" rtlCol="0">
            <a:spAutoFit/>
          </a:bodyPr>
          <a:lstStyle/>
          <a:p>
            <a:pPr algn="ctr" fontAlgn="ctr"/>
            <a:r>
              <a:rPr lang="en-US" sz="1100" b="1" dirty="0" smtClean="0">
                <a:latin typeface="Huawei Sans" panose="020C0503030203020204" pitchFamily="34" charset="0"/>
              </a:rPr>
              <a:t>Sales</a:t>
            </a:r>
          </a:p>
          <a:p>
            <a:pPr algn="ctr" fontAlgn="ctr"/>
            <a:r>
              <a:rPr lang="en-US" sz="1100" b="1" dirty="0" smtClean="0">
                <a:latin typeface="Huawei Sans" panose="020C0503030203020204" pitchFamily="34" charset="0"/>
              </a:rPr>
              <a:t>(802.1X)</a:t>
            </a:r>
            <a:endParaRPr lang="en-US" altLang="zh-CN" sz="11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30" name="梯形 129"/>
          <p:cNvSpPr/>
          <p:nvPr/>
        </p:nvSpPr>
        <p:spPr bwMode="gray">
          <a:xfrm>
            <a:off x="663379" y="2571036"/>
            <a:ext cx="1439730" cy="501291"/>
          </a:xfrm>
          <a:prstGeom prst="trapezoid">
            <a:avLst>
              <a:gd name="adj" fmla="val 22961"/>
            </a:avLst>
          </a:prstGeom>
          <a:gradFill flip="none" rotWithShape="1">
            <a:gsLst>
              <a:gs pos="0">
                <a:schemeClr val="bg1">
                  <a:alpha val="4000"/>
                </a:schemeClr>
              </a:gs>
              <a:gs pos="100000">
                <a:schemeClr val="accent4">
                  <a:lumMod val="20000"/>
                  <a:lumOff val="80000"/>
                </a:schemeClr>
              </a:gs>
            </a:gsLst>
            <a:lin ang="5400000" scaled="1"/>
            <a:tileRect/>
          </a:gradFill>
          <a:ln>
            <a:gradFill flip="none" rotWithShape="1">
              <a:gsLst>
                <a:gs pos="0">
                  <a:schemeClr val="accent1">
                    <a:lumMod val="5000"/>
                    <a:lumOff val="95000"/>
                    <a:alpha val="0"/>
                  </a:schemeClr>
                </a:gs>
                <a:gs pos="82000">
                  <a:schemeClr val="accent4">
                    <a:lumMod val="60000"/>
                    <a:lumOff val="4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文本框 130"/>
          <p:cNvSpPr txBox="1"/>
          <p:nvPr/>
        </p:nvSpPr>
        <p:spPr bwMode="gray">
          <a:xfrm>
            <a:off x="986975" y="2748752"/>
            <a:ext cx="712054"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OA_VN</a:t>
            </a:r>
            <a:endParaRPr lang="en-US" sz="1200" b="1" dirty="0">
              <a:latin typeface="Huawei Sans" panose="020C0503030203020204" pitchFamily="34" charset="0"/>
            </a:endParaRPr>
          </a:p>
        </p:txBody>
      </p:sp>
      <p:pic>
        <p:nvPicPr>
          <p:cNvPr id="132" name="图片 131" descr="PC.png">
            <a:extLst>
              <a:ext uri="{FF2B5EF4-FFF2-40B4-BE49-F238E27FC236}">
                <a16:creationId xmlns="" xmlns:a16="http://schemas.microsoft.com/office/drawing/2014/main" id="{4666702E-823D-4236-BF2F-880359158C83}"/>
              </a:ext>
            </a:extLst>
          </p:cNvPr>
          <p:cNvPicPr>
            <a:picLocks noChangeAspect="1"/>
          </p:cNvPicPr>
          <p:nvPr/>
        </p:nvPicPr>
        <p:blipFill>
          <a:blip r:embed="rId3" cstate="print"/>
          <a:stretch>
            <a:fillRect/>
          </a:stretch>
        </p:blipFill>
        <p:spPr bwMode="gray">
          <a:xfrm>
            <a:off x="748498" y="3378150"/>
            <a:ext cx="445506" cy="342149"/>
          </a:xfrm>
          <a:prstGeom prst="rect">
            <a:avLst/>
          </a:prstGeom>
        </p:spPr>
      </p:pic>
      <p:sp>
        <p:nvSpPr>
          <p:cNvPr id="133" name="文本框 132"/>
          <p:cNvSpPr txBox="1"/>
          <p:nvPr/>
        </p:nvSpPr>
        <p:spPr bwMode="gray">
          <a:xfrm>
            <a:off x="587974" y="3706442"/>
            <a:ext cx="766557" cy="430887"/>
          </a:xfrm>
          <a:prstGeom prst="rect">
            <a:avLst/>
          </a:prstGeom>
          <a:noFill/>
        </p:spPr>
        <p:txBody>
          <a:bodyPr wrap="none" rtlCol="0">
            <a:spAutoFit/>
          </a:bodyPr>
          <a:lstStyle/>
          <a:p>
            <a:pPr algn="ctr" fontAlgn="ctr"/>
            <a:r>
              <a:rPr lang="en-US" sz="1100" b="1" dirty="0" smtClean="0">
                <a:latin typeface="Huawei Sans" panose="020C0503030203020204" pitchFamily="34" charset="0"/>
              </a:rPr>
              <a:t>Guest</a:t>
            </a:r>
          </a:p>
          <a:p>
            <a:pPr algn="ctr" fontAlgn="ctr"/>
            <a:r>
              <a:rPr lang="en-US" sz="1100" b="1" dirty="0" smtClean="0">
                <a:latin typeface="Huawei Sans" panose="020C0503030203020204" pitchFamily="34" charset="0"/>
              </a:rPr>
              <a:t>(802.1X)</a:t>
            </a:r>
            <a:endParaRPr lang="en-US" altLang="zh-CN" sz="11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134" name="图片 14" descr="日志告警服务器-蓝.png"/>
          <p:cNvPicPr>
            <a:picLocks noChangeAspect="1"/>
          </p:cNvPicPr>
          <p:nvPr/>
        </p:nvPicPr>
        <p:blipFill>
          <a:blip r:embed="rId4" cstate="print"/>
          <a:stretch>
            <a:fillRect/>
          </a:stretch>
        </p:blipFill>
        <p:spPr bwMode="gray">
          <a:xfrm>
            <a:off x="1930842" y="3415777"/>
            <a:ext cx="445956" cy="278465"/>
          </a:xfrm>
          <a:prstGeom prst="rect">
            <a:avLst/>
          </a:prstGeom>
        </p:spPr>
      </p:pic>
      <p:sp>
        <p:nvSpPr>
          <p:cNvPr id="135" name="文本框 134"/>
          <p:cNvSpPr txBox="1"/>
          <p:nvPr/>
        </p:nvSpPr>
        <p:spPr bwMode="gray">
          <a:xfrm>
            <a:off x="1792181" y="3706442"/>
            <a:ext cx="723275" cy="430887"/>
          </a:xfrm>
          <a:prstGeom prst="rect">
            <a:avLst/>
          </a:prstGeom>
          <a:noFill/>
        </p:spPr>
        <p:txBody>
          <a:bodyPr wrap="none" rtlCol="0">
            <a:spAutoFit/>
          </a:bodyPr>
          <a:lstStyle/>
          <a:p>
            <a:pPr algn="ctr" fontAlgn="ctr"/>
            <a:r>
              <a:rPr lang="en-US" sz="1100" b="1" dirty="0" smtClean="0">
                <a:latin typeface="Huawei Sans" panose="020C0503030203020204" pitchFamily="34" charset="0"/>
              </a:rPr>
              <a:t>Guest</a:t>
            </a:r>
          </a:p>
          <a:p>
            <a:pPr algn="ctr" fontAlgn="ctr"/>
            <a:r>
              <a:rPr lang="en-US" sz="1100" b="1" dirty="0" smtClean="0">
                <a:latin typeface="Huawei Sans" panose="020C0503030203020204" pitchFamily="34" charset="0"/>
              </a:rPr>
              <a:t>(Portal)</a:t>
            </a:r>
            <a:endParaRPr lang="en-US" altLang="zh-CN" sz="11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36" name="椭圆 135"/>
          <p:cNvSpPr/>
          <p:nvPr/>
        </p:nvSpPr>
        <p:spPr bwMode="gray">
          <a:xfrm>
            <a:off x="1031389" y="2117122"/>
            <a:ext cx="612000" cy="612000"/>
          </a:xfrm>
          <a:prstGeom prst="ellipse">
            <a:avLst/>
          </a:prstGeom>
          <a:solidFill>
            <a:schemeClr val="accent5">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37" name="文本框 136"/>
          <p:cNvSpPr txBox="1"/>
          <p:nvPr/>
        </p:nvSpPr>
        <p:spPr bwMode="gray">
          <a:xfrm>
            <a:off x="910007" y="2198585"/>
            <a:ext cx="894958" cy="507831"/>
          </a:xfrm>
          <a:prstGeom prst="rect">
            <a:avLst/>
          </a:prstGeom>
          <a:noFill/>
        </p:spPr>
        <p:txBody>
          <a:bodyPr wrap="square" rtlCol="0">
            <a:spAutoFit/>
          </a:bodyPr>
          <a:lstStyle/>
          <a:p>
            <a:pPr algn="ctr" fontAlgn="ctr"/>
            <a:r>
              <a:rPr lang="en-US" sz="900" dirty="0" smtClean="0">
                <a:latin typeface="Huawei Sans" panose="020C0503030203020204" pitchFamily="34" charset="0"/>
              </a:rPr>
              <a:t>Guest</a:t>
            </a:r>
          </a:p>
          <a:p>
            <a:pPr algn="ctr" fontAlgn="ctr"/>
            <a:r>
              <a:rPr lang="en-US" sz="900" dirty="0" smtClean="0">
                <a:latin typeface="Huawei Sans" panose="020C0503030203020204" pitchFamily="34" charset="0"/>
              </a:rPr>
              <a:t>security group</a:t>
            </a:r>
            <a:endParaRPr lang="en-US" sz="900" dirty="0">
              <a:latin typeface="Huawei Sans" panose="020C0503030203020204" pitchFamily="34" charset="0"/>
            </a:endParaRPr>
          </a:p>
        </p:txBody>
      </p:sp>
      <p:sp>
        <p:nvSpPr>
          <p:cNvPr id="138" name="椭圆 137"/>
          <p:cNvSpPr/>
          <p:nvPr/>
        </p:nvSpPr>
        <p:spPr bwMode="gray">
          <a:xfrm>
            <a:off x="2770199" y="2117122"/>
            <a:ext cx="612000" cy="612000"/>
          </a:xfrm>
          <a:prstGeom prst="ellipse">
            <a:avLst/>
          </a:prstGeom>
          <a:solidFill>
            <a:schemeClr val="accent5">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39" name="文本框 138"/>
          <p:cNvSpPr txBox="1"/>
          <p:nvPr/>
        </p:nvSpPr>
        <p:spPr bwMode="gray">
          <a:xfrm>
            <a:off x="2648818" y="2198585"/>
            <a:ext cx="894958" cy="507831"/>
          </a:xfrm>
          <a:prstGeom prst="rect">
            <a:avLst/>
          </a:prstGeom>
          <a:noFill/>
        </p:spPr>
        <p:txBody>
          <a:bodyPr wrap="square" rtlCol="0">
            <a:spAutoFit/>
          </a:bodyPr>
          <a:lstStyle/>
          <a:p>
            <a:pPr algn="ctr" fontAlgn="ctr"/>
            <a:r>
              <a:rPr lang="en-US" sz="900" dirty="0" smtClean="0">
                <a:latin typeface="Huawei Sans" panose="020C0503030203020204" pitchFamily="34" charset="0"/>
              </a:rPr>
              <a:t>Research</a:t>
            </a:r>
            <a:endParaRPr lang="en-US" altLang="zh-CN" sz="900" dirty="0" smtClean="0">
              <a:latin typeface="Huawei Sans" panose="020C0503030203020204" pitchFamily="34" charset="0"/>
              <a:ea typeface="方正兰亭黑简体" panose="02000000000000000000" pitchFamily="2" charset="-122"/>
              <a:cs typeface="Huawei Sans" panose="020C0503030203020204" pitchFamily="34" charset="0"/>
            </a:endParaRPr>
          </a:p>
          <a:p>
            <a:pPr algn="ctr" fontAlgn="ctr"/>
            <a:r>
              <a:rPr lang="en-US" sz="900" dirty="0" smtClean="0">
                <a:latin typeface="Huawei Sans" panose="020C0503030203020204" pitchFamily="34" charset="0"/>
              </a:rPr>
              <a:t>security group</a:t>
            </a:r>
            <a:endParaRPr lang="en-US" sz="900" dirty="0">
              <a:latin typeface="Huawei Sans" panose="020C0503030203020204" pitchFamily="34" charset="0"/>
            </a:endParaRPr>
          </a:p>
        </p:txBody>
      </p:sp>
      <p:sp>
        <p:nvSpPr>
          <p:cNvPr id="140" name="椭圆 139"/>
          <p:cNvSpPr/>
          <p:nvPr/>
        </p:nvSpPr>
        <p:spPr bwMode="gray">
          <a:xfrm>
            <a:off x="4493856" y="2117122"/>
            <a:ext cx="612000" cy="612000"/>
          </a:xfrm>
          <a:prstGeom prst="ellipse">
            <a:avLst/>
          </a:prstGeom>
          <a:solidFill>
            <a:schemeClr val="accent5">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41" name="文本框 140"/>
          <p:cNvSpPr txBox="1"/>
          <p:nvPr/>
        </p:nvSpPr>
        <p:spPr bwMode="gray">
          <a:xfrm>
            <a:off x="4372474" y="2198585"/>
            <a:ext cx="894958" cy="507831"/>
          </a:xfrm>
          <a:prstGeom prst="rect">
            <a:avLst/>
          </a:prstGeom>
          <a:noFill/>
        </p:spPr>
        <p:txBody>
          <a:bodyPr wrap="square" rtlCol="0">
            <a:spAutoFit/>
          </a:bodyPr>
          <a:lstStyle/>
          <a:p>
            <a:pPr algn="ctr" fontAlgn="ctr"/>
            <a:r>
              <a:rPr lang="en-US" sz="900" dirty="0" smtClean="0">
                <a:latin typeface="Huawei Sans" panose="020C0503030203020204" pitchFamily="34" charset="0"/>
              </a:rPr>
              <a:t>Sales</a:t>
            </a:r>
          </a:p>
          <a:p>
            <a:pPr algn="ctr" fontAlgn="ctr"/>
            <a:r>
              <a:rPr lang="en-US" sz="900" dirty="0" smtClean="0">
                <a:latin typeface="Huawei Sans" panose="020C0503030203020204" pitchFamily="34" charset="0"/>
              </a:rPr>
              <a:t>security group</a:t>
            </a:r>
            <a:endParaRPr lang="en-US" sz="900" dirty="0">
              <a:latin typeface="Huawei Sans" panose="020C0503030203020204" pitchFamily="34" charset="0"/>
            </a:endParaRPr>
          </a:p>
        </p:txBody>
      </p:sp>
      <p:sp>
        <p:nvSpPr>
          <p:cNvPr id="142" name="文本框 141"/>
          <p:cNvSpPr txBox="1"/>
          <p:nvPr/>
        </p:nvSpPr>
        <p:spPr bwMode="gray">
          <a:xfrm>
            <a:off x="2838656" y="1341942"/>
            <a:ext cx="2298148" cy="461665"/>
          </a:xfrm>
          <a:prstGeom prst="rect">
            <a:avLst/>
          </a:prstGeom>
          <a:noFill/>
        </p:spPr>
        <p:txBody>
          <a:bodyPr wrap="square" rtlCol="0">
            <a:spAutoFit/>
          </a:bodyPr>
          <a:lstStyle/>
          <a:p>
            <a:pPr algn="ctr" fontAlgn="ctr"/>
            <a:r>
              <a:rPr lang="en-US" sz="1200" dirty="0" smtClean="0">
                <a:solidFill>
                  <a:srgbClr val="30B5C5"/>
                </a:solidFill>
                <a:latin typeface="Huawei Sans" panose="020C0503030203020204" pitchFamily="34" charset="0"/>
              </a:rPr>
              <a:t>Security group-based policy control matrix</a:t>
            </a:r>
            <a:endParaRPr lang="en-US" altLang="zh-CN" sz="1200" dirty="0">
              <a:solidFill>
                <a:srgbClr val="30B5C5"/>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43" name="任意多边形 142"/>
          <p:cNvSpPr/>
          <p:nvPr/>
        </p:nvSpPr>
        <p:spPr bwMode="gray">
          <a:xfrm>
            <a:off x="3069507" y="2760323"/>
            <a:ext cx="390809" cy="617828"/>
          </a:xfrm>
          <a:custGeom>
            <a:avLst/>
            <a:gdLst>
              <a:gd name="connsiteX0" fmla="*/ 390809 w 390809"/>
              <a:gd name="connsiteY0" fmla="*/ 712381 h 712381"/>
              <a:gd name="connsiteX1" fmla="*/ 50567 w 390809"/>
              <a:gd name="connsiteY1" fmla="*/ 340242 h 712381"/>
              <a:gd name="connsiteX2" fmla="*/ 8037 w 390809"/>
              <a:gd name="connsiteY2" fmla="*/ 0 h 712381"/>
            </a:gdLst>
            <a:ahLst/>
            <a:cxnLst>
              <a:cxn ang="0">
                <a:pos x="connsiteX0" y="connsiteY0"/>
              </a:cxn>
              <a:cxn ang="0">
                <a:pos x="connsiteX1" y="connsiteY1"/>
              </a:cxn>
              <a:cxn ang="0">
                <a:pos x="connsiteX2" y="connsiteY2"/>
              </a:cxn>
            </a:cxnLst>
            <a:rect l="l" t="t" r="r" b="b"/>
            <a:pathLst>
              <a:path w="390809" h="712381">
                <a:moveTo>
                  <a:pt x="390809" y="712381"/>
                </a:moveTo>
                <a:cubicBezTo>
                  <a:pt x="252585" y="585676"/>
                  <a:pt x="114362" y="458972"/>
                  <a:pt x="50567" y="340242"/>
                </a:cubicBezTo>
                <a:cubicBezTo>
                  <a:pt x="-13228" y="221512"/>
                  <a:pt x="-2596" y="110756"/>
                  <a:pt x="8037" y="0"/>
                </a:cubicBezTo>
              </a:path>
            </a:pathLst>
          </a:custGeom>
          <a:noFill/>
          <a:ln w="28575">
            <a:solidFill>
              <a:srgbClr val="C0000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44" name="任意多边形 143"/>
          <p:cNvSpPr/>
          <p:nvPr/>
        </p:nvSpPr>
        <p:spPr bwMode="gray">
          <a:xfrm>
            <a:off x="4789386" y="2728424"/>
            <a:ext cx="255685" cy="649727"/>
          </a:xfrm>
          <a:custGeom>
            <a:avLst/>
            <a:gdLst>
              <a:gd name="connsiteX0" fmla="*/ 0 w 255685"/>
              <a:gd name="connsiteY0" fmla="*/ 797442 h 797442"/>
              <a:gd name="connsiteX1" fmla="*/ 244549 w 255685"/>
              <a:gd name="connsiteY1" fmla="*/ 382772 h 797442"/>
              <a:gd name="connsiteX2" fmla="*/ 191386 w 255685"/>
              <a:gd name="connsiteY2" fmla="*/ 0 h 797442"/>
            </a:gdLst>
            <a:ahLst/>
            <a:cxnLst>
              <a:cxn ang="0">
                <a:pos x="connsiteX0" y="connsiteY0"/>
              </a:cxn>
              <a:cxn ang="0">
                <a:pos x="connsiteX1" y="connsiteY1"/>
              </a:cxn>
              <a:cxn ang="0">
                <a:pos x="connsiteX2" y="connsiteY2"/>
              </a:cxn>
            </a:cxnLst>
            <a:rect l="l" t="t" r="r" b="b"/>
            <a:pathLst>
              <a:path w="255685" h="797442">
                <a:moveTo>
                  <a:pt x="0" y="797442"/>
                </a:moveTo>
                <a:cubicBezTo>
                  <a:pt x="106325" y="656560"/>
                  <a:pt x="212651" y="515679"/>
                  <a:pt x="244549" y="382772"/>
                </a:cubicBezTo>
                <a:cubicBezTo>
                  <a:pt x="276447" y="249865"/>
                  <a:pt x="233916" y="124932"/>
                  <a:pt x="191386" y="0"/>
                </a:cubicBezTo>
              </a:path>
            </a:pathLst>
          </a:custGeom>
          <a:noFill/>
          <a:ln w="28575">
            <a:solidFill>
              <a:srgbClr val="00B05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aphicFrame>
        <p:nvGraphicFramePr>
          <p:cNvPr id="3" name="表格 2"/>
          <p:cNvGraphicFramePr>
            <a:graphicFrameLocks noGrp="1"/>
          </p:cNvGraphicFramePr>
          <p:nvPr>
            <p:extLst/>
          </p:nvPr>
        </p:nvGraphicFramePr>
        <p:xfrm>
          <a:off x="5933586" y="1427180"/>
          <a:ext cx="5774065" cy="3139238"/>
        </p:xfrm>
        <a:graphic>
          <a:graphicData uri="http://schemas.openxmlformats.org/drawingml/2006/table">
            <a:tbl>
              <a:tblPr firstRow="1" bandRow="1"/>
              <a:tblGrid>
                <a:gridCol w="1683065"/>
                <a:gridCol w="1279962"/>
                <a:gridCol w="1405519"/>
                <a:gridCol w="1405519"/>
              </a:tblGrid>
              <a:tr h="904038">
                <a:tc>
                  <a:txBody>
                    <a:bodyPr/>
                    <a:lstStyle/>
                    <a:p>
                      <a:pPr marL="0" algn="r" defTabSz="914034" rtl="0" eaLnBrk="1" fontAlgn="ctr" latinLnBrk="0" hangingPunct="1">
                        <a:lnSpc>
                          <a:spcPct val="100000"/>
                        </a:lnSpc>
                        <a:spcBef>
                          <a:spcPts val="400"/>
                        </a:spcBef>
                        <a:spcAft>
                          <a:spcPts val="400"/>
                        </a:spcAft>
                      </a:pPr>
                      <a:r>
                        <a:rPr lang="en-US" sz="1200" dirty="0" smtClean="0">
                          <a:latin typeface="Huawei Sans" panose="020C0503030203020204" pitchFamily="34" charset="0"/>
                        </a:rPr>
                        <a:t> </a:t>
                      </a:r>
                      <a:r>
                        <a:rPr lang="en-US" sz="1200" dirty="0" smtClean="0">
                          <a:solidFill>
                            <a:schemeClr val="tx1"/>
                          </a:solidFill>
                          <a:latin typeface="Huawei Sans" panose="020C0503030203020204" pitchFamily="34" charset="0"/>
                        </a:rPr>
                        <a:t>        </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solidFill>
                        <a:schemeClr val="tx1"/>
                      </a:solidFill>
                      <a:prstDash val="solid"/>
                      <a:round/>
                      <a:headEnd type="none" w="med" len="med"/>
                      <a:tailEnd type="none" w="med" len="med"/>
                    </a:lnTlToBr>
                    <a:solidFill>
                      <a:schemeClr val="bg1">
                        <a:lumMod val="85000"/>
                      </a:schemeClr>
                    </a:solidFill>
                  </a:tcPr>
                </a:tc>
                <a:tc>
                  <a:txBody>
                    <a:bodyPr/>
                    <a:lstStyle/>
                    <a:p>
                      <a:pPr marL="0" algn="ctr" fontAlgn="ctr">
                        <a:lnSpc>
                          <a:spcPct val="100000"/>
                        </a:lnSpc>
                        <a:spcBef>
                          <a:spcPts val="400"/>
                        </a:spcBef>
                        <a:spcAft>
                          <a:spcPts val="400"/>
                        </a:spcAft>
                      </a:pPr>
                      <a:r>
                        <a:rPr lang="en-US" sz="1200" dirty="0" err="1" smtClean="0">
                          <a:latin typeface="Huawei Sans" panose="020C0503030203020204" pitchFamily="34" charset="0"/>
                        </a:rPr>
                        <a:t>Guest_Group</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lnSpc>
                          <a:spcPct val="100000"/>
                        </a:lnSpc>
                        <a:spcBef>
                          <a:spcPts val="400"/>
                        </a:spcBef>
                        <a:spcAft>
                          <a:spcPts val="400"/>
                        </a:spcAft>
                      </a:pPr>
                      <a:r>
                        <a:rPr lang="en-US" sz="1200" dirty="0" err="1" smtClean="0">
                          <a:solidFill>
                            <a:schemeClr val="tx1"/>
                          </a:solidFill>
                          <a:latin typeface="Huawei Sans" panose="020C0503030203020204" pitchFamily="34" charset="0"/>
                        </a:rPr>
                        <a:t>Research_Group</a:t>
                      </a:r>
                      <a:endParaRPr lang="en-US" altLang="zh-CN" sz="1200" kern="1200" dirty="0">
                        <a:solidFill>
                          <a:schemeClr val="tx1"/>
                        </a:solidFill>
                        <a:effectLst/>
                        <a:latin typeface="Huawei Sans" panose="020C0503030203020204" pitchFamily="34" charset="0"/>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lnSpc>
                          <a:spcPct val="100000"/>
                        </a:lnSpc>
                        <a:spcBef>
                          <a:spcPts val="400"/>
                        </a:spcBef>
                        <a:spcAft>
                          <a:spcPts val="400"/>
                        </a:spcAft>
                      </a:pPr>
                      <a:r>
                        <a:rPr lang="en-US" sz="1200" dirty="0" err="1" smtClean="0">
                          <a:solidFill>
                            <a:schemeClr val="tx1"/>
                          </a:solidFill>
                          <a:latin typeface="Huawei Sans" panose="020C0503030203020204" pitchFamily="34" charset="0"/>
                        </a:rPr>
                        <a:t>Sales_Group</a:t>
                      </a:r>
                      <a:endParaRPr lang="en-US" altLang="zh-CN" sz="1200" kern="1200" dirty="0">
                        <a:solidFill>
                          <a:schemeClr val="tx1"/>
                        </a:solidFill>
                        <a:effectLst/>
                        <a:latin typeface="Huawei Sans" panose="020C0503030203020204" pitchFamily="34" charset="0"/>
                        <a:ea typeface="+mn-ea"/>
                        <a:cs typeface="+mn-cs"/>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406319">
                <a:tc>
                  <a:txBody>
                    <a:bodyPr/>
                    <a:lstStyle/>
                    <a:p>
                      <a:pPr marL="0" algn="ctr" defTabSz="914034" rtl="0" eaLnBrk="1" fontAlgn="ctr" latinLnBrk="0" hangingPunct="1">
                        <a:lnSpc>
                          <a:spcPct val="100000"/>
                        </a:lnSpc>
                        <a:spcBef>
                          <a:spcPts val="400"/>
                        </a:spcBef>
                        <a:spcAft>
                          <a:spcPts val="400"/>
                        </a:spcAft>
                      </a:pPr>
                      <a:r>
                        <a:rPr lang="en-US" sz="1200" dirty="0" err="1" smtClean="0">
                          <a:solidFill>
                            <a:schemeClr val="tx1"/>
                          </a:solidFill>
                          <a:latin typeface="Huawei Sans" panose="020C0503030203020204" pitchFamily="34" charset="0"/>
                        </a:rPr>
                        <a:t>Guest_Group</a:t>
                      </a:r>
                      <a:endParaRPr lang="en-US" altLang="zh-CN" sz="1200" kern="1200" dirty="0">
                        <a:solidFill>
                          <a:schemeClr val="tx1"/>
                        </a:solidFill>
                        <a:effectLst/>
                        <a:latin typeface="Huawei Sans" panose="020C0503030203020204" pitchFamily="34" charset="0"/>
                        <a:ea typeface="+mn-ea"/>
                        <a:cs typeface="+mn-cs"/>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lnSpc>
                          <a:spcPct val="100000"/>
                        </a:lnSpc>
                        <a:spcBef>
                          <a:spcPts val="400"/>
                        </a:spcBef>
                        <a:spcAft>
                          <a:spcPts val="400"/>
                        </a:spcAft>
                      </a:pPr>
                      <a:r>
                        <a:rPr lang="en-US" dirty="0" smtClean="0">
                          <a:solidFill>
                            <a:schemeClr val="tx1"/>
                          </a:solidFill>
                          <a:effectLst/>
                          <a:latin typeface="Huawei Sans" panose="020C0503030203020204" pitchFamily="34" charset="0"/>
                          <a:ea typeface="+mn-ea"/>
                          <a:cs typeface="+mn-cs"/>
                        </a:rPr>
                        <a:t> </a:t>
                      </a:r>
                      <a:endParaRPr lang="en-US" altLang="zh-CN" sz="1200" kern="1200" dirty="0">
                        <a:solidFill>
                          <a:schemeClr val="tx1"/>
                        </a:solidFill>
                        <a:effectLst/>
                        <a:latin typeface="Huawei Sans" panose="020C0503030203020204" pitchFamily="34" charset="0"/>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lnSpc>
                          <a:spcPct val="100000"/>
                        </a:lnSpc>
                        <a:spcBef>
                          <a:spcPts val="400"/>
                        </a:spcBef>
                        <a:spcAft>
                          <a:spcPts val="400"/>
                        </a:spcAft>
                      </a:pPr>
                      <a:r>
                        <a:rPr lang="en-US" altLang="zh-CN" sz="1200" dirty="0" smtClean="0">
                          <a:solidFill>
                            <a:schemeClr val="tx1"/>
                          </a:solidFill>
                          <a:latin typeface="Huawei Sans" panose="020C0503030203020204" pitchFamily="34" charset="0"/>
                        </a:rPr>
                        <a:t>Status: Enable</a:t>
                      </a:r>
                    </a:p>
                    <a:p>
                      <a:pPr marL="0" algn="ctr" defTabSz="914034" rtl="0" eaLnBrk="1" fontAlgn="ctr" latinLnBrk="0" hangingPunct="1">
                        <a:lnSpc>
                          <a:spcPct val="100000"/>
                        </a:lnSpc>
                        <a:spcBef>
                          <a:spcPts val="400"/>
                        </a:spcBef>
                        <a:spcAft>
                          <a:spcPts val="400"/>
                        </a:spcAft>
                      </a:pPr>
                      <a:r>
                        <a:rPr lang="en-US" altLang="zh-CN" sz="1200" dirty="0" smtClean="0">
                          <a:solidFill>
                            <a:schemeClr val="tx1"/>
                          </a:solidFill>
                          <a:latin typeface="Huawei Sans" panose="020C0503030203020204" pitchFamily="34" charset="0"/>
                        </a:rPr>
                        <a:t>Default: Deny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lnSpc>
                          <a:spcPct val="100000"/>
                        </a:lnSpc>
                        <a:spcBef>
                          <a:spcPts val="400"/>
                        </a:spcBef>
                        <a:spcAft>
                          <a:spcPts val="400"/>
                        </a:spcAft>
                      </a:pPr>
                      <a:r>
                        <a:rPr lang="en-US" altLang="zh-CN" sz="1200" dirty="0" smtClean="0">
                          <a:solidFill>
                            <a:schemeClr val="tx1"/>
                          </a:solidFill>
                          <a:latin typeface="Huawei Sans" panose="020C0503030203020204" pitchFamily="34" charset="0"/>
                        </a:rPr>
                        <a:t>Status: Enable</a:t>
                      </a:r>
                    </a:p>
                    <a:p>
                      <a:pPr marL="0" algn="ctr" defTabSz="914034" rtl="0" eaLnBrk="1" fontAlgn="ctr" latinLnBrk="0" hangingPunct="1">
                        <a:lnSpc>
                          <a:spcPct val="100000"/>
                        </a:lnSpc>
                        <a:spcBef>
                          <a:spcPts val="400"/>
                        </a:spcBef>
                        <a:spcAft>
                          <a:spcPts val="400"/>
                        </a:spcAft>
                      </a:pPr>
                      <a:r>
                        <a:rPr lang="en-US" altLang="zh-CN" sz="1200" dirty="0" smtClean="0">
                          <a:solidFill>
                            <a:schemeClr val="tx1"/>
                          </a:solidFill>
                          <a:latin typeface="Huawei Sans" panose="020C0503030203020204" pitchFamily="34" charset="0"/>
                        </a:rPr>
                        <a:t>Default: Deny</a:t>
                      </a:r>
                      <a:endParaRPr lang="en-US" altLang="zh-CN"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6319">
                <a:tc>
                  <a:txBody>
                    <a:bodyPr/>
                    <a:lstStyle/>
                    <a:p>
                      <a:pPr marL="0" algn="ctr" defTabSz="914034" rtl="0" eaLnBrk="1" fontAlgn="ctr" latinLnBrk="0" hangingPunct="1">
                        <a:lnSpc>
                          <a:spcPct val="100000"/>
                        </a:lnSpc>
                        <a:spcBef>
                          <a:spcPts val="400"/>
                        </a:spcBef>
                        <a:spcAft>
                          <a:spcPts val="400"/>
                        </a:spcAft>
                      </a:pPr>
                      <a:r>
                        <a:rPr lang="en-US" sz="1200" dirty="0" err="1" smtClean="0">
                          <a:solidFill>
                            <a:schemeClr val="tx1"/>
                          </a:solidFill>
                          <a:latin typeface="Huawei Sans" panose="020C0503030203020204" pitchFamily="34" charset="0"/>
                        </a:rPr>
                        <a:t>Research_Group</a:t>
                      </a:r>
                      <a:endParaRPr lang="en-US" altLang="zh-CN" sz="1200" kern="1200" dirty="0">
                        <a:solidFill>
                          <a:schemeClr val="tx1"/>
                        </a:solidFill>
                        <a:effectLst/>
                        <a:latin typeface="Huawei Sans" panose="020C0503030203020204" pitchFamily="34" charset="0"/>
                        <a:ea typeface="+mn-ea"/>
                        <a:cs typeface="+mn-cs"/>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lnSpc>
                          <a:spcPct val="100000"/>
                        </a:lnSpc>
                        <a:spcBef>
                          <a:spcPts val="400"/>
                        </a:spcBef>
                        <a:spcAft>
                          <a:spcPts val="400"/>
                        </a:spcAft>
                      </a:pPr>
                      <a:r>
                        <a:rPr lang="en-US" sz="1200" dirty="0" smtClean="0">
                          <a:solidFill>
                            <a:schemeClr val="tx1"/>
                          </a:solidFill>
                          <a:latin typeface="Huawei Sans" panose="020C0503030203020204" pitchFamily="34" charset="0"/>
                        </a:rPr>
                        <a:t>Stat</a:t>
                      </a:r>
                      <a:r>
                        <a:rPr lang="en-US" altLang="zh-CN" sz="1200" dirty="0" smtClean="0">
                          <a:solidFill>
                            <a:schemeClr val="tx1"/>
                          </a:solidFill>
                          <a:latin typeface="Huawei Sans" panose="020C0503030203020204" pitchFamily="34" charset="0"/>
                        </a:rPr>
                        <a:t>us</a:t>
                      </a:r>
                      <a:r>
                        <a:rPr lang="en-US" sz="1200" dirty="0" smtClean="0">
                          <a:solidFill>
                            <a:schemeClr val="tx1"/>
                          </a:solidFill>
                          <a:latin typeface="Huawei Sans" panose="020C0503030203020204" pitchFamily="34" charset="0"/>
                        </a:rPr>
                        <a:t>: Enable</a:t>
                      </a:r>
                    </a:p>
                    <a:p>
                      <a:pPr marL="0" algn="ctr" defTabSz="914034" rtl="0" eaLnBrk="1" fontAlgn="ctr" latinLnBrk="0" hangingPunct="1">
                        <a:lnSpc>
                          <a:spcPct val="100000"/>
                        </a:lnSpc>
                        <a:spcBef>
                          <a:spcPts val="400"/>
                        </a:spcBef>
                        <a:spcAft>
                          <a:spcPts val="400"/>
                        </a:spcAft>
                      </a:pPr>
                      <a:r>
                        <a:rPr lang="en-US" sz="1200" dirty="0" smtClean="0">
                          <a:solidFill>
                            <a:schemeClr val="tx1"/>
                          </a:solidFill>
                          <a:latin typeface="Huawei Sans" panose="020C0503030203020204" pitchFamily="34" charset="0"/>
                        </a:rPr>
                        <a:t>Default: Permit</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lnSpc>
                          <a:spcPct val="100000"/>
                        </a:lnSpc>
                        <a:spcBef>
                          <a:spcPts val="400"/>
                        </a:spcBef>
                        <a:spcAft>
                          <a:spcPts val="400"/>
                        </a:spcAft>
                      </a:pPr>
                      <a:r>
                        <a:rPr lang="en-US" dirty="0" smtClean="0">
                          <a:solidFill>
                            <a:schemeClr val="tx1"/>
                          </a:solidFill>
                          <a:effectLst/>
                          <a:latin typeface="Huawei Sans" panose="020C0503030203020204" pitchFamily="34" charset="0"/>
                          <a:ea typeface="+mn-ea"/>
                          <a:cs typeface="+mn-cs"/>
                        </a:rPr>
                        <a:t> </a:t>
                      </a:r>
                      <a:endParaRPr lang="en-US" altLang="zh-CN" sz="1200" kern="1200" dirty="0">
                        <a:solidFill>
                          <a:schemeClr val="tx1"/>
                        </a:solidFill>
                        <a:effectLst/>
                        <a:latin typeface="Huawei Sans" panose="020C0503030203020204" pitchFamily="34" charset="0"/>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lnSpc>
                          <a:spcPct val="100000"/>
                        </a:lnSpc>
                        <a:spcBef>
                          <a:spcPts val="400"/>
                        </a:spcBef>
                        <a:spcAft>
                          <a:spcPts val="400"/>
                        </a:spcAft>
                      </a:pPr>
                      <a:r>
                        <a:rPr lang="en-US" altLang="zh-CN" sz="1200" dirty="0" smtClean="0">
                          <a:solidFill>
                            <a:schemeClr val="tx1"/>
                          </a:solidFill>
                          <a:latin typeface="Huawei Sans" panose="020C0503030203020204" pitchFamily="34" charset="0"/>
                        </a:rPr>
                        <a:t>Status</a:t>
                      </a:r>
                      <a:r>
                        <a:rPr lang="en-US" sz="1200" dirty="0" smtClean="0">
                          <a:solidFill>
                            <a:schemeClr val="tx1"/>
                          </a:solidFill>
                          <a:latin typeface="Huawei Sans" panose="020C0503030203020204" pitchFamily="34" charset="0"/>
                        </a:rPr>
                        <a:t>: Enable</a:t>
                      </a:r>
                    </a:p>
                    <a:p>
                      <a:pPr marL="0" algn="ctr" defTabSz="914034" rtl="0" eaLnBrk="1" fontAlgn="ctr" latinLnBrk="0" hangingPunct="1">
                        <a:lnSpc>
                          <a:spcPct val="100000"/>
                        </a:lnSpc>
                        <a:spcBef>
                          <a:spcPts val="400"/>
                        </a:spcBef>
                        <a:spcAft>
                          <a:spcPts val="400"/>
                        </a:spcAft>
                      </a:pPr>
                      <a:r>
                        <a:rPr lang="en-US" sz="1200" dirty="0" smtClean="0">
                          <a:solidFill>
                            <a:schemeClr val="tx1"/>
                          </a:solidFill>
                          <a:latin typeface="Huawei Sans" panose="020C0503030203020204" pitchFamily="34" charset="0"/>
                        </a:rPr>
                        <a:t>Default: Permit</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6319">
                <a:tc>
                  <a:txBody>
                    <a:bodyPr/>
                    <a:lstStyle/>
                    <a:p>
                      <a:pPr marL="0" algn="ctr" defTabSz="914034" rtl="0" eaLnBrk="1" fontAlgn="ctr" latinLnBrk="0" hangingPunct="1">
                        <a:lnSpc>
                          <a:spcPct val="100000"/>
                        </a:lnSpc>
                        <a:spcBef>
                          <a:spcPts val="400"/>
                        </a:spcBef>
                        <a:spcAft>
                          <a:spcPts val="400"/>
                        </a:spcAft>
                      </a:pPr>
                      <a:r>
                        <a:rPr lang="en-US" sz="1200" dirty="0" err="1" smtClean="0">
                          <a:solidFill>
                            <a:schemeClr val="tx1"/>
                          </a:solidFill>
                          <a:latin typeface="Huawei Sans" panose="020C0503030203020204" pitchFamily="34" charset="0"/>
                        </a:rPr>
                        <a:t>Sales_Group</a:t>
                      </a:r>
                      <a:endParaRPr lang="en-US" altLang="zh-CN" sz="1200" kern="1200" dirty="0">
                        <a:solidFill>
                          <a:schemeClr val="tx1"/>
                        </a:solidFill>
                        <a:effectLst/>
                        <a:latin typeface="Huawei Sans" panose="020C0503030203020204" pitchFamily="34" charset="0"/>
                        <a:ea typeface="+mn-ea"/>
                        <a:cs typeface="+mn-cs"/>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lnSpc>
                          <a:spcPct val="100000"/>
                        </a:lnSpc>
                        <a:spcBef>
                          <a:spcPts val="400"/>
                        </a:spcBef>
                        <a:spcAft>
                          <a:spcPts val="400"/>
                        </a:spcAft>
                      </a:pPr>
                      <a:r>
                        <a:rPr lang="en-US" altLang="zh-CN" sz="1200" dirty="0" smtClean="0">
                          <a:solidFill>
                            <a:schemeClr val="tx1"/>
                          </a:solidFill>
                          <a:latin typeface="Huawei Sans" panose="020C0503030203020204" pitchFamily="34" charset="0"/>
                        </a:rPr>
                        <a:t>Status</a:t>
                      </a:r>
                      <a:r>
                        <a:rPr lang="en-US" sz="1200" dirty="0" smtClean="0">
                          <a:solidFill>
                            <a:schemeClr val="tx1"/>
                          </a:solidFill>
                          <a:latin typeface="Huawei Sans" panose="020C0503030203020204" pitchFamily="34" charset="0"/>
                        </a:rPr>
                        <a:t>: </a:t>
                      </a:r>
                      <a:r>
                        <a:rPr lang="en-US" altLang="zh-CN" sz="1200" dirty="0" smtClean="0">
                          <a:solidFill>
                            <a:schemeClr val="tx1"/>
                          </a:solidFill>
                          <a:latin typeface="Huawei Sans" panose="020C0503030203020204" pitchFamily="34" charset="0"/>
                        </a:rPr>
                        <a:t>Enable</a:t>
                      </a:r>
                    </a:p>
                    <a:p>
                      <a:pPr marL="0" algn="ctr" defTabSz="914034" rtl="0" eaLnBrk="1" fontAlgn="ctr" latinLnBrk="0" hangingPunct="1">
                        <a:lnSpc>
                          <a:spcPct val="100000"/>
                        </a:lnSpc>
                        <a:spcBef>
                          <a:spcPts val="400"/>
                        </a:spcBef>
                        <a:spcAft>
                          <a:spcPts val="400"/>
                        </a:spcAft>
                      </a:pPr>
                      <a:r>
                        <a:rPr lang="en-US" sz="1200" dirty="0" smtClean="0">
                          <a:solidFill>
                            <a:schemeClr val="tx1"/>
                          </a:solidFill>
                          <a:latin typeface="Huawei Sans" panose="020C0503030203020204" pitchFamily="34" charset="0"/>
                        </a:rPr>
                        <a:t>Default: Permit</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lnSpc>
                          <a:spcPct val="100000"/>
                        </a:lnSpc>
                        <a:spcBef>
                          <a:spcPts val="400"/>
                        </a:spcBef>
                        <a:spcAft>
                          <a:spcPts val="400"/>
                        </a:spcAft>
                      </a:pPr>
                      <a:r>
                        <a:rPr lang="en-US" altLang="zh-CN" sz="1200" dirty="0" smtClean="0">
                          <a:solidFill>
                            <a:schemeClr val="tx1"/>
                          </a:solidFill>
                          <a:latin typeface="Huawei Sans" panose="020C0503030203020204" pitchFamily="34" charset="0"/>
                        </a:rPr>
                        <a:t>Status</a:t>
                      </a:r>
                      <a:r>
                        <a:rPr lang="en-US" sz="1200" dirty="0" smtClean="0">
                          <a:solidFill>
                            <a:schemeClr val="tx1"/>
                          </a:solidFill>
                          <a:latin typeface="Huawei Sans" panose="020C0503030203020204" pitchFamily="34" charset="0"/>
                        </a:rPr>
                        <a:t>: Enable</a:t>
                      </a:r>
                    </a:p>
                    <a:p>
                      <a:pPr marL="0" algn="ctr" defTabSz="914034" rtl="0" eaLnBrk="1" fontAlgn="ctr" latinLnBrk="0" hangingPunct="1">
                        <a:lnSpc>
                          <a:spcPct val="100000"/>
                        </a:lnSpc>
                        <a:spcBef>
                          <a:spcPts val="400"/>
                        </a:spcBef>
                        <a:spcAft>
                          <a:spcPts val="400"/>
                        </a:spcAft>
                      </a:pPr>
                      <a:r>
                        <a:rPr lang="en-US" sz="1200" dirty="0" smtClean="0">
                          <a:solidFill>
                            <a:schemeClr val="tx1"/>
                          </a:solidFill>
                          <a:latin typeface="Huawei Sans" panose="020C0503030203020204" pitchFamily="34" charset="0"/>
                        </a:rPr>
                        <a:t>Default: Permit</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lnSpc>
                          <a:spcPct val="100000"/>
                        </a:lnSpc>
                        <a:spcBef>
                          <a:spcPts val="400"/>
                        </a:spcBef>
                        <a:spcAft>
                          <a:spcPts val="400"/>
                        </a:spcAft>
                      </a:pPr>
                      <a:r>
                        <a:rPr lang="en-US" dirty="0" smtClean="0">
                          <a:solidFill>
                            <a:schemeClr val="tx1"/>
                          </a:solidFill>
                          <a:effectLst/>
                          <a:latin typeface="Huawei Sans" panose="020C0503030203020204" pitchFamily="34" charset="0"/>
                          <a:ea typeface="+mn-ea"/>
                          <a:cs typeface="+mn-cs"/>
                        </a:rPr>
                        <a:t> </a:t>
                      </a:r>
                      <a:endParaRPr lang="en-US" altLang="zh-CN" sz="1200" kern="1200" dirty="0">
                        <a:solidFill>
                          <a:schemeClr val="tx1"/>
                        </a:solidFill>
                        <a:effectLst/>
                        <a:latin typeface="Huawei Sans" panose="020C0503030203020204" pitchFamily="34" charset="0"/>
                        <a:ea typeface="+mn-ea"/>
                        <a:cs typeface="+mn-cs"/>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6319">
                <a:tc>
                  <a:txBody>
                    <a:bodyPr/>
                    <a:lstStyle/>
                    <a:p>
                      <a:pPr marL="0" algn="ctr" defTabSz="914034" rtl="0" eaLnBrk="1" fontAlgn="ctr" latinLnBrk="0" hangingPunct="1">
                        <a:lnSpc>
                          <a:spcPct val="100000"/>
                        </a:lnSpc>
                        <a:spcBef>
                          <a:spcPts val="400"/>
                        </a:spcBef>
                        <a:spcAft>
                          <a:spcPts val="400"/>
                        </a:spcAft>
                      </a:pPr>
                      <a:r>
                        <a:rPr lang="en-US" sz="1200" dirty="0" smtClean="0">
                          <a:solidFill>
                            <a:schemeClr val="tx1"/>
                          </a:solidFill>
                          <a:latin typeface="Huawei Sans" panose="020C0503030203020204" pitchFamily="34" charset="0"/>
                        </a:rPr>
                        <a:t>unknown</a:t>
                      </a:r>
                      <a:endParaRPr lang="en-US" altLang="zh-CN" sz="1200" kern="1200" dirty="0">
                        <a:solidFill>
                          <a:schemeClr val="tx1"/>
                        </a:solidFill>
                        <a:effectLst/>
                        <a:latin typeface="Huawei Sans" panose="020C0503030203020204" pitchFamily="34" charset="0"/>
                        <a:ea typeface="+mn-ea"/>
                        <a:cs typeface="+mn-cs"/>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lnSpc>
                          <a:spcPct val="100000"/>
                        </a:lnSpc>
                        <a:spcBef>
                          <a:spcPts val="400"/>
                        </a:spcBef>
                        <a:spcAft>
                          <a:spcPts val="400"/>
                        </a:spcAft>
                      </a:pPr>
                      <a:r>
                        <a:rPr lang="en-US" dirty="0" smtClean="0">
                          <a:solidFill>
                            <a:schemeClr val="tx1"/>
                          </a:solidFill>
                          <a:effectLst/>
                          <a:latin typeface="Huawei Sans" panose="020C0503030203020204" pitchFamily="34" charset="0"/>
                          <a:ea typeface="+mn-ea"/>
                          <a:cs typeface="+mn-cs"/>
                        </a:rPr>
                        <a:t> </a:t>
                      </a:r>
                      <a:endParaRPr lang="en-US" altLang="zh-CN" sz="1200" kern="1200" dirty="0">
                        <a:solidFill>
                          <a:schemeClr val="tx1"/>
                        </a:solidFill>
                        <a:effectLst/>
                        <a:latin typeface="Huawei Sans" panose="020C0503030203020204" pitchFamily="34" charset="0"/>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lnSpc>
                          <a:spcPct val="100000"/>
                        </a:lnSpc>
                        <a:spcBef>
                          <a:spcPts val="400"/>
                        </a:spcBef>
                        <a:spcAft>
                          <a:spcPts val="400"/>
                        </a:spcAft>
                      </a:pPr>
                      <a:r>
                        <a:rPr lang="en-US" altLang="zh-CN" sz="1200" dirty="0" smtClean="0">
                          <a:solidFill>
                            <a:schemeClr val="tx1"/>
                          </a:solidFill>
                          <a:latin typeface="Huawei Sans" panose="020C0503030203020204" pitchFamily="34" charset="0"/>
                        </a:rPr>
                        <a:t>Status</a:t>
                      </a:r>
                      <a:r>
                        <a:rPr lang="en-US" sz="1200" dirty="0" smtClean="0">
                          <a:solidFill>
                            <a:schemeClr val="tx1"/>
                          </a:solidFill>
                          <a:latin typeface="Huawei Sans" panose="020C0503030203020204" pitchFamily="34" charset="0"/>
                        </a:rPr>
                        <a:t>: Enable</a:t>
                      </a:r>
                    </a:p>
                    <a:p>
                      <a:pPr marL="0" algn="ctr" defTabSz="914034" rtl="0" eaLnBrk="1" fontAlgn="ctr" latinLnBrk="0" hangingPunct="1">
                        <a:lnSpc>
                          <a:spcPct val="100000"/>
                        </a:lnSpc>
                        <a:spcBef>
                          <a:spcPts val="400"/>
                        </a:spcBef>
                        <a:spcAft>
                          <a:spcPts val="400"/>
                        </a:spcAft>
                      </a:pPr>
                      <a:r>
                        <a:rPr lang="en-US" sz="1200" dirty="0" smtClean="0">
                          <a:solidFill>
                            <a:schemeClr val="tx1"/>
                          </a:solidFill>
                          <a:latin typeface="Huawei Sans" panose="020C0503030203020204" pitchFamily="34" charset="0"/>
                        </a:rPr>
                        <a:t>Default: Deny</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lnSpc>
                          <a:spcPct val="100000"/>
                        </a:lnSpc>
                        <a:spcBef>
                          <a:spcPts val="400"/>
                        </a:spcBef>
                        <a:spcAft>
                          <a:spcPts val="400"/>
                        </a:spcAft>
                      </a:pPr>
                      <a:r>
                        <a:rPr lang="en-US" altLang="zh-CN" sz="1200" dirty="0" smtClean="0">
                          <a:solidFill>
                            <a:schemeClr val="tx1"/>
                          </a:solidFill>
                          <a:latin typeface="Huawei Sans" panose="020C0503030203020204" pitchFamily="34" charset="0"/>
                        </a:rPr>
                        <a:t>Status</a:t>
                      </a:r>
                      <a:r>
                        <a:rPr lang="en-US" sz="1200" dirty="0" smtClean="0">
                          <a:solidFill>
                            <a:schemeClr val="tx1"/>
                          </a:solidFill>
                          <a:latin typeface="Huawei Sans" panose="020C0503030203020204" pitchFamily="34" charset="0"/>
                        </a:rPr>
                        <a:t>: Enable</a:t>
                      </a:r>
                    </a:p>
                    <a:p>
                      <a:pPr marL="0" algn="ctr" defTabSz="914034" rtl="0" eaLnBrk="1" fontAlgn="ctr" latinLnBrk="0" hangingPunct="1">
                        <a:lnSpc>
                          <a:spcPct val="100000"/>
                        </a:lnSpc>
                        <a:spcBef>
                          <a:spcPts val="400"/>
                        </a:spcBef>
                        <a:spcAft>
                          <a:spcPts val="400"/>
                        </a:spcAft>
                      </a:pPr>
                      <a:r>
                        <a:rPr lang="en-US" sz="1200" dirty="0" smtClean="0">
                          <a:solidFill>
                            <a:schemeClr val="tx1"/>
                          </a:solidFill>
                          <a:latin typeface="Huawei Sans" panose="020C0503030203020204" pitchFamily="34" charset="0"/>
                        </a:rPr>
                        <a:t>Default: Deny</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145" name="矩形 144"/>
          <p:cNvSpPr/>
          <p:nvPr/>
        </p:nvSpPr>
        <p:spPr bwMode="gray">
          <a:xfrm>
            <a:off x="5785559" y="4598267"/>
            <a:ext cx="5649465" cy="2277259"/>
          </a:xfrm>
          <a:prstGeom prst="rect">
            <a:avLst/>
          </a:prstGeom>
        </p:spPr>
        <p:txBody>
          <a:bodyPr wrap="square">
            <a:noAutofit/>
          </a:bodyPr>
          <a:lstStyle/>
          <a:p>
            <a:pPr marL="271463" indent="-271463" defTabSz="1218844" fontAlgn="ctr" hangingPunct="0">
              <a:lnSpc>
                <a:spcPct val="140000"/>
              </a:lnSpc>
              <a:spcAft>
                <a:spcPts val="200"/>
              </a:spcAft>
              <a:buSzPct val="60000"/>
              <a:buFont typeface="Wingdings" panose="05000000000000000000" pitchFamily="2" charset="2"/>
              <a:buChar char="l"/>
            </a:pPr>
            <a:r>
              <a:rPr lang="en-US" sz="1100" b="1" dirty="0" smtClean="0">
                <a:solidFill>
                  <a:srgbClr val="000000"/>
                </a:solidFill>
                <a:latin typeface="Huawei Sans" panose="020C0503030203020204" pitchFamily="34" charset="0"/>
              </a:rPr>
              <a:t>Policy control matrix</a:t>
            </a:r>
            <a:endParaRPr lang="en-US" altLang="zh-CN" sz="11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452438" indent="-180975" defTabSz="1218844" fontAlgn="ctr" hangingPunct="0">
              <a:lnSpc>
                <a:spcPct val="140000"/>
              </a:lnSpc>
              <a:spcAft>
                <a:spcPts val="200"/>
              </a:spcAft>
              <a:buSzPct val="100000"/>
              <a:buFont typeface="Huawei Sans" panose="020C0503030203020204" pitchFamily="34" charset="0"/>
              <a:buChar char="▫"/>
              <a:defRPr/>
            </a:pPr>
            <a:r>
              <a:rPr lang="en-US" sz="1100" dirty="0" smtClean="0">
                <a:solidFill>
                  <a:srgbClr val="000000"/>
                </a:solidFill>
                <a:latin typeface="Huawei Sans" panose="020C0503030203020204" pitchFamily="34" charset="0"/>
              </a:rPr>
              <a:t>Guests can access the Internet only through the OA virtual network (OA_VN).</a:t>
            </a:r>
          </a:p>
          <a:p>
            <a:pPr marL="452438" indent="-180975" defTabSz="1218844" fontAlgn="ctr" hangingPunct="0">
              <a:lnSpc>
                <a:spcPct val="140000"/>
              </a:lnSpc>
              <a:spcAft>
                <a:spcPts val="200"/>
              </a:spcAft>
              <a:buSzPct val="100000"/>
              <a:buFont typeface="Huawei Sans" panose="020C0503030203020204" pitchFamily="34" charset="0"/>
              <a:buChar char="▫"/>
              <a:defRPr/>
            </a:pPr>
            <a:r>
              <a:rPr lang="en-US" sz="1100" dirty="0" smtClean="0">
                <a:solidFill>
                  <a:srgbClr val="000000"/>
                </a:solidFill>
                <a:latin typeface="Huawei Sans" panose="020C0503030203020204" pitchFamily="34" charset="0"/>
              </a:rPr>
              <a:t>R&amp;D personnel and sales personnel can communicate with each other and access the Internet through the OA virtual network.</a:t>
            </a:r>
            <a:endParaRPr lang="en-US" altLang="zh-CN" sz="11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452438" indent="-180975" defTabSz="1218844" fontAlgn="ctr" hangingPunct="0">
              <a:lnSpc>
                <a:spcPct val="140000"/>
              </a:lnSpc>
              <a:spcAft>
                <a:spcPts val="200"/>
              </a:spcAft>
              <a:buSzPct val="100000"/>
              <a:buFont typeface="Huawei Sans" panose="020C0503030203020204" pitchFamily="34" charset="0"/>
              <a:buChar char="▫"/>
              <a:defRPr/>
            </a:pPr>
            <a:r>
              <a:rPr lang="en-US" sz="1100" dirty="0" smtClean="0">
                <a:solidFill>
                  <a:srgbClr val="000000"/>
                </a:solidFill>
                <a:latin typeface="Huawei Sans" panose="020C0503030203020204" pitchFamily="34" charset="0"/>
              </a:rPr>
              <a:t>Other users are not allowed to access the RD and MKT virtual </a:t>
            </a:r>
            <a:r>
              <a:rPr lang="en-US" altLang="zh-CN" sz="1100" dirty="0" smtClean="0">
                <a:solidFill>
                  <a:srgbClr val="000000"/>
                </a:solidFill>
                <a:latin typeface="Huawei Sans" panose="020C0503030203020204" pitchFamily="34" charset="0"/>
              </a:rPr>
              <a:t>networks </a:t>
            </a:r>
            <a:r>
              <a:rPr lang="en-US" sz="1100" dirty="0" smtClean="0">
                <a:solidFill>
                  <a:srgbClr val="000000"/>
                </a:solidFill>
                <a:latin typeface="Huawei Sans" panose="020C0503030203020204" pitchFamily="34" charset="0"/>
              </a:rPr>
              <a:t>and external networks.</a:t>
            </a:r>
            <a:endParaRPr lang="en-US" altLang="zh-CN" sz="11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p:cNvSpPr/>
          <p:nvPr/>
        </p:nvSpPr>
        <p:spPr>
          <a:xfrm>
            <a:off x="6554600" y="1427180"/>
            <a:ext cx="1080482" cy="646331"/>
          </a:xfrm>
          <a:prstGeom prst="rect">
            <a:avLst/>
          </a:prstGeom>
        </p:spPr>
        <p:txBody>
          <a:bodyPr wrap="square">
            <a:spAutoFit/>
          </a:bodyPr>
          <a:lstStyle/>
          <a:p>
            <a:pPr algn="r" fontAlgn="ctr"/>
            <a:r>
              <a:rPr lang="en-US" sz="1200" b="1" dirty="0">
                <a:latin typeface="Huawei Sans" panose="020C0503030203020204" pitchFamily="34" charset="0"/>
              </a:rPr>
              <a:t>Destination Security Group</a:t>
            </a:r>
          </a:p>
        </p:txBody>
      </p:sp>
      <p:sp>
        <p:nvSpPr>
          <p:cNvPr id="33" name="矩形 32"/>
          <p:cNvSpPr/>
          <p:nvPr/>
        </p:nvSpPr>
        <p:spPr>
          <a:xfrm>
            <a:off x="5916150" y="1846507"/>
            <a:ext cx="1298565" cy="461665"/>
          </a:xfrm>
          <a:prstGeom prst="rect">
            <a:avLst/>
          </a:prstGeom>
        </p:spPr>
        <p:txBody>
          <a:bodyPr wrap="square">
            <a:spAutoFit/>
          </a:bodyPr>
          <a:lstStyle/>
          <a:p>
            <a:pPr defTabSz="914034" fontAlgn="ctr">
              <a:spcBef>
                <a:spcPts val="400"/>
              </a:spcBef>
              <a:spcAft>
                <a:spcPts val="400"/>
              </a:spcAft>
            </a:pPr>
            <a:r>
              <a:rPr lang="en-US" sz="1200" b="1" dirty="0">
                <a:latin typeface="Huawei Sans" panose="020C0503030203020204" pitchFamily="34" charset="0"/>
              </a:rPr>
              <a:t>Source Security Group</a:t>
            </a:r>
            <a:endParaRPr lang="en-US" altLang="zh-CN" sz="1200" b="1" dirty="0">
              <a:latin typeface="Huawei Sans" panose="020C0503030203020204" pitchFamily="34" charset="0"/>
            </a:endParaRPr>
          </a:p>
        </p:txBody>
      </p:sp>
    </p:spTree>
    <p:extLst>
      <p:ext uri="{BB962C8B-B14F-4D97-AF65-F5344CB8AC3E}">
        <p14:creationId xmlns:p14="http://schemas.microsoft.com/office/powerpoint/2010/main" val="238576314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prstGeom prst="rect">
            <a:avLst/>
          </a:prstGeom>
        </p:spPr>
        <p:txBody>
          <a:bodyPr/>
          <a:lstStyle/>
          <a:p>
            <a:pPr algn="l"/>
            <a:r>
              <a:rPr lang="en-US" dirty="0" smtClean="0">
                <a:solidFill>
                  <a:schemeClr val="bg1">
                    <a:lumMod val="50000"/>
                  </a:schemeClr>
                </a:solidFill>
                <a:latin typeface="Huawei Sans" panose="020C0503030203020204" pitchFamily="34" charset="0"/>
              </a:rPr>
              <a:t>VXLAN-based Virtualized Campus Network Deployment Plan</a:t>
            </a:r>
            <a:endParaRPr lang="en-US" altLang="zh-CN" dirty="0" smtClean="0">
              <a:solidFill>
                <a:schemeClr val="bg1">
                  <a:lumMod val="50000"/>
                </a:schemeClr>
              </a:solidFill>
              <a:latin typeface="Huawei Sans" panose="020C0503030203020204" pitchFamily="34" charset="0"/>
            </a:endParaRPr>
          </a:p>
          <a:p>
            <a:pPr algn="l"/>
            <a:r>
              <a:rPr lang="en-US" b="1" dirty="0" smtClean="0">
                <a:latin typeface="Huawei Sans" panose="020C0503030203020204" pitchFamily="34" charset="0"/>
              </a:rPr>
              <a:t>VXLAN-based Virtualized Campus Network Deployment Process and Guide</a:t>
            </a:r>
            <a:endParaRPr lang="en-US" altLang="zh-CN" b="1" dirty="0" smtClean="0">
              <a:latin typeface="Huawei Sans" panose="020C0503030203020204" pitchFamily="34" charset="0"/>
            </a:endParaRPr>
          </a:p>
          <a:p>
            <a:pPr lvl="1">
              <a:buSzPct val="60000"/>
              <a:buFont typeface="Wingdings" panose="05000000000000000000" pitchFamily="2" charset="2"/>
              <a:buChar char="n"/>
            </a:pPr>
            <a:r>
              <a:rPr lang="en-US" dirty="0"/>
              <a:t>Deployment Process</a:t>
            </a:r>
            <a:endParaRPr lang="en-US" altLang="zh-CN" dirty="0"/>
          </a:p>
          <a:p>
            <a:pPr marL="712788" lvl="1" indent="-260350"/>
            <a:r>
              <a:rPr lang="en-US" dirty="0" smtClean="0">
                <a:solidFill>
                  <a:schemeClr val="bg1">
                    <a:lumMod val="50000"/>
                  </a:schemeClr>
                </a:solidFill>
                <a:latin typeface="Huawei Sans" panose="020C0503030203020204" pitchFamily="34" charset="0"/>
              </a:rPr>
              <a:t>Preparations for Deployment</a:t>
            </a:r>
          </a:p>
          <a:p>
            <a:pPr marL="712788" lvl="1" indent="-260350"/>
            <a:r>
              <a:rPr lang="en-US" dirty="0" smtClean="0">
                <a:solidFill>
                  <a:schemeClr val="bg1">
                    <a:lumMod val="50000"/>
                  </a:schemeClr>
                </a:solidFill>
                <a:latin typeface="Huawei Sans" panose="020C0503030203020204" pitchFamily="34" charset="0"/>
              </a:rPr>
              <a:t>Deployment Guide</a:t>
            </a:r>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388632319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smtClean="0"/>
              <a:t>VXLAN-based Virtualized Campus Network Deployment Flowchart</a:t>
            </a:r>
            <a:endParaRPr lang="en-US" altLang="zh-CN" dirty="0"/>
          </a:p>
        </p:txBody>
      </p:sp>
      <p:sp>
        <p:nvSpPr>
          <p:cNvPr id="6" name="圆角矩形 5"/>
          <p:cNvSpPr/>
          <p:nvPr/>
        </p:nvSpPr>
        <p:spPr bwMode="gray">
          <a:xfrm>
            <a:off x="718261" y="1389275"/>
            <a:ext cx="571399" cy="564381"/>
          </a:xfrm>
          <a:prstGeom prst="roundRect">
            <a:avLst>
              <a:gd name="adj" fmla="val 50000"/>
            </a:avLst>
          </a:prstGeom>
          <a:solidFill>
            <a:srgbClr val="30B5C5"/>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none" lIns="36000" rIns="36000" rtlCol="0" anchor="ctr" anchorCtr="0">
            <a:noAutofit/>
          </a:bodyPr>
          <a:lstStyle/>
          <a:p>
            <a:pPr algn="ctr" fontAlgn="ctr"/>
            <a:r>
              <a:rPr lang="en-US" sz="1000" dirty="0" smtClean="0">
                <a:solidFill>
                  <a:schemeClr val="bg1"/>
                </a:solidFill>
                <a:latin typeface="Huawei Sans" panose="020C0503030203020204" pitchFamily="34" charset="0"/>
              </a:rPr>
              <a:t>Start</a:t>
            </a:r>
            <a:endParaRPr lang="en-US" altLang="zh-CN" sz="1000" dirty="0">
              <a:solidFill>
                <a:schemeClr val="bg1"/>
              </a:solidFill>
              <a:latin typeface="Huawei Sans" panose="020C0503030203020204" pitchFamily="34" charset="0"/>
              <a:sym typeface="Huawei Sans" panose="020C0503030203020204" pitchFamily="34" charset="0"/>
            </a:endParaRPr>
          </a:p>
        </p:txBody>
      </p:sp>
      <p:sp>
        <p:nvSpPr>
          <p:cNvPr id="7" name="圆角矩形 6"/>
          <p:cNvSpPr/>
          <p:nvPr/>
        </p:nvSpPr>
        <p:spPr bwMode="gray">
          <a:xfrm>
            <a:off x="1533448" y="1389275"/>
            <a:ext cx="1036986" cy="564381"/>
          </a:xfrm>
          <a:prstGeom prst="roundRect">
            <a:avLst>
              <a:gd name="adj" fmla="val 18069"/>
            </a:avLst>
          </a:prstGeom>
          <a:solidFill>
            <a:srgbClr val="30B5C5"/>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36000" rIns="36000" rtlCol="0" anchor="ctr" anchorCtr="0">
            <a:noAutofit/>
          </a:bodyPr>
          <a:lstStyle/>
          <a:p>
            <a:pPr algn="ctr" fontAlgn="ctr"/>
            <a:r>
              <a:rPr lang="en-US" sz="1000" dirty="0" smtClean="0">
                <a:solidFill>
                  <a:schemeClr val="bg1"/>
                </a:solidFill>
                <a:latin typeface="Huawei Sans" panose="020C0503030203020204" pitchFamily="34" charset="0"/>
              </a:rPr>
              <a:t>Server and software installation</a:t>
            </a:r>
            <a:endParaRPr lang="en-US" altLang="zh-CN" sz="1000" dirty="0">
              <a:solidFill>
                <a:schemeClr val="bg1"/>
              </a:solidFill>
              <a:latin typeface="Huawei Sans" panose="020C0503030203020204" pitchFamily="34" charset="0"/>
              <a:sym typeface="Huawei Sans" panose="020C0503030203020204" pitchFamily="34" charset="0"/>
            </a:endParaRPr>
          </a:p>
        </p:txBody>
      </p:sp>
      <p:sp>
        <p:nvSpPr>
          <p:cNvPr id="8" name="圆角矩形 7"/>
          <p:cNvSpPr/>
          <p:nvPr/>
        </p:nvSpPr>
        <p:spPr bwMode="gray">
          <a:xfrm>
            <a:off x="4181436" y="1389275"/>
            <a:ext cx="1380229" cy="564381"/>
          </a:xfrm>
          <a:prstGeom prst="roundRect">
            <a:avLst>
              <a:gd name="adj" fmla="val 18069"/>
            </a:avLst>
          </a:prstGeom>
          <a:solidFill>
            <a:srgbClr val="30B5C5"/>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36000" rIns="36000" rtlCol="0" anchor="ctr" anchorCtr="0">
            <a:noAutofit/>
          </a:bodyPr>
          <a:lstStyle/>
          <a:p>
            <a:pPr algn="ctr" fontAlgn="ctr"/>
            <a:r>
              <a:rPr lang="en-US" sz="1000" dirty="0" smtClean="0">
                <a:solidFill>
                  <a:schemeClr val="bg1"/>
                </a:solidFill>
                <a:latin typeface="Huawei Sans" panose="020C0503030203020204" pitchFamily="34" charset="0"/>
              </a:rPr>
              <a:t>Networking configuration in the NMS zone</a:t>
            </a:r>
            <a:endParaRPr lang="en-US" altLang="zh-CN" sz="1000" dirty="0">
              <a:solidFill>
                <a:schemeClr val="bg1"/>
              </a:solidFill>
              <a:latin typeface="Huawei Sans" panose="020C0503030203020204" pitchFamily="34" charset="0"/>
              <a:sym typeface="Huawei Sans" panose="020C0503030203020204" pitchFamily="34" charset="0"/>
            </a:endParaRPr>
          </a:p>
        </p:txBody>
      </p:sp>
      <p:sp>
        <p:nvSpPr>
          <p:cNvPr id="9" name="圆角矩形 8"/>
          <p:cNvSpPr/>
          <p:nvPr/>
        </p:nvSpPr>
        <p:spPr bwMode="gray">
          <a:xfrm>
            <a:off x="5805453" y="1389275"/>
            <a:ext cx="1036986" cy="564381"/>
          </a:xfrm>
          <a:prstGeom prst="roundRect">
            <a:avLst>
              <a:gd name="adj" fmla="val 18069"/>
            </a:avLst>
          </a:prstGeom>
          <a:solidFill>
            <a:srgbClr val="30B5C5"/>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36000" rIns="36000" rtlCol="0" anchor="ctr" anchorCtr="0">
            <a:noAutofit/>
          </a:bodyPr>
          <a:lstStyle/>
          <a:p>
            <a:pPr algn="ctr" fontAlgn="ctr"/>
            <a:r>
              <a:rPr lang="en-US" sz="1000" dirty="0" smtClean="0">
                <a:solidFill>
                  <a:schemeClr val="bg1"/>
                </a:solidFill>
                <a:latin typeface="Huawei Sans" panose="020C0503030203020204" pitchFamily="34" charset="0"/>
              </a:rPr>
              <a:t>License activation</a:t>
            </a:r>
            <a:endParaRPr lang="en-US" altLang="zh-CN" sz="1000" dirty="0">
              <a:solidFill>
                <a:schemeClr val="bg1"/>
              </a:solidFill>
              <a:latin typeface="Huawei Sans" panose="020C0503030203020204" pitchFamily="34" charset="0"/>
              <a:sym typeface="Huawei Sans" panose="020C0503030203020204" pitchFamily="34" charset="0"/>
            </a:endParaRPr>
          </a:p>
        </p:txBody>
      </p:sp>
      <p:sp>
        <p:nvSpPr>
          <p:cNvPr id="10" name="圆角矩形 9"/>
          <p:cNvSpPr/>
          <p:nvPr/>
        </p:nvSpPr>
        <p:spPr bwMode="gray">
          <a:xfrm>
            <a:off x="7086227" y="1389275"/>
            <a:ext cx="1036986" cy="564381"/>
          </a:xfrm>
          <a:prstGeom prst="roundRect">
            <a:avLst>
              <a:gd name="adj" fmla="val 18069"/>
            </a:avLst>
          </a:prstGeom>
          <a:solidFill>
            <a:srgbClr val="30B5C5"/>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36000" rIns="36000" rtlCol="0" anchor="ctr" anchorCtr="0">
            <a:noAutofit/>
          </a:bodyPr>
          <a:lstStyle/>
          <a:p>
            <a:pPr algn="ctr" fontAlgn="ctr"/>
            <a:r>
              <a:rPr lang="en-US" sz="1000" dirty="0" smtClean="0">
                <a:solidFill>
                  <a:schemeClr val="bg1"/>
                </a:solidFill>
                <a:latin typeface="Huawei Sans" panose="020C0503030203020204" pitchFamily="34" charset="0"/>
              </a:rPr>
              <a:t>Site creation</a:t>
            </a:r>
            <a:endParaRPr lang="en-US" altLang="zh-CN" sz="1000" dirty="0">
              <a:solidFill>
                <a:schemeClr val="bg1"/>
              </a:solidFill>
              <a:latin typeface="Huawei Sans" panose="020C0503030203020204" pitchFamily="34" charset="0"/>
              <a:sym typeface="Huawei Sans" panose="020C0503030203020204" pitchFamily="34" charset="0"/>
            </a:endParaRPr>
          </a:p>
        </p:txBody>
      </p:sp>
      <p:sp>
        <p:nvSpPr>
          <p:cNvPr id="11" name="圆角矩形 10"/>
          <p:cNvSpPr/>
          <p:nvPr/>
        </p:nvSpPr>
        <p:spPr bwMode="gray">
          <a:xfrm>
            <a:off x="8367001" y="1389275"/>
            <a:ext cx="1036986" cy="564381"/>
          </a:xfrm>
          <a:prstGeom prst="roundRect">
            <a:avLst>
              <a:gd name="adj" fmla="val 18069"/>
            </a:avLst>
          </a:prstGeom>
          <a:solidFill>
            <a:srgbClr val="30B5C5"/>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36000" rIns="36000" rtlCol="0" anchor="ctr" anchorCtr="0">
            <a:noAutofit/>
          </a:bodyPr>
          <a:lstStyle/>
          <a:p>
            <a:pPr algn="ctr" fontAlgn="ctr"/>
            <a:r>
              <a:rPr lang="en-US" sz="1000" dirty="0" smtClean="0">
                <a:solidFill>
                  <a:schemeClr val="bg1"/>
                </a:solidFill>
                <a:latin typeface="Huawei Sans" panose="020C0503030203020204" pitchFamily="34" charset="0"/>
              </a:rPr>
              <a:t>Basic network configurations</a:t>
            </a:r>
            <a:endParaRPr lang="en-US" altLang="zh-CN" sz="1000" dirty="0">
              <a:solidFill>
                <a:schemeClr val="bg1"/>
              </a:solidFill>
              <a:latin typeface="Huawei Sans" panose="020C0503030203020204" pitchFamily="34" charset="0"/>
              <a:sym typeface="Huawei Sans" panose="020C0503030203020204" pitchFamily="34" charset="0"/>
            </a:endParaRPr>
          </a:p>
        </p:txBody>
      </p:sp>
      <p:sp>
        <p:nvSpPr>
          <p:cNvPr id="12" name="圆角矩形 11"/>
          <p:cNvSpPr/>
          <p:nvPr/>
        </p:nvSpPr>
        <p:spPr bwMode="gray">
          <a:xfrm>
            <a:off x="9647775" y="1389275"/>
            <a:ext cx="1036986" cy="564381"/>
          </a:xfrm>
          <a:prstGeom prst="roundRect">
            <a:avLst>
              <a:gd name="adj" fmla="val 18069"/>
            </a:avLst>
          </a:prstGeom>
          <a:solidFill>
            <a:srgbClr val="30B5C5"/>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36000" rIns="36000" rtlCol="0" anchor="ctr" anchorCtr="0">
            <a:noAutofit/>
          </a:bodyPr>
          <a:lstStyle/>
          <a:p>
            <a:pPr algn="ctr" fontAlgn="ctr"/>
            <a:r>
              <a:rPr lang="en-US" sz="1000" dirty="0" smtClean="0">
                <a:solidFill>
                  <a:schemeClr val="bg1"/>
                </a:solidFill>
                <a:latin typeface="Huawei Sans" panose="020C0503030203020204" pitchFamily="34" charset="0"/>
              </a:rPr>
              <a:t>Network service configurations</a:t>
            </a:r>
            <a:endParaRPr lang="en-US" altLang="zh-CN" sz="1000" dirty="0">
              <a:solidFill>
                <a:schemeClr val="bg1"/>
              </a:solidFill>
              <a:latin typeface="Huawei Sans" panose="020C0503030203020204" pitchFamily="34" charset="0"/>
              <a:sym typeface="Huawei Sans" panose="020C0503030203020204" pitchFamily="34" charset="0"/>
            </a:endParaRPr>
          </a:p>
        </p:txBody>
      </p:sp>
      <p:sp>
        <p:nvSpPr>
          <p:cNvPr id="14" name="圆角矩形 13"/>
          <p:cNvSpPr/>
          <p:nvPr/>
        </p:nvSpPr>
        <p:spPr bwMode="gray">
          <a:xfrm>
            <a:off x="10842109" y="1389275"/>
            <a:ext cx="571399" cy="564381"/>
          </a:xfrm>
          <a:prstGeom prst="roundRect">
            <a:avLst>
              <a:gd name="adj" fmla="val 50000"/>
            </a:avLst>
          </a:prstGeom>
          <a:solidFill>
            <a:srgbClr val="30B5C5"/>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none" lIns="36000" rIns="36000" rtlCol="0" anchor="ctr" anchorCtr="0">
            <a:noAutofit/>
          </a:bodyPr>
          <a:lstStyle/>
          <a:p>
            <a:pPr algn="ctr" fontAlgn="ctr"/>
            <a:r>
              <a:rPr lang="en-US" sz="1050" dirty="0" smtClean="0">
                <a:solidFill>
                  <a:schemeClr val="bg1"/>
                </a:solidFill>
                <a:latin typeface="Huawei Sans" panose="020C0503030203020204" pitchFamily="34" charset="0"/>
              </a:rPr>
              <a:t>End</a:t>
            </a:r>
            <a:endParaRPr lang="en-US" altLang="zh-CN" sz="1050" dirty="0">
              <a:solidFill>
                <a:schemeClr val="bg1"/>
              </a:solidFill>
              <a:latin typeface="Huawei Sans" panose="020C0503030203020204" pitchFamily="34" charset="0"/>
              <a:sym typeface="Huawei Sans" panose="020C0503030203020204" pitchFamily="34" charset="0"/>
            </a:endParaRPr>
          </a:p>
        </p:txBody>
      </p:sp>
      <p:cxnSp>
        <p:nvCxnSpPr>
          <p:cNvPr id="15" name="直接箭头连接符 14"/>
          <p:cNvCxnSpPr>
            <a:stCxn id="6" idx="3"/>
            <a:endCxn id="7" idx="1"/>
          </p:cNvCxnSpPr>
          <p:nvPr/>
        </p:nvCxnSpPr>
        <p:spPr bwMode="gray">
          <a:xfrm>
            <a:off x="1289660" y="1671466"/>
            <a:ext cx="243788" cy="0"/>
          </a:xfrm>
          <a:prstGeom prst="straightConnector1">
            <a:avLst/>
          </a:prstGeom>
          <a:ln>
            <a:solidFill>
              <a:srgbClr val="30B5C5"/>
            </a:solidFill>
            <a:tailEnd type="triangle"/>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a:stCxn id="7" idx="3"/>
            <a:endCxn id="67" idx="1"/>
          </p:cNvCxnSpPr>
          <p:nvPr/>
        </p:nvCxnSpPr>
        <p:spPr bwMode="gray">
          <a:xfrm>
            <a:off x="2570434" y="1671466"/>
            <a:ext cx="287008" cy="0"/>
          </a:xfrm>
          <a:prstGeom prst="straightConnector1">
            <a:avLst/>
          </a:prstGeom>
          <a:ln>
            <a:solidFill>
              <a:srgbClr val="30B5C5"/>
            </a:solidFill>
            <a:tailEnd type="triangle"/>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a:stCxn id="8" idx="3"/>
            <a:endCxn id="9" idx="1"/>
          </p:cNvCxnSpPr>
          <p:nvPr/>
        </p:nvCxnSpPr>
        <p:spPr bwMode="gray">
          <a:xfrm>
            <a:off x="5561665" y="1671466"/>
            <a:ext cx="243788" cy="0"/>
          </a:xfrm>
          <a:prstGeom prst="straightConnector1">
            <a:avLst/>
          </a:prstGeom>
          <a:ln>
            <a:solidFill>
              <a:srgbClr val="30B5C5"/>
            </a:solidFill>
            <a:tailEnd type="triangle"/>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a:stCxn id="9" idx="3"/>
            <a:endCxn id="10" idx="1"/>
          </p:cNvCxnSpPr>
          <p:nvPr/>
        </p:nvCxnSpPr>
        <p:spPr bwMode="gray">
          <a:xfrm>
            <a:off x="6842439" y="1671466"/>
            <a:ext cx="243788" cy="0"/>
          </a:xfrm>
          <a:prstGeom prst="straightConnector1">
            <a:avLst/>
          </a:prstGeom>
          <a:ln>
            <a:solidFill>
              <a:srgbClr val="30B5C5"/>
            </a:solidFill>
            <a:tailEnd type="triangle"/>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a:stCxn id="10" idx="3"/>
            <a:endCxn id="11" idx="1"/>
          </p:cNvCxnSpPr>
          <p:nvPr/>
        </p:nvCxnSpPr>
        <p:spPr bwMode="gray">
          <a:xfrm>
            <a:off x="8123213" y="1671466"/>
            <a:ext cx="243788" cy="0"/>
          </a:xfrm>
          <a:prstGeom prst="straightConnector1">
            <a:avLst/>
          </a:prstGeom>
          <a:ln>
            <a:solidFill>
              <a:srgbClr val="30B5C5"/>
            </a:solidFill>
            <a:tailEnd type="triangle"/>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a:stCxn id="11" idx="3"/>
            <a:endCxn id="12" idx="1"/>
          </p:cNvCxnSpPr>
          <p:nvPr/>
        </p:nvCxnSpPr>
        <p:spPr bwMode="gray">
          <a:xfrm>
            <a:off x="9403987" y="1671466"/>
            <a:ext cx="243788" cy="0"/>
          </a:xfrm>
          <a:prstGeom prst="straightConnector1">
            <a:avLst/>
          </a:prstGeom>
          <a:ln>
            <a:solidFill>
              <a:srgbClr val="30B5C5"/>
            </a:solidFill>
            <a:tailEnd type="triangle"/>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a:stCxn id="12" idx="3"/>
            <a:endCxn id="14" idx="1"/>
          </p:cNvCxnSpPr>
          <p:nvPr/>
        </p:nvCxnSpPr>
        <p:spPr bwMode="gray">
          <a:xfrm>
            <a:off x="10684761" y="1671466"/>
            <a:ext cx="157348" cy="0"/>
          </a:xfrm>
          <a:prstGeom prst="straightConnector1">
            <a:avLst/>
          </a:prstGeom>
          <a:ln>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41" name="圆角矩形 40"/>
          <p:cNvSpPr/>
          <p:nvPr/>
        </p:nvSpPr>
        <p:spPr bwMode="gray">
          <a:xfrm>
            <a:off x="1533448" y="2123683"/>
            <a:ext cx="1036986" cy="360000"/>
          </a:xfrm>
          <a:prstGeom prst="roundRect">
            <a:avLst>
              <a:gd name="adj" fmla="val 5369"/>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900" dirty="0" smtClean="0">
                <a:solidFill>
                  <a:srgbClr val="1D1D1A"/>
                </a:solidFill>
                <a:latin typeface="Huawei Sans" panose="020C0503030203020204" pitchFamily="34" charset="0"/>
              </a:rPr>
              <a:t>Install servers.</a:t>
            </a:r>
            <a:endParaRPr lang="en-US" altLang="zh-CN" sz="9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圆角矩形 41"/>
          <p:cNvSpPr/>
          <p:nvPr/>
        </p:nvSpPr>
        <p:spPr bwMode="gray">
          <a:xfrm>
            <a:off x="1533448" y="2830098"/>
            <a:ext cx="1036986" cy="360000"/>
          </a:xfrm>
          <a:prstGeom prst="roundRect">
            <a:avLst>
              <a:gd name="adj" fmla="val 678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900" dirty="0" smtClean="0">
                <a:solidFill>
                  <a:srgbClr val="1D1D1A"/>
                </a:solidFill>
                <a:latin typeface="Huawei Sans" panose="020C0503030203020204" pitchFamily="34" charset="0"/>
              </a:rPr>
              <a:t>Connect cables.</a:t>
            </a:r>
            <a:endParaRPr lang="en-US" altLang="zh-CN" sz="9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圆角矩形 42"/>
          <p:cNvSpPr/>
          <p:nvPr/>
        </p:nvSpPr>
        <p:spPr bwMode="gray">
          <a:xfrm>
            <a:off x="1533448" y="3536513"/>
            <a:ext cx="1036986" cy="360000"/>
          </a:xfrm>
          <a:prstGeom prst="roundRect">
            <a:avLst>
              <a:gd name="adj" fmla="val 678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900" dirty="0" smtClean="0">
                <a:solidFill>
                  <a:srgbClr val="1D1D1A"/>
                </a:solidFill>
                <a:latin typeface="Huawei Sans" panose="020C0503030203020204" pitchFamily="34" charset="0"/>
              </a:rPr>
              <a:t>Power on servers.</a:t>
            </a:r>
            <a:endParaRPr lang="en-US" altLang="zh-CN" sz="9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圆角矩形 43"/>
          <p:cNvSpPr/>
          <p:nvPr/>
        </p:nvSpPr>
        <p:spPr bwMode="gray">
          <a:xfrm>
            <a:off x="1533448" y="4242928"/>
            <a:ext cx="1036986" cy="360000"/>
          </a:xfrm>
          <a:prstGeom prst="roundRect">
            <a:avLst>
              <a:gd name="adj" fmla="val 3958"/>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900" dirty="0" smtClean="0">
                <a:solidFill>
                  <a:srgbClr val="1D1D1A"/>
                </a:solidFill>
                <a:latin typeface="Huawei Sans" panose="020C0503030203020204" pitchFamily="34" charset="0"/>
              </a:rPr>
              <a:t>Install </a:t>
            </a:r>
            <a:r>
              <a:rPr lang="en-US" sz="900" dirty="0" err="1" smtClean="0">
                <a:solidFill>
                  <a:srgbClr val="1D1D1A"/>
                </a:solidFill>
                <a:latin typeface="Huawei Sans" panose="020C0503030203020204" pitchFamily="34" charset="0"/>
              </a:rPr>
              <a:t>iMaster</a:t>
            </a:r>
            <a:r>
              <a:rPr lang="en-US" sz="900" dirty="0" smtClean="0">
                <a:solidFill>
                  <a:srgbClr val="1D1D1A"/>
                </a:solidFill>
                <a:latin typeface="Huawei Sans" panose="020C0503030203020204" pitchFamily="34" charset="0"/>
              </a:rPr>
              <a:t> NCE-Campus.</a:t>
            </a:r>
            <a:endParaRPr lang="en-US" altLang="zh-CN" sz="9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圆角矩形 50"/>
          <p:cNvSpPr/>
          <p:nvPr/>
        </p:nvSpPr>
        <p:spPr bwMode="gray">
          <a:xfrm>
            <a:off x="4181436" y="2123683"/>
            <a:ext cx="1380229" cy="360000"/>
          </a:xfrm>
          <a:prstGeom prst="roundRect">
            <a:avLst>
              <a:gd name="adj" fmla="val 3958"/>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900" dirty="0" smtClean="0">
                <a:solidFill>
                  <a:srgbClr val="1D1D1A"/>
                </a:solidFill>
                <a:latin typeface="Huawei Sans" panose="020C0503030203020204" pitchFamily="34" charset="0"/>
              </a:rPr>
              <a:t>Configure the gateway in the NMS zone.</a:t>
            </a:r>
            <a:endParaRPr lang="en-US" altLang="zh-CN" sz="9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圆角矩形 53"/>
          <p:cNvSpPr/>
          <p:nvPr/>
        </p:nvSpPr>
        <p:spPr bwMode="gray">
          <a:xfrm>
            <a:off x="5805454" y="2123683"/>
            <a:ext cx="1036986" cy="522428"/>
          </a:xfrm>
          <a:prstGeom prst="roundRect">
            <a:avLst>
              <a:gd name="adj" fmla="val 3958"/>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900" dirty="0" smtClean="0">
                <a:solidFill>
                  <a:srgbClr val="1D1D1A"/>
                </a:solidFill>
                <a:latin typeface="Huawei Sans" panose="020C0503030203020204" pitchFamily="34" charset="0"/>
              </a:rPr>
              <a:t>Obtain the ESN of </a:t>
            </a:r>
            <a:r>
              <a:rPr lang="en-US" sz="900" dirty="0" err="1" smtClean="0">
                <a:solidFill>
                  <a:srgbClr val="1D1D1A"/>
                </a:solidFill>
                <a:latin typeface="Huawei Sans" panose="020C0503030203020204" pitchFamily="34" charset="0"/>
              </a:rPr>
              <a:t>iMaster</a:t>
            </a:r>
            <a:r>
              <a:rPr lang="en-US" sz="900" dirty="0" smtClean="0">
                <a:solidFill>
                  <a:srgbClr val="1D1D1A"/>
                </a:solidFill>
                <a:latin typeface="Huawei Sans" panose="020C0503030203020204" pitchFamily="34" charset="0"/>
              </a:rPr>
              <a:t> NCE-Campus.</a:t>
            </a:r>
            <a:endParaRPr lang="en-US" altLang="zh-CN" sz="9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圆角矩形 54"/>
          <p:cNvSpPr/>
          <p:nvPr/>
        </p:nvSpPr>
        <p:spPr bwMode="gray">
          <a:xfrm>
            <a:off x="5805454" y="2830098"/>
            <a:ext cx="1036986" cy="522000"/>
          </a:xfrm>
          <a:prstGeom prst="roundRect">
            <a:avLst>
              <a:gd name="adj" fmla="val 8191"/>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900" dirty="0" smtClean="0">
                <a:solidFill>
                  <a:srgbClr val="1D1D1A"/>
                </a:solidFill>
                <a:latin typeface="Huawei Sans" panose="020C0503030203020204" pitchFamily="34" charset="0"/>
              </a:rPr>
              <a:t>Obtain licenses of </a:t>
            </a:r>
            <a:r>
              <a:rPr lang="en-US" sz="900" dirty="0" err="1" smtClean="0">
                <a:solidFill>
                  <a:srgbClr val="1D1D1A"/>
                </a:solidFill>
                <a:latin typeface="Huawei Sans" panose="020C0503030203020204" pitchFamily="34" charset="0"/>
              </a:rPr>
              <a:t>iMaster</a:t>
            </a:r>
            <a:r>
              <a:rPr lang="en-US" sz="900" dirty="0" smtClean="0">
                <a:solidFill>
                  <a:srgbClr val="1D1D1A"/>
                </a:solidFill>
                <a:latin typeface="Huawei Sans" panose="020C0503030203020204" pitchFamily="34" charset="0"/>
              </a:rPr>
              <a:t> NCE-Campus.</a:t>
            </a:r>
            <a:endParaRPr lang="en-US" altLang="zh-CN" sz="9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圆角矩形 55"/>
          <p:cNvSpPr/>
          <p:nvPr/>
        </p:nvSpPr>
        <p:spPr bwMode="gray">
          <a:xfrm>
            <a:off x="5805454" y="3536513"/>
            <a:ext cx="1036986" cy="360000"/>
          </a:xfrm>
          <a:prstGeom prst="roundRect">
            <a:avLst>
              <a:gd name="adj" fmla="val 5369"/>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900" dirty="0" smtClean="0">
                <a:solidFill>
                  <a:srgbClr val="1D1D1A"/>
                </a:solidFill>
                <a:latin typeface="Huawei Sans" panose="020C0503030203020204" pitchFamily="34" charset="0"/>
              </a:rPr>
              <a:t>Load licenses.</a:t>
            </a:r>
            <a:endParaRPr lang="en-US" altLang="zh-CN" sz="9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圆角矩形 56"/>
          <p:cNvSpPr/>
          <p:nvPr/>
        </p:nvSpPr>
        <p:spPr bwMode="gray">
          <a:xfrm>
            <a:off x="7086227" y="2123683"/>
            <a:ext cx="1036986" cy="360000"/>
          </a:xfrm>
          <a:prstGeom prst="roundRect">
            <a:avLst>
              <a:gd name="adj" fmla="val 5369"/>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900" dirty="0" smtClean="0">
                <a:solidFill>
                  <a:srgbClr val="1D1D1A"/>
                </a:solidFill>
                <a:latin typeface="Huawei Sans" panose="020C0503030203020204" pitchFamily="34" charset="0"/>
              </a:rPr>
              <a:t>Create an administrator.</a:t>
            </a:r>
            <a:endParaRPr lang="en-US" altLang="zh-CN" sz="9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圆角矩形 57"/>
          <p:cNvSpPr/>
          <p:nvPr/>
        </p:nvSpPr>
        <p:spPr bwMode="gray">
          <a:xfrm>
            <a:off x="7086227" y="2830098"/>
            <a:ext cx="1036986" cy="360000"/>
          </a:xfrm>
          <a:prstGeom prst="roundRect">
            <a:avLst>
              <a:gd name="adj" fmla="val 6780"/>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900" dirty="0" smtClean="0">
                <a:solidFill>
                  <a:srgbClr val="1D1D1A"/>
                </a:solidFill>
                <a:latin typeface="Huawei Sans" panose="020C0503030203020204" pitchFamily="34" charset="0"/>
              </a:rPr>
              <a:t>Create sites.</a:t>
            </a:r>
            <a:endParaRPr lang="en-US" sz="900" dirty="0">
              <a:solidFill>
                <a:srgbClr val="1D1D1A"/>
              </a:solidFill>
              <a:latin typeface="Huawei Sans" panose="020C0503030203020204" pitchFamily="34" charset="0"/>
            </a:endParaRPr>
          </a:p>
        </p:txBody>
      </p:sp>
      <p:sp>
        <p:nvSpPr>
          <p:cNvPr id="59" name="圆角矩形 58"/>
          <p:cNvSpPr/>
          <p:nvPr/>
        </p:nvSpPr>
        <p:spPr bwMode="gray">
          <a:xfrm>
            <a:off x="7086227" y="3536513"/>
            <a:ext cx="1036986" cy="360000"/>
          </a:xfrm>
          <a:prstGeom prst="roundRect">
            <a:avLst>
              <a:gd name="adj" fmla="val 6780"/>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900" dirty="0" smtClean="0">
                <a:solidFill>
                  <a:srgbClr val="1D1D1A"/>
                </a:solidFill>
                <a:latin typeface="Huawei Sans" panose="020C0503030203020204" pitchFamily="34" charset="0"/>
              </a:rPr>
              <a:t>Add devices, stacks, or AC groups.</a:t>
            </a:r>
            <a:endParaRPr lang="en-US" altLang="zh-CN" sz="9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圆角矩形 59"/>
          <p:cNvSpPr/>
          <p:nvPr/>
        </p:nvSpPr>
        <p:spPr bwMode="gray">
          <a:xfrm>
            <a:off x="7086227" y="4242928"/>
            <a:ext cx="1036986" cy="360000"/>
          </a:xfrm>
          <a:prstGeom prst="roundRect">
            <a:avLst>
              <a:gd name="adj" fmla="val 3958"/>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900" dirty="0" smtClean="0">
                <a:solidFill>
                  <a:srgbClr val="1D1D1A"/>
                </a:solidFill>
                <a:latin typeface="Huawei Sans" panose="020C0503030203020204" pitchFamily="34" charset="0"/>
              </a:rPr>
              <a:t>Configure device management.</a:t>
            </a:r>
            <a:endParaRPr lang="en-US" altLang="zh-CN" sz="9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圆角矩形 60"/>
          <p:cNvSpPr/>
          <p:nvPr/>
        </p:nvSpPr>
        <p:spPr bwMode="gray">
          <a:xfrm>
            <a:off x="7086227" y="4949344"/>
            <a:ext cx="1036986" cy="360000"/>
          </a:xfrm>
          <a:prstGeom prst="roundRect">
            <a:avLst>
              <a:gd name="adj" fmla="val 5369"/>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900" dirty="0" smtClean="0">
                <a:solidFill>
                  <a:srgbClr val="1D1D1A"/>
                </a:solidFill>
                <a:latin typeface="Huawei Sans" panose="020C0503030203020204" pitchFamily="34" charset="0"/>
              </a:rPr>
              <a:t>Configure physical links.</a:t>
            </a:r>
            <a:endParaRPr lang="en-US" altLang="zh-CN" sz="9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圆角矩形 61"/>
          <p:cNvSpPr/>
          <p:nvPr/>
        </p:nvSpPr>
        <p:spPr bwMode="gray">
          <a:xfrm>
            <a:off x="8367001" y="2123683"/>
            <a:ext cx="1036986" cy="360000"/>
          </a:xfrm>
          <a:prstGeom prst="roundRect">
            <a:avLst>
              <a:gd name="adj" fmla="val 5369"/>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900" dirty="0" smtClean="0">
                <a:solidFill>
                  <a:srgbClr val="1D1D1A"/>
                </a:solidFill>
                <a:latin typeface="Huawei Sans" panose="020C0503030203020204" pitchFamily="34" charset="0"/>
              </a:rPr>
              <a:t>Configure network resources.</a:t>
            </a:r>
            <a:endParaRPr lang="en-US" altLang="zh-CN" sz="9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圆角矩形 62"/>
          <p:cNvSpPr/>
          <p:nvPr/>
        </p:nvSpPr>
        <p:spPr bwMode="gray">
          <a:xfrm>
            <a:off x="8367001" y="3536513"/>
            <a:ext cx="1036986" cy="360000"/>
          </a:xfrm>
          <a:prstGeom prst="roundRect">
            <a:avLst>
              <a:gd name="adj" fmla="val 6780"/>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900" dirty="0" smtClean="0">
                <a:solidFill>
                  <a:srgbClr val="1D1D1A"/>
                </a:solidFill>
                <a:latin typeface="Huawei Sans" panose="020C0503030203020204" pitchFamily="34" charset="0"/>
              </a:rPr>
              <a:t>Configure a fabric.</a:t>
            </a:r>
            <a:endParaRPr lang="en-US" altLang="zh-CN" sz="9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圆角矩形 63"/>
          <p:cNvSpPr/>
          <p:nvPr/>
        </p:nvSpPr>
        <p:spPr bwMode="gray">
          <a:xfrm>
            <a:off x="8367001" y="4242928"/>
            <a:ext cx="1036986" cy="360000"/>
          </a:xfrm>
          <a:prstGeom prst="roundRect">
            <a:avLst>
              <a:gd name="adj" fmla="val 6780"/>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900" dirty="0" smtClean="0">
                <a:solidFill>
                  <a:srgbClr val="1D1D1A"/>
                </a:solidFill>
                <a:latin typeface="Huawei Sans" panose="020C0503030203020204" pitchFamily="34" charset="0"/>
              </a:rPr>
              <a:t>Configure virtual networks.</a:t>
            </a:r>
            <a:endParaRPr lang="en-US" altLang="zh-CN" sz="9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圆角矩形 64"/>
          <p:cNvSpPr/>
          <p:nvPr/>
        </p:nvSpPr>
        <p:spPr bwMode="gray">
          <a:xfrm>
            <a:off x="8367001" y="4949343"/>
            <a:ext cx="1036986" cy="360000"/>
          </a:xfrm>
          <a:prstGeom prst="roundRect">
            <a:avLst>
              <a:gd name="adj" fmla="val 3958"/>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900" dirty="0" smtClean="0">
                <a:solidFill>
                  <a:srgbClr val="1D1D1A"/>
                </a:solidFill>
                <a:latin typeface="Huawei Sans" panose="020C0503030203020204" pitchFamily="34" charset="0"/>
              </a:rPr>
              <a:t>Configure the WLAN.</a:t>
            </a:r>
            <a:endParaRPr lang="en-US" altLang="zh-CN" sz="9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圆角矩形 65"/>
          <p:cNvSpPr/>
          <p:nvPr/>
        </p:nvSpPr>
        <p:spPr bwMode="gray">
          <a:xfrm>
            <a:off x="8367001" y="5655759"/>
            <a:ext cx="1036986" cy="360000"/>
          </a:xfrm>
          <a:prstGeom prst="roundRect">
            <a:avLst>
              <a:gd name="adj" fmla="val 5369"/>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900" dirty="0" smtClean="0">
                <a:solidFill>
                  <a:srgbClr val="1D1D1A"/>
                </a:solidFill>
                <a:latin typeface="Huawei Sans" panose="020C0503030203020204" pitchFamily="34" charset="0"/>
              </a:rPr>
              <a:t>Configure the egress network.</a:t>
            </a:r>
            <a:endParaRPr lang="en-US" altLang="zh-CN" sz="9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圆角矩形 67"/>
          <p:cNvSpPr/>
          <p:nvPr/>
        </p:nvSpPr>
        <p:spPr bwMode="gray">
          <a:xfrm>
            <a:off x="9647775" y="2123683"/>
            <a:ext cx="1036986" cy="360000"/>
          </a:xfrm>
          <a:prstGeom prst="roundRect">
            <a:avLst>
              <a:gd name="adj" fmla="val 5369"/>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900" dirty="0" smtClean="0">
                <a:solidFill>
                  <a:srgbClr val="1D1D1A"/>
                </a:solidFill>
                <a:latin typeface="Huawei Sans" panose="020C0503030203020204" pitchFamily="34" charset="0"/>
              </a:rPr>
              <a:t>Configure access control.</a:t>
            </a:r>
            <a:endParaRPr lang="en-US" altLang="zh-CN" sz="9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圆角矩形 68"/>
          <p:cNvSpPr/>
          <p:nvPr/>
        </p:nvSpPr>
        <p:spPr bwMode="gray">
          <a:xfrm>
            <a:off x="9647775" y="2830098"/>
            <a:ext cx="1036986" cy="360000"/>
          </a:xfrm>
          <a:prstGeom prst="roundRect">
            <a:avLst>
              <a:gd name="adj" fmla="val 678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900" dirty="0" smtClean="0">
                <a:solidFill>
                  <a:srgbClr val="1D1D1A"/>
                </a:solidFill>
                <a:latin typeface="Huawei Sans" panose="020C0503030203020204" pitchFamily="34" charset="0"/>
              </a:rPr>
              <a:t>Configure security services.</a:t>
            </a:r>
            <a:endParaRPr lang="en-US" altLang="zh-CN" sz="9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圆角矩形 69"/>
          <p:cNvSpPr/>
          <p:nvPr/>
        </p:nvSpPr>
        <p:spPr bwMode="gray">
          <a:xfrm>
            <a:off x="9647775" y="3536513"/>
            <a:ext cx="1036986" cy="360000"/>
          </a:xfrm>
          <a:prstGeom prst="roundRect">
            <a:avLst>
              <a:gd name="adj" fmla="val 678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900" dirty="0" smtClean="0">
                <a:solidFill>
                  <a:srgbClr val="1D1D1A"/>
                </a:solidFill>
                <a:latin typeface="Huawei Sans" panose="020C0503030203020204" pitchFamily="34" charset="0"/>
              </a:rPr>
              <a:t>Configure </a:t>
            </a:r>
            <a:r>
              <a:rPr lang="en-US" sz="900" dirty="0" err="1" smtClean="0">
                <a:solidFill>
                  <a:srgbClr val="1D1D1A"/>
                </a:solidFill>
                <a:latin typeface="Huawei Sans" panose="020C0503030203020204" pitchFamily="34" charset="0"/>
              </a:rPr>
              <a:t>QoS</a:t>
            </a:r>
            <a:r>
              <a:rPr lang="en-US" sz="900" dirty="0" smtClean="0">
                <a:solidFill>
                  <a:srgbClr val="1D1D1A"/>
                </a:solidFill>
                <a:latin typeface="Huawei Sans" panose="020C0503030203020204" pitchFamily="34" charset="0"/>
              </a:rPr>
              <a:t>.</a:t>
            </a:r>
            <a:endParaRPr lang="en-US" altLang="zh-CN" sz="9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圆角矩形 70"/>
          <p:cNvSpPr/>
          <p:nvPr/>
        </p:nvSpPr>
        <p:spPr bwMode="gray">
          <a:xfrm>
            <a:off x="9647775" y="4242928"/>
            <a:ext cx="1036986" cy="360000"/>
          </a:xfrm>
          <a:prstGeom prst="roundRect">
            <a:avLst>
              <a:gd name="adj" fmla="val 3958"/>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900" dirty="0" smtClean="0">
                <a:solidFill>
                  <a:srgbClr val="1D1D1A"/>
                </a:solidFill>
                <a:latin typeface="Huawei Sans" panose="020C0503030203020204" pitchFamily="34" charset="0"/>
              </a:rPr>
              <a:t>Configure O&amp;M management.</a:t>
            </a:r>
            <a:endParaRPr lang="en-US" altLang="zh-CN" sz="9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圆角矩形 72"/>
          <p:cNvSpPr/>
          <p:nvPr/>
        </p:nvSpPr>
        <p:spPr bwMode="gray">
          <a:xfrm>
            <a:off x="1468297" y="1996256"/>
            <a:ext cx="1167288" cy="4136785"/>
          </a:xfrm>
          <a:prstGeom prst="roundRect">
            <a:avLst>
              <a:gd name="adj" fmla="val 214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900" dirty="0">
              <a:latin typeface="Huawei Sans" panose="020C0503030203020204" pitchFamily="34" charset="0"/>
            </a:endParaRPr>
          </a:p>
        </p:txBody>
      </p:sp>
      <p:sp>
        <p:nvSpPr>
          <p:cNvPr id="78" name="圆角矩形 77"/>
          <p:cNvSpPr/>
          <p:nvPr/>
        </p:nvSpPr>
        <p:spPr bwMode="gray">
          <a:xfrm>
            <a:off x="4119781" y="1996256"/>
            <a:ext cx="1503538" cy="4136785"/>
          </a:xfrm>
          <a:prstGeom prst="roundRect">
            <a:avLst>
              <a:gd name="adj" fmla="val 214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900" dirty="0">
              <a:latin typeface="Huawei Sans" panose="020C0503030203020204" pitchFamily="34" charset="0"/>
            </a:endParaRPr>
          </a:p>
        </p:txBody>
      </p:sp>
      <p:sp>
        <p:nvSpPr>
          <p:cNvPr id="79" name="圆角矩形 78"/>
          <p:cNvSpPr/>
          <p:nvPr/>
        </p:nvSpPr>
        <p:spPr bwMode="gray">
          <a:xfrm>
            <a:off x="5719013" y="1996256"/>
            <a:ext cx="1209866" cy="4136785"/>
          </a:xfrm>
          <a:prstGeom prst="roundRect">
            <a:avLst>
              <a:gd name="adj" fmla="val 214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900" dirty="0">
              <a:latin typeface="Huawei Sans" panose="020C0503030203020204" pitchFamily="34" charset="0"/>
            </a:endParaRPr>
          </a:p>
        </p:txBody>
      </p:sp>
      <p:sp>
        <p:nvSpPr>
          <p:cNvPr id="80" name="圆角矩形 79"/>
          <p:cNvSpPr/>
          <p:nvPr/>
        </p:nvSpPr>
        <p:spPr bwMode="gray">
          <a:xfrm>
            <a:off x="6994813" y="1996256"/>
            <a:ext cx="1209866" cy="4136785"/>
          </a:xfrm>
          <a:prstGeom prst="roundRect">
            <a:avLst>
              <a:gd name="adj" fmla="val 214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900" dirty="0">
              <a:latin typeface="Huawei Sans" panose="020C0503030203020204" pitchFamily="34" charset="0"/>
            </a:endParaRPr>
          </a:p>
        </p:txBody>
      </p:sp>
      <p:sp>
        <p:nvSpPr>
          <p:cNvPr id="81" name="圆角矩形 80"/>
          <p:cNvSpPr/>
          <p:nvPr/>
        </p:nvSpPr>
        <p:spPr bwMode="gray">
          <a:xfrm>
            <a:off x="8278847" y="1996257"/>
            <a:ext cx="1209866" cy="4136784"/>
          </a:xfrm>
          <a:prstGeom prst="roundRect">
            <a:avLst>
              <a:gd name="adj" fmla="val 214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900" dirty="0">
              <a:latin typeface="Huawei Sans" panose="020C0503030203020204" pitchFamily="34" charset="0"/>
            </a:endParaRPr>
          </a:p>
        </p:txBody>
      </p:sp>
      <p:sp>
        <p:nvSpPr>
          <p:cNvPr id="82" name="圆角矩形 81"/>
          <p:cNvSpPr/>
          <p:nvPr/>
        </p:nvSpPr>
        <p:spPr bwMode="gray">
          <a:xfrm>
            <a:off x="9561335" y="1996256"/>
            <a:ext cx="1209866" cy="4136785"/>
          </a:xfrm>
          <a:prstGeom prst="roundRect">
            <a:avLst>
              <a:gd name="adj" fmla="val 214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900" dirty="0">
              <a:latin typeface="Huawei Sans" panose="020C0503030203020204" pitchFamily="34" charset="0"/>
            </a:endParaRPr>
          </a:p>
        </p:txBody>
      </p:sp>
      <p:sp>
        <p:nvSpPr>
          <p:cNvPr id="67" name="圆角矩形 66"/>
          <p:cNvSpPr/>
          <p:nvPr/>
        </p:nvSpPr>
        <p:spPr bwMode="gray">
          <a:xfrm>
            <a:off x="2857442" y="1389275"/>
            <a:ext cx="1036986" cy="564381"/>
          </a:xfrm>
          <a:prstGeom prst="roundRect">
            <a:avLst>
              <a:gd name="adj" fmla="val 18069"/>
            </a:avLst>
          </a:prstGeom>
          <a:solidFill>
            <a:srgbClr val="30B5C5"/>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36000" rIns="36000" rtlCol="0" anchor="ctr" anchorCtr="0">
            <a:noAutofit/>
          </a:bodyPr>
          <a:lstStyle/>
          <a:p>
            <a:pPr algn="ctr" fontAlgn="ctr"/>
            <a:r>
              <a:rPr lang="en-US" sz="1000" dirty="0" smtClean="0">
                <a:solidFill>
                  <a:schemeClr val="bg1"/>
                </a:solidFill>
                <a:latin typeface="Huawei Sans" panose="020C0503030203020204" pitchFamily="34" charset="0"/>
              </a:rPr>
              <a:t>Network device installation</a:t>
            </a:r>
            <a:endParaRPr lang="en-US" altLang="zh-CN" sz="1000" dirty="0">
              <a:solidFill>
                <a:schemeClr val="bg1"/>
              </a:solidFill>
              <a:latin typeface="Huawei Sans" panose="020C0503030203020204" pitchFamily="34" charset="0"/>
              <a:sym typeface="Huawei Sans" panose="020C0503030203020204" pitchFamily="34" charset="0"/>
            </a:endParaRPr>
          </a:p>
        </p:txBody>
      </p:sp>
      <p:sp>
        <p:nvSpPr>
          <p:cNvPr id="72" name="圆角矩形 71"/>
          <p:cNvSpPr/>
          <p:nvPr/>
        </p:nvSpPr>
        <p:spPr bwMode="gray">
          <a:xfrm>
            <a:off x="2857442" y="2123683"/>
            <a:ext cx="1036986" cy="360000"/>
          </a:xfrm>
          <a:prstGeom prst="roundRect">
            <a:avLst>
              <a:gd name="adj" fmla="val 5369"/>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900" dirty="0" smtClean="0">
                <a:solidFill>
                  <a:srgbClr val="1D1D1A"/>
                </a:solidFill>
                <a:latin typeface="Huawei Sans" panose="020C0503030203020204" pitchFamily="34" charset="0"/>
              </a:rPr>
              <a:t>Install network devices.</a:t>
            </a:r>
            <a:endParaRPr lang="en-US" altLang="zh-CN" sz="9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圆角矩形 76"/>
          <p:cNvSpPr/>
          <p:nvPr/>
        </p:nvSpPr>
        <p:spPr bwMode="gray">
          <a:xfrm>
            <a:off x="2857442" y="2830098"/>
            <a:ext cx="1036986" cy="360000"/>
          </a:xfrm>
          <a:prstGeom prst="roundRect">
            <a:avLst>
              <a:gd name="adj" fmla="val 678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900" dirty="0" smtClean="0">
                <a:solidFill>
                  <a:srgbClr val="1D1D1A"/>
                </a:solidFill>
                <a:latin typeface="Huawei Sans" panose="020C0503030203020204" pitchFamily="34" charset="0"/>
              </a:rPr>
              <a:t>Connect cables.</a:t>
            </a:r>
            <a:endParaRPr lang="en-US" altLang="zh-CN" sz="9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圆角矩形 82"/>
          <p:cNvSpPr/>
          <p:nvPr/>
        </p:nvSpPr>
        <p:spPr bwMode="gray">
          <a:xfrm>
            <a:off x="2857442" y="3536513"/>
            <a:ext cx="1036986" cy="360000"/>
          </a:xfrm>
          <a:prstGeom prst="roundRect">
            <a:avLst>
              <a:gd name="adj" fmla="val 678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900" dirty="0" smtClean="0">
                <a:solidFill>
                  <a:srgbClr val="1D1D1A"/>
                </a:solidFill>
                <a:latin typeface="Huawei Sans" panose="020C0503030203020204" pitchFamily="34" charset="0"/>
              </a:rPr>
              <a:t>Power on devices.</a:t>
            </a:r>
            <a:endParaRPr lang="en-US" altLang="zh-CN" sz="9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5" name="直接箭头连接符 84"/>
          <p:cNvCxnSpPr>
            <a:stCxn id="67" idx="3"/>
            <a:endCxn id="8" idx="1"/>
          </p:cNvCxnSpPr>
          <p:nvPr/>
        </p:nvCxnSpPr>
        <p:spPr bwMode="gray">
          <a:xfrm>
            <a:off x="3894428" y="1671466"/>
            <a:ext cx="287008" cy="0"/>
          </a:xfrm>
          <a:prstGeom prst="straightConnector1">
            <a:avLst/>
          </a:prstGeom>
          <a:ln>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86" name="圆角矩形 85"/>
          <p:cNvSpPr/>
          <p:nvPr/>
        </p:nvSpPr>
        <p:spPr bwMode="gray">
          <a:xfrm>
            <a:off x="2792291" y="1996256"/>
            <a:ext cx="1167288" cy="4136785"/>
          </a:xfrm>
          <a:prstGeom prst="roundRect">
            <a:avLst>
              <a:gd name="adj" fmla="val 214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900" dirty="0">
              <a:latin typeface="Huawei Sans" panose="020C0503030203020204" pitchFamily="34" charset="0"/>
            </a:endParaRPr>
          </a:p>
        </p:txBody>
      </p:sp>
      <p:sp>
        <p:nvSpPr>
          <p:cNvPr id="53" name="圆角矩形 52"/>
          <p:cNvSpPr/>
          <p:nvPr/>
        </p:nvSpPr>
        <p:spPr bwMode="gray">
          <a:xfrm>
            <a:off x="8367001" y="2830098"/>
            <a:ext cx="1036986" cy="360000"/>
          </a:xfrm>
          <a:prstGeom prst="roundRect">
            <a:avLst>
              <a:gd name="adj" fmla="val 6780"/>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900" dirty="0" smtClean="0">
                <a:solidFill>
                  <a:srgbClr val="1D1D1A"/>
                </a:solidFill>
                <a:latin typeface="Huawei Sans" panose="020C0503030203020204" pitchFamily="34" charset="0"/>
              </a:rPr>
              <a:t>Configure the underlay network.</a:t>
            </a:r>
            <a:endParaRPr lang="en-US" altLang="zh-CN" sz="9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6609399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smtClean="0">
                <a:solidFill>
                  <a:schemeClr val="bg1">
                    <a:lumMod val="50000"/>
                  </a:schemeClr>
                </a:solidFill>
              </a:rPr>
              <a:t>VXLAN-based Virtualized Campus Network Deployment Plan</a:t>
            </a:r>
            <a:endParaRPr lang="en-US" altLang="zh-CN" dirty="0" smtClean="0">
              <a:solidFill>
                <a:schemeClr val="bg1">
                  <a:lumMod val="50000"/>
                </a:schemeClr>
              </a:solidFill>
            </a:endParaRPr>
          </a:p>
          <a:p>
            <a:r>
              <a:rPr lang="en-US" b="1" dirty="0" smtClean="0"/>
              <a:t>VXLAN-based Virtualized Campus Network Deployment Process and Guide</a:t>
            </a:r>
            <a:endParaRPr lang="en-US" altLang="zh-CN" b="1" dirty="0" smtClean="0"/>
          </a:p>
          <a:p>
            <a:pPr lvl="1"/>
            <a:r>
              <a:rPr lang="en-US" dirty="0" smtClean="0">
                <a:solidFill>
                  <a:schemeClr val="bg1">
                    <a:lumMod val="50000"/>
                  </a:schemeClr>
                </a:solidFill>
              </a:rPr>
              <a:t>Deployment Process</a:t>
            </a:r>
            <a:endParaRPr lang="en-US" altLang="zh-CN" dirty="0" smtClean="0">
              <a:solidFill>
                <a:schemeClr val="bg1">
                  <a:lumMod val="50000"/>
                </a:schemeClr>
              </a:solidFill>
            </a:endParaRPr>
          </a:p>
          <a:p>
            <a:pPr lvl="1">
              <a:buSzPct val="60000"/>
              <a:buFont typeface="Wingdings" panose="05000000000000000000" pitchFamily="2" charset="2"/>
              <a:buChar char="n"/>
            </a:pPr>
            <a:r>
              <a:rPr lang="en-US" dirty="0" smtClean="0"/>
              <a:t>Preparations for Deployment</a:t>
            </a:r>
          </a:p>
          <a:p>
            <a:pPr lvl="1"/>
            <a:r>
              <a:rPr lang="en-US" dirty="0" smtClean="0">
                <a:solidFill>
                  <a:schemeClr val="bg1">
                    <a:lumMod val="50000"/>
                  </a:schemeClr>
                </a:solidFill>
              </a:rPr>
              <a:t>Deployment Guide</a:t>
            </a:r>
            <a:endParaRPr lang="en-US" altLang="zh-CN" dirty="0">
              <a:solidFill>
                <a:schemeClr val="bg1">
                  <a:lumMod val="50000"/>
                </a:schemeClr>
              </a:solidFill>
            </a:endParaRPr>
          </a:p>
        </p:txBody>
      </p:sp>
    </p:spTree>
    <p:extLst>
      <p:ext uri="{BB962C8B-B14F-4D97-AF65-F5344CB8AC3E}">
        <p14:creationId xmlns:p14="http://schemas.microsoft.com/office/powerpoint/2010/main" val="10339831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Installing Servers and Software (1)</a:t>
            </a:r>
            <a:endParaRPr lang="en-US" altLang="zh-CN" dirty="0"/>
          </a:p>
        </p:txBody>
      </p:sp>
      <p:sp>
        <p:nvSpPr>
          <p:cNvPr id="3" name="圆角矩形 75"/>
          <p:cNvSpPr/>
          <p:nvPr/>
        </p:nvSpPr>
        <p:spPr bwMode="gray">
          <a:xfrm>
            <a:off x="661748" y="1158045"/>
            <a:ext cx="5321909"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Installing </a:t>
            </a:r>
            <a:r>
              <a:rPr lang="en-US" sz="1600" dirty="0" err="1" smtClean="0">
                <a:solidFill>
                  <a:srgbClr val="30B5C5"/>
                </a:solidFill>
                <a:latin typeface="Huawei Sans" panose="020C0503030203020204" pitchFamily="34" charset="0"/>
              </a:rPr>
              <a:t>iMaster</a:t>
            </a:r>
            <a:r>
              <a:rPr lang="en-US" sz="1600" dirty="0" smtClean="0">
                <a:solidFill>
                  <a:srgbClr val="30B5C5"/>
                </a:solidFill>
                <a:latin typeface="Huawei Sans" panose="020C0503030203020204" pitchFamily="34" charset="0"/>
              </a:rPr>
              <a:t> NCE-Campus</a:t>
            </a:r>
            <a:endParaRPr lang="en-US" altLang="zh-CN" sz="1600" dirty="0">
              <a:solidFill>
                <a:srgbClr val="30B5C5"/>
              </a:solidFill>
              <a:latin typeface="Huawei Sans" panose="020C0503030203020204" pitchFamily="34" charset="0"/>
              <a:ea typeface="方正兰亭黑简体" panose="02000000000000000000" pitchFamily="2" charset="-122"/>
            </a:endParaRPr>
          </a:p>
        </p:txBody>
      </p:sp>
      <p:sp>
        <p:nvSpPr>
          <p:cNvPr id="4" name="圆角矩形 75"/>
          <p:cNvSpPr/>
          <p:nvPr/>
        </p:nvSpPr>
        <p:spPr bwMode="gray">
          <a:xfrm>
            <a:off x="661748" y="1562003"/>
            <a:ext cx="5321909" cy="4381597"/>
          </a:xfrm>
          <a:prstGeom prst="roundRect">
            <a:avLst>
              <a:gd name="adj" fmla="val 1025"/>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5" name="圆角矩形 75"/>
          <p:cNvSpPr/>
          <p:nvPr/>
        </p:nvSpPr>
        <p:spPr bwMode="gray">
          <a:xfrm>
            <a:off x="6060140" y="1158045"/>
            <a:ext cx="5321909"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Installing </a:t>
            </a:r>
            <a:r>
              <a:rPr lang="en-US" sz="1600" dirty="0" err="1" smtClean="0">
                <a:solidFill>
                  <a:srgbClr val="30B5C5"/>
                </a:solidFill>
                <a:latin typeface="Huawei Sans" panose="020C0503030203020204" pitchFamily="34" charset="0"/>
              </a:rPr>
              <a:t>iMaster</a:t>
            </a:r>
            <a:r>
              <a:rPr lang="en-US" sz="1600" dirty="0" smtClean="0">
                <a:solidFill>
                  <a:srgbClr val="30B5C5"/>
                </a:solidFill>
                <a:latin typeface="Huawei Sans" panose="020C0503030203020204" pitchFamily="34" charset="0"/>
              </a:rPr>
              <a:t> NCE-</a:t>
            </a:r>
            <a:r>
              <a:rPr lang="en-US" sz="1600" dirty="0" err="1" smtClean="0">
                <a:solidFill>
                  <a:srgbClr val="30B5C5"/>
                </a:solidFill>
                <a:latin typeface="Huawei Sans" panose="020C0503030203020204" pitchFamily="34" charset="0"/>
              </a:rPr>
              <a:t>CampusInsight</a:t>
            </a:r>
            <a:endParaRPr lang="en-US" sz="1600" dirty="0">
              <a:solidFill>
                <a:srgbClr val="30B5C5"/>
              </a:solidFill>
              <a:latin typeface="Huawei Sans" panose="020C0503030203020204" pitchFamily="34" charset="0"/>
            </a:endParaRPr>
          </a:p>
        </p:txBody>
      </p:sp>
      <p:sp>
        <p:nvSpPr>
          <p:cNvPr id="6" name="圆角矩形 75"/>
          <p:cNvSpPr/>
          <p:nvPr/>
        </p:nvSpPr>
        <p:spPr bwMode="gray">
          <a:xfrm>
            <a:off x="6060140" y="1562003"/>
            <a:ext cx="5321909" cy="4381597"/>
          </a:xfrm>
          <a:prstGeom prst="roundRect">
            <a:avLst>
              <a:gd name="adj" fmla="val 767"/>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3" name="矩形 12"/>
          <p:cNvSpPr/>
          <p:nvPr/>
        </p:nvSpPr>
        <p:spPr bwMode="gray">
          <a:xfrm>
            <a:off x="788678" y="3066477"/>
            <a:ext cx="5068048" cy="2913618"/>
          </a:xfrm>
          <a:prstGeom prst="rect">
            <a:avLst/>
          </a:prstGeom>
        </p:spPr>
        <p:txBody>
          <a:bodyPr wrap="square">
            <a:spAutoFit/>
          </a:bodyPr>
          <a:lstStyle/>
          <a:p>
            <a:pPr marL="271463" indent="-271463" fontAlgn="ctr">
              <a:lnSpc>
                <a:spcPts val="2600"/>
              </a:lnSpc>
              <a:spcAft>
                <a:spcPts val="600"/>
              </a:spcAft>
              <a:buFont typeface="Arial" panose="020B0604020202020204" pitchFamily="34" charset="0"/>
              <a:buChar char="•"/>
            </a:pPr>
            <a:r>
              <a:rPr lang="en-US" sz="1400" dirty="0" err="1" smtClean="0">
                <a:latin typeface="Huawei Sans" panose="020C0503030203020204" pitchFamily="34" charset="0"/>
              </a:rPr>
              <a:t>iMaster</a:t>
            </a:r>
            <a:r>
              <a:rPr lang="en-US" sz="1400" dirty="0" smtClean="0">
                <a:latin typeface="Huawei Sans" panose="020C0503030203020204" pitchFamily="34" charset="0"/>
              </a:rPr>
              <a:t> NCE-Campus can be deployed in the on-premises scenario, Huawei public cloud scenario, and MSP-owned cloud scenario.</a:t>
            </a:r>
          </a:p>
          <a:p>
            <a:pPr marL="271463" indent="-271463" fontAlgn="ctr">
              <a:lnSpc>
                <a:spcPts val="2600"/>
              </a:lnSpc>
              <a:spcAft>
                <a:spcPts val="600"/>
              </a:spcAft>
              <a:buFont typeface="Arial" panose="020B0604020202020204" pitchFamily="34" charset="0"/>
              <a:buChar char="•"/>
            </a:pPr>
            <a:r>
              <a:rPr lang="en-US" sz="1400" dirty="0" smtClean="0">
                <a:latin typeface="Huawei Sans" panose="020C0503030203020204" pitchFamily="34" charset="0"/>
              </a:rPr>
              <a:t>Large- and medium-sized campuses typically adopt the on-premises deployment mode, in which enterprises install </a:t>
            </a:r>
            <a:r>
              <a:rPr lang="en-US" sz="1400" dirty="0" err="1" smtClean="0">
                <a:latin typeface="Huawei Sans" panose="020C0503030203020204" pitchFamily="34" charset="0"/>
              </a:rPr>
              <a:t>iMaster</a:t>
            </a:r>
            <a:r>
              <a:rPr lang="en-US" sz="1400" dirty="0" smtClean="0">
                <a:latin typeface="Huawei Sans" panose="020C0503030203020204" pitchFamily="34" charset="0"/>
              </a:rPr>
              <a:t> NCE-Campus by themselves.</a:t>
            </a:r>
            <a:endParaRPr lang="en-US" altLang="zh-CN" sz="1400" dirty="0" smtClean="0">
              <a:latin typeface="Huawei Sans" panose="020C0503030203020204" pitchFamily="34" charset="0"/>
            </a:endParaRPr>
          </a:p>
          <a:p>
            <a:pPr marL="271463" indent="-271463" fontAlgn="ctr">
              <a:lnSpc>
                <a:spcPts val="2600"/>
              </a:lnSpc>
              <a:spcAft>
                <a:spcPts val="600"/>
              </a:spcAft>
              <a:buFont typeface="Arial" panose="020B0604020202020204" pitchFamily="34" charset="0"/>
              <a:buChar char="•"/>
            </a:pPr>
            <a:r>
              <a:rPr lang="en-US" sz="1400" dirty="0" smtClean="0">
                <a:latin typeface="Huawei Sans" panose="020C0503030203020204" pitchFamily="34" charset="0"/>
              </a:rPr>
              <a:t>F</a:t>
            </a:r>
            <a:r>
              <a:rPr lang="en-US" altLang="zh-CN" sz="1400" dirty="0" smtClean="0">
                <a:latin typeface="Huawei Sans" panose="020C0503030203020204" pitchFamily="34" charset="0"/>
              </a:rPr>
              <a:t>or more information, see </a:t>
            </a:r>
            <a:r>
              <a:rPr lang="en-US" sz="1400" dirty="0" err="1" smtClean="0">
                <a:latin typeface="Huawei Sans" panose="020C0503030203020204" pitchFamily="34" charset="0"/>
              </a:rPr>
              <a:t>iMaster</a:t>
            </a:r>
            <a:r>
              <a:rPr lang="en-US" sz="1400" dirty="0" smtClean="0">
                <a:latin typeface="Huawei Sans" panose="020C0503030203020204" pitchFamily="34" charset="0"/>
              </a:rPr>
              <a:t> NCE-Campus Product Documentation.</a:t>
            </a:r>
            <a:endParaRPr lang="en-US" altLang="zh-CN" sz="1400" dirty="0">
              <a:latin typeface="Huawei Sans" panose="020C0503030203020204" pitchFamily="34" charset="0"/>
            </a:endParaRPr>
          </a:p>
        </p:txBody>
      </p: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89407" y="2031918"/>
            <a:ext cx="1266590" cy="720000"/>
          </a:xfrm>
          <a:prstGeom prst="rect">
            <a:avLst/>
          </a:prstGeom>
        </p:spPr>
      </p:pic>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8268224" y="2031918"/>
            <a:ext cx="1080861" cy="792000"/>
          </a:xfrm>
          <a:prstGeom prst="rect">
            <a:avLst/>
          </a:prstGeom>
        </p:spPr>
      </p:pic>
      <p:sp>
        <p:nvSpPr>
          <p:cNvPr id="18" name="矩形 17"/>
          <p:cNvSpPr/>
          <p:nvPr/>
        </p:nvSpPr>
        <p:spPr bwMode="gray">
          <a:xfrm>
            <a:off x="6187070" y="3066477"/>
            <a:ext cx="5068048" cy="2580194"/>
          </a:xfrm>
          <a:prstGeom prst="rect">
            <a:avLst/>
          </a:prstGeom>
        </p:spPr>
        <p:txBody>
          <a:bodyPr wrap="square">
            <a:spAutoFit/>
          </a:bodyPr>
          <a:lstStyle/>
          <a:p>
            <a:pPr marL="271463" indent="-271463" fontAlgn="ctr">
              <a:lnSpc>
                <a:spcPts val="2600"/>
              </a:lnSpc>
              <a:spcAft>
                <a:spcPts val="600"/>
              </a:spcAft>
              <a:buFont typeface="Arial" panose="020B0604020202020204" pitchFamily="34" charset="0"/>
              <a:buChar char="•"/>
            </a:pPr>
            <a:r>
              <a:rPr lang="en-US" sz="1400" dirty="0" err="1" smtClean="0">
                <a:latin typeface="Huawei Sans" panose="020C0503030203020204" pitchFamily="34" charset="0"/>
              </a:rPr>
              <a:t>iMaster</a:t>
            </a:r>
            <a:r>
              <a:rPr lang="en-US" sz="1400" dirty="0" smtClean="0">
                <a:latin typeface="Huawei Sans" panose="020C0503030203020204" pitchFamily="34" charset="0"/>
              </a:rPr>
              <a:t> NCE-</a:t>
            </a:r>
            <a:r>
              <a:rPr lang="en-US" sz="1400" dirty="0" err="1" smtClean="0">
                <a:latin typeface="Huawei Sans" panose="020C0503030203020204" pitchFamily="34" charset="0"/>
              </a:rPr>
              <a:t>CampusInsight</a:t>
            </a:r>
            <a:r>
              <a:rPr lang="en-US" sz="1400" dirty="0" smtClean="0">
                <a:latin typeface="Huawei Sans" panose="020C0503030203020204" pitchFamily="34" charset="0"/>
              </a:rPr>
              <a:t> can be deployed independently or integrated with </a:t>
            </a:r>
            <a:r>
              <a:rPr lang="en-US" sz="1400" dirty="0" err="1" smtClean="0">
                <a:latin typeface="Huawei Sans" panose="020C0503030203020204" pitchFamily="34" charset="0"/>
              </a:rPr>
              <a:t>iMaster</a:t>
            </a:r>
            <a:r>
              <a:rPr lang="en-US" sz="1400" dirty="0" smtClean="0">
                <a:latin typeface="Huawei Sans" panose="020C0503030203020204" pitchFamily="34" charset="0"/>
              </a:rPr>
              <a:t> NCE-Campus.</a:t>
            </a:r>
            <a:endParaRPr lang="en-US" altLang="zh-CN" sz="1400" dirty="0" smtClean="0">
              <a:latin typeface="Huawei Sans" panose="020C0503030203020204" pitchFamily="34" charset="0"/>
            </a:endParaRPr>
          </a:p>
          <a:p>
            <a:pPr marL="271463" indent="-271463" fontAlgn="ctr">
              <a:lnSpc>
                <a:spcPts val="2600"/>
              </a:lnSpc>
              <a:spcAft>
                <a:spcPts val="600"/>
              </a:spcAft>
              <a:buFont typeface="Arial" panose="020B0604020202020204" pitchFamily="34" charset="0"/>
              <a:buChar char="•"/>
            </a:pPr>
            <a:r>
              <a:rPr lang="en-US" sz="1400" dirty="0" smtClean="0">
                <a:latin typeface="Huawei Sans" panose="020C0503030203020204" pitchFamily="34" charset="0"/>
              </a:rPr>
              <a:t>It is recommended that </a:t>
            </a:r>
            <a:r>
              <a:rPr lang="en-US" sz="1400" dirty="0" err="1" smtClean="0">
                <a:latin typeface="Huawei Sans" panose="020C0503030203020204" pitchFamily="34" charset="0"/>
              </a:rPr>
              <a:t>iMaster</a:t>
            </a:r>
            <a:r>
              <a:rPr lang="en-US" sz="1400" dirty="0" smtClean="0">
                <a:latin typeface="Huawei Sans" panose="020C0503030203020204" pitchFamily="34" charset="0"/>
              </a:rPr>
              <a:t> NCE-</a:t>
            </a:r>
            <a:r>
              <a:rPr lang="en-US" sz="1400" dirty="0" err="1" smtClean="0">
                <a:latin typeface="Huawei Sans" panose="020C0503030203020204" pitchFamily="34" charset="0"/>
              </a:rPr>
              <a:t>CampusInsight</a:t>
            </a:r>
            <a:r>
              <a:rPr lang="en-US" sz="1400" dirty="0" smtClean="0">
                <a:latin typeface="Huawei Sans" panose="020C0503030203020204" pitchFamily="34" charset="0"/>
              </a:rPr>
              <a:t> be integrated with </a:t>
            </a:r>
            <a:r>
              <a:rPr lang="en-US" sz="1400" dirty="0" err="1" smtClean="0">
                <a:latin typeface="Huawei Sans" panose="020C0503030203020204" pitchFamily="34" charset="0"/>
              </a:rPr>
              <a:t>iMaster</a:t>
            </a:r>
            <a:r>
              <a:rPr lang="en-US" sz="1400" dirty="0" smtClean="0">
                <a:latin typeface="Huawei Sans" panose="020C0503030203020204" pitchFamily="34" charset="0"/>
              </a:rPr>
              <a:t> NCE-Campus in the </a:t>
            </a:r>
            <a:r>
              <a:rPr lang="en-US" sz="1400" dirty="0" err="1" smtClean="0">
                <a:latin typeface="Huawei Sans" panose="020C0503030203020204" pitchFamily="34" charset="0"/>
              </a:rPr>
              <a:t>CloudCampus</a:t>
            </a:r>
            <a:r>
              <a:rPr lang="en-US" sz="1400" dirty="0" smtClean="0">
                <a:latin typeface="Huawei Sans" panose="020C0503030203020204" pitchFamily="34" charset="0"/>
              </a:rPr>
              <a:t> Solution.</a:t>
            </a:r>
            <a:endParaRPr lang="en-US" altLang="zh-CN" sz="1400" dirty="0" smtClean="0">
              <a:latin typeface="Huawei Sans" panose="020C0503030203020204" pitchFamily="34" charset="0"/>
            </a:endParaRPr>
          </a:p>
          <a:p>
            <a:pPr marL="271463" indent="-271463" fontAlgn="ctr">
              <a:lnSpc>
                <a:spcPts val="2600"/>
              </a:lnSpc>
              <a:spcAft>
                <a:spcPts val="600"/>
              </a:spcAft>
              <a:buFont typeface="Arial" panose="020B0604020202020204" pitchFamily="34" charset="0"/>
              <a:buChar char="•"/>
            </a:pPr>
            <a:r>
              <a:rPr lang="en-US" altLang="zh-CN" sz="1400" dirty="0">
                <a:latin typeface="Huawei Sans" panose="020C0503030203020204" pitchFamily="34" charset="0"/>
              </a:rPr>
              <a:t>For more information, see </a:t>
            </a:r>
            <a:r>
              <a:rPr lang="en-US" sz="1400" dirty="0" err="1" smtClean="0">
                <a:latin typeface="Huawei Sans" panose="020C0503030203020204" pitchFamily="34" charset="0"/>
              </a:rPr>
              <a:t>iMaster</a:t>
            </a:r>
            <a:r>
              <a:rPr lang="en-US" sz="1400" dirty="0" smtClean="0">
                <a:latin typeface="Huawei Sans" panose="020C0503030203020204" pitchFamily="34" charset="0"/>
              </a:rPr>
              <a:t> NCE-</a:t>
            </a:r>
            <a:r>
              <a:rPr lang="en-US" sz="1400" dirty="0" err="1" smtClean="0">
                <a:latin typeface="Huawei Sans" panose="020C0503030203020204" pitchFamily="34" charset="0"/>
              </a:rPr>
              <a:t>CampusInsight</a:t>
            </a:r>
            <a:r>
              <a:rPr lang="en-US" sz="1400" dirty="0" smtClean="0">
                <a:latin typeface="Huawei Sans" panose="020C0503030203020204" pitchFamily="34" charset="0"/>
              </a:rPr>
              <a:t> Product Documentation.</a:t>
            </a:r>
            <a:endParaRPr lang="en-US" altLang="zh-CN" sz="1400" dirty="0">
              <a:latin typeface="Huawei Sans" panose="020C0503030203020204" pitchFamily="34" charset="0"/>
            </a:endParaRPr>
          </a:p>
        </p:txBody>
      </p:sp>
    </p:spTree>
    <p:extLst>
      <p:ext uri="{BB962C8B-B14F-4D97-AF65-F5344CB8AC3E}">
        <p14:creationId xmlns:p14="http://schemas.microsoft.com/office/powerpoint/2010/main" val="204611216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Installing Servers and Software (2)</a:t>
            </a:r>
            <a:endParaRPr lang="en-US" altLang="zh-CN" dirty="0"/>
          </a:p>
        </p:txBody>
      </p:sp>
      <p:sp>
        <p:nvSpPr>
          <p:cNvPr id="5" name="圆角矩形 75"/>
          <p:cNvSpPr/>
          <p:nvPr/>
        </p:nvSpPr>
        <p:spPr bwMode="gray">
          <a:xfrm>
            <a:off x="731839" y="1361245"/>
            <a:ext cx="10726694"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Installing the </a:t>
            </a:r>
            <a:r>
              <a:rPr lang="en-US" sz="1600" dirty="0" err="1" smtClean="0">
                <a:solidFill>
                  <a:srgbClr val="30B5C5"/>
                </a:solidFill>
                <a:latin typeface="Huawei Sans" panose="020C0503030203020204" pitchFamily="34" charset="0"/>
              </a:rPr>
              <a:t>CloudCampus</a:t>
            </a:r>
            <a:r>
              <a:rPr lang="en-US" sz="1600" dirty="0" smtClean="0">
                <a:solidFill>
                  <a:srgbClr val="30B5C5"/>
                </a:solidFill>
                <a:latin typeface="Huawei Sans" panose="020C0503030203020204" pitchFamily="34" charset="0"/>
              </a:rPr>
              <a:t> APP</a:t>
            </a:r>
            <a:endParaRPr lang="en-US" sz="1600" dirty="0">
              <a:solidFill>
                <a:srgbClr val="30B5C5"/>
              </a:solidFill>
              <a:latin typeface="Huawei Sans" panose="020C0503030203020204" pitchFamily="34" charset="0"/>
            </a:endParaRPr>
          </a:p>
        </p:txBody>
      </p:sp>
      <p:sp>
        <p:nvSpPr>
          <p:cNvPr id="6" name="圆角矩形 75"/>
          <p:cNvSpPr/>
          <p:nvPr/>
        </p:nvSpPr>
        <p:spPr bwMode="gray">
          <a:xfrm>
            <a:off x="731839" y="1765204"/>
            <a:ext cx="10726694" cy="3825106"/>
          </a:xfrm>
          <a:prstGeom prst="roundRect">
            <a:avLst>
              <a:gd name="adj" fmla="val 767"/>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1" name="矩形 10"/>
          <p:cNvSpPr/>
          <p:nvPr/>
        </p:nvSpPr>
        <p:spPr bwMode="gray">
          <a:xfrm>
            <a:off x="3564663" y="1833711"/>
            <a:ext cx="7774144" cy="3734356"/>
          </a:xfrm>
          <a:prstGeom prst="rect">
            <a:avLst/>
          </a:prstGeom>
        </p:spPr>
        <p:txBody>
          <a:bodyPr wrap="square">
            <a:spAutoFit/>
          </a:bodyPr>
          <a:lstStyle/>
          <a:p>
            <a:pPr marL="271463" indent="-271463" fontAlgn="ctr">
              <a:lnSpc>
                <a:spcPts val="2600"/>
              </a:lnSpc>
              <a:spcAft>
                <a:spcPts val="600"/>
              </a:spcAft>
              <a:buFont typeface="Arial" panose="020B0604020202020204" pitchFamily="34" charset="0"/>
              <a:buChar char="•"/>
            </a:pPr>
            <a:r>
              <a:rPr lang="en-US" sz="1600" dirty="0" smtClean="0">
                <a:latin typeface="Huawei Sans" panose="020C0503030203020204" pitchFamily="34" charset="0"/>
              </a:rPr>
              <a:t>When installing APs, upload information about their actual installation locations to </a:t>
            </a:r>
            <a:r>
              <a:rPr lang="en-US" sz="1600" dirty="0" err="1" smtClean="0">
                <a:latin typeface="Huawei Sans" panose="020C0503030203020204" pitchFamily="34" charset="0"/>
              </a:rPr>
              <a:t>iMaster</a:t>
            </a:r>
            <a:r>
              <a:rPr lang="en-US" sz="1600" dirty="0" smtClean="0">
                <a:latin typeface="Huawei Sans" panose="020C0503030203020204" pitchFamily="34" charset="0"/>
              </a:rPr>
              <a:t> NCE-Campus for efficient O&amp;M and value-added services based on terminal locations. The </a:t>
            </a:r>
            <a:r>
              <a:rPr lang="en-US" sz="1600" dirty="0" err="1" smtClean="0">
                <a:latin typeface="Huawei Sans" panose="020C0503030203020204" pitchFamily="34" charset="0"/>
              </a:rPr>
              <a:t>CloudCampus</a:t>
            </a:r>
            <a:r>
              <a:rPr lang="en-US" sz="1600" dirty="0" smtClean="0">
                <a:latin typeface="Huawei Sans" panose="020C0503030203020204" pitchFamily="34" charset="0"/>
              </a:rPr>
              <a:t> APP can record and upload AP information.</a:t>
            </a:r>
            <a:endParaRPr lang="en-US" altLang="zh-CN" sz="1600" dirty="0" smtClean="0">
              <a:latin typeface="Huawei Sans" panose="020C0503030203020204" pitchFamily="34" charset="0"/>
            </a:endParaRPr>
          </a:p>
          <a:p>
            <a:pPr marL="271463" indent="-271463" fontAlgn="ctr">
              <a:lnSpc>
                <a:spcPts val="2600"/>
              </a:lnSpc>
              <a:spcAft>
                <a:spcPts val="600"/>
              </a:spcAft>
              <a:buFont typeface="Arial" panose="020B0604020202020204" pitchFamily="34" charset="0"/>
              <a:buChar char="•"/>
            </a:pPr>
            <a:r>
              <a:rPr lang="en-US" sz="1600" dirty="0" smtClean="0">
                <a:latin typeface="Huawei Sans" panose="020C0503030203020204" pitchFamily="34" charset="0"/>
              </a:rPr>
              <a:t>In addition to the deployment function, the </a:t>
            </a:r>
            <a:r>
              <a:rPr lang="en-US" sz="1600" dirty="0" err="1" smtClean="0">
                <a:latin typeface="Huawei Sans" panose="020C0503030203020204" pitchFamily="34" charset="0"/>
              </a:rPr>
              <a:t>CloudCampus</a:t>
            </a:r>
            <a:r>
              <a:rPr lang="en-US" sz="1600" dirty="0" smtClean="0">
                <a:latin typeface="Huawei Sans" panose="020C0503030203020204" pitchFamily="34" charset="0"/>
              </a:rPr>
              <a:t> APP also provides the Wi-Fi experience testing, speed testing, and video testing.</a:t>
            </a:r>
          </a:p>
          <a:p>
            <a:pPr marL="271463" indent="-271463" fontAlgn="ctr">
              <a:lnSpc>
                <a:spcPts val="2600"/>
              </a:lnSpc>
              <a:spcAft>
                <a:spcPts val="600"/>
              </a:spcAft>
              <a:buFont typeface="Arial" panose="020B0604020202020204" pitchFamily="34" charset="0"/>
              <a:buChar char="•"/>
            </a:pPr>
            <a:r>
              <a:rPr lang="en-US" sz="1600" dirty="0" smtClean="0">
                <a:latin typeface="Huawei Sans" panose="020C0503030203020204" pitchFamily="34" charset="0"/>
              </a:rPr>
              <a:t>The </a:t>
            </a:r>
            <a:r>
              <a:rPr lang="en-US" sz="1600" dirty="0" err="1" smtClean="0">
                <a:latin typeface="Huawei Sans" panose="020C0503030203020204" pitchFamily="34" charset="0"/>
              </a:rPr>
              <a:t>CloudCampus</a:t>
            </a:r>
            <a:r>
              <a:rPr lang="en-US" sz="1600" dirty="0" smtClean="0">
                <a:latin typeface="Huawei Sans" panose="020C0503030203020204" pitchFamily="34" charset="0"/>
              </a:rPr>
              <a:t> APP can be obtained in either of the following methods:</a:t>
            </a:r>
          </a:p>
          <a:p>
            <a:pPr marL="539750" indent="-268288" fontAlgn="ctr">
              <a:lnSpc>
                <a:spcPts val="2600"/>
              </a:lnSpc>
              <a:spcAft>
                <a:spcPts val="600"/>
              </a:spcAft>
              <a:buFont typeface="Huawei Sans" panose="020C0503030203020204" pitchFamily="34" charset="0"/>
              <a:buChar char="▫"/>
            </a:pPr>
            <a:r>
              <a:rPr lang="en-US" sz="1600" dirty="0" smtClean="0">
                <a:latin typeface="Huawei Sans" panose="020C0503030203020204" pitchFamily="34" charset="0"/>
              </a:rPr>
              <a:t>Android system: Search for </a:t>
            </a:r>
            <a:r>
              <a:rPr lang="en-US" sz="1600" b="1" dirty="0" err="1" smtClean="0">
                <a:latin typeface="Huawei Sans" panose="020C0503030203020204" pitchFamily="34" charset="0"/>
              </a:rPr>
              <a:t>CloudCampus</a:t>
            </a:r>
            <a:r>
              <a:rPr lang="en-US" sz="1600" dirty="0" smtClean="0">
                <a:latin typeface="Huawei Sans" panose="020C0503030203020204" pitchFamily="34" charset="0"/>
              </a:rPr>
              <a:t> on Huawei </a:t>
            </a:r>
            <a:r>
              <a:rPr lang="en-US" sz="1600" dirty="0" err="1" smtClean="0">
                <a:latin typeface="Huawei Sans" panose="020C0503030203020204" pitchFamily="34" charset="0"/>
              </a:rPr>
              <a:t>AppGallery</a:t>
            </a:r>
            <a:r>
              <a:rPr lang="en-US" sz="1600" dirty="0" smtClean="0">
                <a:latin typeface="Huawei Sans" panose="020C0503030203020204" pitchFamily="34" charset="0"/>
              </a:rPr>
              <a:t> and install the </a:t>
            </a:r>
            <a:r>
              <a:rPr lang="en-US" sz="1600" dirty="0" err="1" smtClean="0">
                <a:latin typeface="Huawei Sans" panose="020C0503030203020204" pitchFamily="34" charset="0"/>
              </a:rPr>
              <a:t>CloudCampus</a:t>
            </a:r>
            <a:r>
              <a:rPr lang="en-US" sz="1600" dirty="0" smtClean="0">
                <a:latin typeface="Huawei Sans" panose="020C0503030203020204" pitchFamily="34" charset="0"/>
              </a:rPr>
              <a:t> APP.</a:t>
            </a:r>
          </a:p>
          <a:p>
            <a:pPr marL="539750" indent="-268288" fontAlgn="ctr">
              <a:lnSpc>
                <a:spcPts val="2600"/>
              </a:lnSpc>
              <a:spcAft>
                <a:spcPts val="600"/>
              </a:spcAft>
              <a:buFont typeface="Huawei Sans" panose="020C0503030203020204" pitchFamily="34" charset="0"/>
              <a:buChar char="▫"/>
            </a:pPr>
            <a:r>
              <a:rPr lang="en-US" sz="1600" dirty="0" smtClean="0">
                <a:latin typeface="Huawei Sans" panose="020C0503030203020204" pitchFamily="34" charset="0"/>
              </a:rPr>
              <a:t>Scan the QR code to download the </a:t>
            </a:r>
            <a:r>
              <a:rPr lang="en-US" sz="1600" dirty="0" err="1" smtClean="0">
                <a:latin typeface="Huawei Sans" panose="020C0503030203020204" pitchFamily="34" charset="0"/>
              </a:rPr>
              <a:t>CloudCampus</a:t>
            </a:r>
            <a:r>
              <a:rPr lang="en-US" sz="1600" dirty="0" smtClean="0">
                <a:latin typeface="Huawei Sans" panose="020C0503030203020204" pitchFamily="34" charset="0"/>
              </a:rPr>
              <a:t> APP.</a:t>
            </a:r>
            <a:endParaRPr lang="en-US" sz="1600" dirty="0">
              <a:latin typeface="Huawei Sans" panose="020C0503030203020204" pitchFamily="34" charset="0"/>
            </a:endParaRPr>
          </a:p>
        </p:txBody>
      </p:sp>
      <p:pic>
        <p:nvPicPr>
          <p:cNvPr id="3074" name="Picture 2" descr="http://127.0.0.1:7890/pages/AZJ0520J/02/AZJ0520J/02/resources/images/zh-cn_image_019339546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a:off x="1124904" y="2644645"/>
            <a:ext cx="2046695" cy="2046695"/>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bwMode="gray">
          <a:xfrm>
            <a:off x="1266439" y="4731409"/>
            <a:ext cx="1763624" cy="307777"/>
          </a:xfrm>
          <a:prstGeom prst="rect">
            <a:avLst/>
          </a:prstGeom>
        </p:spPr>
        <p:txBody>
          <a:bodyPr wrap="none">
            <a:spAutoFit/>
          </a:bodyPr>
          <a:lstStyle/>
          <a:p>
            <a:pPr algn="ctr" fontAlgn="ctr"/>
            <a:r>
              <a:rPr lang="en-US" sz="1400" dirty="0" smtClean="0">
                <a:solidFill>
                  <a:srgbClr val="333333"/>
                </a:solidFill>
                <a:latin typeface="Huawei Sans" panose="020C0503030203020204" pitchFamily="34" charset="0"/>
              </a:rPr>
              <a:t>Huawei </a:t>
            </a:r>
            <a:r>
              <a:rPr lang="en-US" sz="1400" dirty="0" err="1" smtClean="0">
                <a:solidFill>
                  <a:srgbClr val="333333"/>
                </a:solidFill>
                <a:latin typeface="Huawei Sans" panose="020C0503030203020204" pitchFamily="34" charset="0"/>
              </a:rPr>
              <a:t>AppGallery</a:t>
            </a:r>
            <a:endParaRPr lang="en-US" altLang="zh-CN" sz="1400" dirty="0">
              <a:latin typeface="Huawei Sans" panose="020C0503030203020204" pitchFamily="34" charset="0"/>
            </a:endParaRPr>
          </a:p>
        </p:txBody>
      </p:sp>
    </p:spTree>
    <p:extLst>
      <p:ext uri="{BB962C8B-B14F-4D97-AF65-F5344CB8AC3E}">
        <p14:creationId xmlns:p14="http://schemas.microsoft.com/office/powerpoint/2010/main" val="16942189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Preconfiguring Devices</a:t>
            </a:r>
            <a:endParaRPr lang="en-US" altLang="zh-CN" dirty="0"/>
          </a:p>
        </p:txBody>
      </p:sp>
      <p:sp>
        <p:nvSpPr>
          <p:cNvPr id="3" name="Freeform 159"/>
          <p:cNvSpPr/>
          <p:nvPr/>
        </p:nvSpPr>
        <p:spPr bwMode="gray">
          <a:xfrm flipH="1">
            <a:off x="1448073" y="974284"/>
            <a:ext cx="2443735" cy="124384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 name="圆角矩形 3"/>
          <p:cNvSpPr/>
          <p:nvPr/>
        </p:nvSpPr>
        <p:spPr bwMode="gray">
          <a:xfrm>
            <a:off x="815804" y="2298990"/>
            <a:ext cx="4309958" cy="3897888"/>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 name="Freeform 159"/>
          <p:cNvSpPr/>
          <p:nvPr/>
        </p:nvSpPr>
        <p:spPr bwMode="gray">
          <a:xfrm flipH="1">
            <a:off x="966128" y="3185710"/>
            <a:ext cx="3316353" cy="189846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endParaRPr>
          </a:p>
        </p:txBody>
      </p:sp>
      <p:cxnSp>
        <p:nvCxnSpPr>
          <p:cNvPr id="6" name="Straight Connector 166"/>
          <p:cNvCxnSpPr>
            <a:stCxn id="25" idx="2"/>
            <a:endCxn id="8" idx="0"/>
          </p:cNvCxnSpPr>
          <p:nvPr/>
        </p:nvCxnSpPr>
        <p:spPr bwMode="gray">
          <a:xfrm>
            <a:off x="1668593" y="4470547"/>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166"/>
          <p:cNvCxnSpPr>
            <a:stCxn id="26" idx="2"/>
            <a:endCxn id="9" idx="0"/>
          </p:cNvCxnSpPr>
          <p:nvPr/>
        </p:nvCxnSpPr>
        <p:spPr bwMode="gray">
          <a:xfrm>
            <a:off x="3599394" y="4470547"/>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图片 76" descr="接入交换机.png"/>
          <p:cNvPicPr>
            <a:picLocks noChangeAspect="1"/>
          </p:cNvPicPr>
          <p:nvPr/>
        </p:nvPicPr>
        <p:blipFill>
          <a:blip r:embed="rId3" cstate="print"/>
          <a:stretch>
            <a:fillRect/>
          </a:stretch>
        </p:blipFill>
        <p:spPr bwMode="gray">
          <a:xfrm>
            <a:off x="1445452" y="4873824"/>
            <a:ext cx="446281" cy="365139"/>
          </a:xfrm>
          <a:prstGeom prst="rect">
            <a:avLst/>
          </a:prstGeom>
        </p:spPr>
      </p:pic>
      <p:pic>
        <p:nvPicPr>
          <p:cNvPr id="9" name="图片 76" descr="接入交换机.png"/>
          <p:cNvPicPr>
            <a:picLocks noChangeAspect="1"/>
          </p:cNvPicPr>
          <p:nvPr/>
        </p:nvPicPr>
        <p:blipFill>
          <a:blip r:embed="rId3" cstate="print"/>
          <a:stretch>
            <a:fillRect/>
          </a:stretch>
        </p:blipFill>
        <p:spPr bwMode="gray">
          <a:xfrm>
            <a:off x="3376253" y="4873824"/>
            <a:ext cx="446281" cy="365139"/>
          </a:xfrm>
          <a:prstGeom prst="rect">
            <a:avLst/>
          </a:prstGeom>
        </p:spPr>
      </p:pic>
      <p:sp>
        <p:nvSpPr>
          <p:cNvPr id="10" name="文本框 9"/>
          <p:cNvSpPr txBox="1"/>
          <p:nvPr/>
        </p:nvSpPr>
        <p:spPr bwMode="gray">
          <a:xfrm>
            <a:off x="812860" y="2283612"/>
            <a:ext cx="468398" cy="307777"/>
          </a:xfrm>
          <a:prstGeom prst="rect">
            <a:avLst/>
          </a:prstGeom>
          <a:noFill/>
        </p:spPr>
        <p:txBody>
          <a:bodyPr wrap="none" rtlCol="0">
            <a:spAutoFit/>
          </a:bodyPr>
          <a:lstStyle/>
          <a:p>
            <a:pPr fontAlgn="ctr"/>
            <a:r>
              <a:rPr lang="en-US" sz="1400" b="1" dirty="0" smtClean="0">
                <a:latin typeface="Huawei Sans" panose="020C0503030203020204" pitchFamily="34" charset="0"/>
              </a:rPr>
              <a:t>HQ</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11" name="图片 105" descr="AP.png"/>
          <p:cNvPicPr>
            <a:picLocks noChangeAspect="1"/>
          </p:cNvPicPr>
          <p:nvPr/>
        </p:nvPicPr>
        <p:blipFill>
          <a:blip r:embed="rId4" cstate="print"/>
          <a:stretch>
            <a:fillRect/>
          </a:stretch>
        </p:blipFill>
        <p:spPr bwMode="gray">
          <a:xfrm>
            <a:off x="4538187" y="4905509"/>
            <a:ext cx="368827" cy="301768"/>
          </a:xfrm>
          <a:prstGeom prst="rect">
            <a:avLst/>
          </a:prstGeom>
        </p:spPr>
      </p:pic>
      <p:cxnSp>
        <p:nvCxnSpPr>
          <p:cNvPr id="12" name="Straight Connector 166"/>
          <p:cNvCxnSpPr>
            <a:stCxn id="9" idx="3"/>
            <a:endCxn id="11" idx="1"/>
          </p:cNvCxnSpPr>
          <p:nvPr/>
        </p:nvCxnSpPr>
        <p:spPr bwMode="gray">
          <a:xfrm flipV="1">
            <a:off x="3822534" y="5056393"/>
            <a:ext cx="715653"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3"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2425145" y="2497080"/>
            <a:ext cx="446281" cy="365138"/>
          </a:xfrm>
          <a:prstGeom prst="rect">
            <a:avLst/>
          </a:prstGeom>
          <a:noFill/>
        </p:spPr>
      </p:pic>
      <p:sp>
        <p:nvSpPr>
          <p:cNvPr id="14" name="文本框 13"/>
          <p:cNvSpPr txBox="1"/>
          <p:nvPr/>
        </p:nvSpPr>
        <p:spPr bwMode="gray">
          <a:xfrm>
            <a:off x="1990069" y="2541149"/>
            <a:ext cx="466794"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AR1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15" name="图片 14" descr="日志告警服务器-蓝.png"/>
          <p:cNvPicPr>
            <a:picLocks noChangeAspect="1"/>
          </p:cNvPicPr>
          <p:nvPr/>
        </p:nvPicPr>
        <p:blipFill>
          <a:blip r:embed="rId6" cstate="print"/>
          <a:stretch>
            <a:fillRect/>
          </a:stretch>
        </p:blipFill>
        <p:spPr bwMode="gray">
          <a:xfrm>
            <a:off x="4494947" y="5640415"/>
            <a:ext cx="445956" cy="278465"/>
          </a:xfrm>
          <a:prstGeom prst="rect">
            <a:avLst/>
          </a:prstGeom>
        </p:spPr>
      </p:pic>
      <p:pic>
        <p:nvPicPr>
          <p:cNvPr id="16" name="图片 15" descr="PC.png">
            <a:extLst>
              <a:ext uri="{FF2B5EF4-FFF2-40B4-BE49-F238E27FC236}">
                <a16:creationId xmlns="" xmlns:a16="http://schemas.microsoft.com/office/drawing/2014/main" id="{4666702E-823D-4236-BF2F-880359158C83}"/>
              </a:ext>
            </a:extLst>
          </p:cNvPr>
          <p:cNvPicPr>
            <a:picLocks noChangeAspect="1"/>
          </p:cNvPicPr>
          <p:nvPr/>
        </p:nvPicPr>
        <p:blipFill>
          <a:blip r:embed="rId7" cstate="print"/>
          <a:stretch>
            <a:fillRect/>
          </a:stretch>
        </p:blipFill>
        <p:spPr bwMode="gray">
          <a:xfrm>
            <a:off x="1445839" y="5612138"/>
            <a:ext cx="445506" cy="342149"/>
          </a:xfrm>
          <a:prstGeom prst="rect">
            <a:avLst/>
          </a:prstGeom>
        </p:spPr>
      </p:pic>
      <p:pic>
        <p:nvPicPr>
          <p:cNvPr id="17" name="图片 16" descr="PC.png">
            <a:extLst>
              <a:ext uri="{FF2B5EF4-FFF2-40B4-BE49-F238E27FC236}">
                <a16:creationId xmlns="" xmlns:a16="http://schemas.microsoft.com/office/drawing/2014/main" id="{4666702E-823D-4236-BF2F-880359158C83}"/>
              </a:ext>
            </a:extLst>
          </p:cNvPr>
          <p:cNvPicPr>
            <a:picLocks noChangeAspect="1"/>
          </p:cNvPicPr>
          <p:nvPr/>
        </p:nvPicPr>
        <p:blipFill>
          <a:blip r:embed="rId7" cstate="print"/>
          <a:stretch>
            <a:fillRect/>
          </a:stretch>
        </p:blipFill>
        <p:spPr bwMode="gray">
          <a:xfrm>
            <a:off x="3376640" y="5611805"/>
            <a:ext cx="445506" cy="342149"/>
          </a:xfrm>
          <a:prstGeom prst="rect">
            <a:avLst/>
          </a:prstGeom>
        </p:spPr>
      </p:pic>
      <p:cxnSp>
        <p:nvCxnSpPr>
          <p:cNvPr id="18" name="Straight Connector 166"/>
          <p:cNvCxnSpPr>
            <a:stCxn id="21" idx="0"/>
            <a:endCxn id="13" idx="2"/>
          </p:cNvCxnSpPr>
          <p:nvPr/>
        </p:nvCxnSpPr>
        <p:spPr bwMode="gray">
          <a:xfrm flipV="1">
            <a:off x="2648286" y="2862218"/>
            <a:ext cx="0" cy="36652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67"/>
          <p:cNvCxnSpPr/>
          <p:nvPr/>
        </p:nvCxnSpPr>
        <p:spPr bwMode="gray">
          <a:xfrm flipH="1">
            <a:off x="1669303" y="3411315"/>
            <a:ext cx="971589" cy="8762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0" name="Straight Connector 167"/>
          <p:cNvCxnSpPr/>
          <p:nvPr/>
        </p:nvCxnSpPr>
        <p:spPr bwMode="gray">
          <a:xfrm flipH="1" flipV="1">
            <a:off x="2637513" y="3408838"/>
            <a:ext cx="975076" cy="8839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21" name="图片 86" descr="核心交换机.png"/>
          <p:cNvPicPr>
            <a:picLocks noChangeAspect="1"/>
          </p:cNvPicPr>
          <p:nvPr/>
        </p:nvPicPr>
        <p:blipFill>
          <a:blip r:embed="rId8" cstate="print"/>
          <a:stretch>
            <a:fillRect/>
          </a:stretch>
        </p:blipFill>
        <p:spPr bwMode="gray">
          <a:xfrm>
            <a:off x="2425145" y="3228746"/>
            <a:ext cx="446281" cy="365139"/>
          </a:xfrm>
          <a:prstGeom prst="rect">
            <a:avLst/>
          </a:prstGeom>
        </p:spPr>
      </p:pic>
      <p:sp>
        <p:nvSpPr>
          <p:cNvPr id="22" name="文本框 21"/>
          <p:cNvSpPr txBox="1"/>
          <p:nvPr/>
        </p:nvSpPr>
        <p:spPr bwMode="gray">
          <a:xfrm>
            <a:off x="1703347" y="3028898"/>
            <a:ext cx="817853" cy="461665"/>
          </a:xfrm>
          <a:prstGeom prst="rect">
            <a:avLst/>
          </a:prstGeom>
          <a:noFill/>
        </p:spPr>
        <p:txBody>
          <a:bodyPr wrap="none" rtlCol="0">
            <a:spAutoFit/>
          </a:bodyPr>
          <a:lstStyle/>
          <a:p>
            <a:pPr algn="ctr" fontAlgn="ctr"/>
            <a:r>
              <a:rPr lang="en-US" sz="1200" dirty="0" smtClean="0">
                <a:latin typeface="Huawei Sans" panose="020C0503030203020204" pitchFamily="34" charset="0"/>
              </a:rPr>
              <a:t>CORE1</a:t>
            </a:r>
          </a:p>
          <a:p>
            <a:pPr algn="ctr" fontAlgn="ctr"/>
            <a:r>
              <a:rPr lang="en-US" sz="1200" b="1" dirty="0" smtClean="0">
                <a:latin typeface="Huawei Sans" panose="020C0503030203020204" pitchFamily="34" charset="0"/>
              </a:rPr>
              <a:t>(Border)</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3" name="文本框 22"/>
          <p:cNvSpPr txBox="1"/>
          <p:nvPr/>
        </p:nvSpPr>
        <p:spPr bwMode="gray">
          <a:xfrm>
            <a:off x="927075" y="4137774"/>
            <a:ext cx="590226"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AGG1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4" name="文本框 23"/>
          <p:cNvSpPr txBox="1"/>
          <p:nvPr/>
        </p:nvSpPr>
        <p:spPr bwMode="gray">
          <a:xfrm>
            <a:off x="832497" y="4852036"/>
            <a:ext cx="684804" cy="461665"/>
          </a:xfrm>
          <a:prstGeom prst="rect">
            <a:avLst/>
          </a:prstGeom>
          <a:noFill/>
        </p:spPr>
        <p:txBody>
          <a:bodyPr wrap="none" rtlCol="0">
            <a:spAutoFit/>
          </a:bodyPr>
          <a:lstStyle/>
          <a:p>
            <a:pPr algn="r" fontAlgn="ctr"/>
            <a:r>
              <a:rPr lang="en-US" sz="1200" dirty="0" smtClean="0">
                <a:latin typeface="Huawei Sans" panose="020C0503030203020204" pitchFamily="34" charset="0"/>
              </a:rPr>
              <a:t>ACC1</a:t>
            </a:r>
          </a:p>
          <a:p>
            <a:pPr algn="r" fontAlgn="ctr"/>
            <a:r>
              <a:rPr lang="en-US" sz="1200" b="1" dirty="0" smtClean="0">
                <a:latin typeface="Huawei Sans" panose="020C0503030203020204" pitchFamily="34" charset="0"/>
              </a:rPr>
              <a:t>(Edge)</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87" descr="汇聚交换机.png"/>
          <p:cNvPicPr>
            <a:picLocks noChangeAspect="1"/>
          </p:cNvPicPr>
          <p:nvPr/>
        </p:nvPicPr>
        <p:blipFill>
          <a:blip r:embed="rId9" cstate="print"/>
          <a:stretch>
            <a:fillRect/>
          </a:stretch>
        </p:blipFill>
        <p:spPr bwMode="gray">
          <a:xfrm>
            <a:off x="1445452" y="4105408"/>
            <a:ext cx="446281" cy="365139"/>
          </a:xfrm>
          <a:prstGeom prst="rect">
            <a:avLst/>
          </a:prstGeom>
        </p:spPr>
      </p:pic>
      <p:pic>
        <p:nvPicPr>
          <p:cNvPr id="26" name="图片 87" descr="汇聚交换机.png"/>
          <p:cNvPicPr>
            <a:picLocks noChangeAspect="1"/>
          </p:cNvPicPr>
          <p:nvPr/>
        </p:nvPicPr>
        <p:blipFill>
          <a:blip r:embed="rId9" cstate="print"/>
          <a:stretch>
            <a:fillRect/>
          </a:stretch>
        </p:blipFill>
        <p:spPr bwMode="gray">
          <a:xfrm>
            <a:off x="3376253" y="4105408"/>
            <a:ext cx="446281" cy="365139"/>
          </a:xfrm>
          <a:prstGeom prst="rect">
            <a:avLst/>
          </a:prstGeom>
        </p:spPr>
      </p:pic>
      <p:sp>
        <p:nvSpPr>
          <p:cNvPr id="27" name="文本框 26"/>
          <p:cNvSpPr txBox="1"/>
          <p:nvPr/>
        </p:nvSpPr>
        <p:spPr bwMode="gray">
          <a:xfrm>
            <a:off x="3771722" y="4137774"/>
            <a:ext cx="590226"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AGG2</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文本框 27"/>
          <p:cNvSpPr txBox="1"/>
          <p:nvPr/>
        </p:nvSpPr>
        <p:spPr bwMode="gray">
          <a:xfrm>
            <a:off x="4529182" y="4663288"/>
            <a:ext cx="37382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AP</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9" name="文本框 28"/>
          <p:cNvSpPr txBox="1"/>
          <p:nvPr/>
        </p:nvSpPr>
        <p:spPr bwMode="gray">
          <a:xfrm>
            <a:off x="1345426" y="5919879"/>
            <a:ext cx="646332"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Host 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0" name="文本框 29"/>
          <p:cNvSpPr txBox="1"/>
          <p:nvPr/>
        </p:nvSpPr>
        <p:spPr bwMode="gray">
          <a:xfrm>
            <a:off x="3276227" y="5919879"/>
            <a:ext cx="646332"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Host 2</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31" name="Straight Connector 166"/>
          <p:cNvCxnSpPr>
            <a:stCxn id="8" idx="2"/>
            <a:endCxn id="16" idx="0"/>
          </p:cNvCxnSpPr>
          <p:nvPr/>
        </p:nvCxnSpPr>
        <p:spPr bwMode="gray">
          <a:xfrm flipH="1">
            <a:off x="1668592" y="5238963"/>
            <a:ext cx="1" cy="37317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166"/>
          <p:cNvCxnSpPr>
            <a:stCxn id="9" idx="2"/>
            <a:endCxn id="17" idx="0"/>
          </p:cNvCxnSpPr>
          <p:nvPr/>
        </p:nvCxnSpPr>
        <p:spPr bwMode="gray">
          <a:xfrm flipH="1">
            <a:off x="3599393" y="5238963"/>
            <a:ext cx="1" cy="37284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bwMode="gray">
          <a:xfrm>
            <a:off x="4401267" y="5919879"/>
            <a:ext cx="646332"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Host 3</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4" name="文本框 33"/>
          <p:cNvSpPr txBox="1"/>
          <p:nvPr/>
        </p:nvSpPr>
        <p:spPr bwMode="gray">
          <a:xfrm>
            <a:off x="2605061" y="2835748"/>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5" name="文本框 34"/>
          <p:cNvSpPr txBox="1"/>
          <p:nvPr/>
        </p:nvSpPr>
        <p:spPr bwMode="gray">
          <a:xfrm>
            <a:off x="2605061" y="2267296"/>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GE0/0/0</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6" name="文本框 35"/>
          <p:cNvSpPr txBox="1"/>
          <p:nvPr/>
        </p:nvSpPr>
        <p:spPr bwMode="gray">
          <a:xfrm>
            <a:off x="2236555" y="4211149"/>
            <a:ext cx="829073" cy="338554"/>
          </a:xfrm>
          <a:prstGeom prst="rect">
            <a:avLst/>
          </a:prstGeom>
          <a:noFill/>
        </p:spPr>
        <p:txBody>
          <a:bodyPr wrap="square" rtlCol="0">
            <a:noAutofit/>
          </a:bodyPr>
          <a:lstStyle>
            <a:defPPr>
              <a:defRPr lang="en-US"/>
            </a:defPPr>
            <a:lvl1pPr algn="ctr" fontAlgn="ctr">
              <a:defRPr sz="1600">
                <a:solidFill>
                  <a:srgbClr val="30B5C5"/>
                </a:solidFill>
                <a:latin typeface="Arial" panose="020C0503030203020204" pitchFamily="34" charset="0"/>
                <a:ea typeface="方正兰亭黑简体" panose="02000000000000000000" pitchFamily="2" charset="-122"/>
              </a:defRPr>
            </a:lvl1pPr>
          </a:lstStyle>
          <a:p>
            <a:r>
              <a:rPr lang="en-US" dirty="0" smtClean="0">
                <a:latin typeface="Huawei Sans" panose="020C0503030203020204" pitchFamily="34" charset="0"/>
              </a:rPr>
              <a:t>VXLAN</a:t>
            </a:r>
            <a:endParaRPr lang="en-US" altLang="zh-CN" dirty="0">
              <a:latin typeface="Huawei Sans" panose="020C0503030203020204" pitchFamily="34" charset="0"/>
            </a:endParaRPr>
          </a:p>
        </p:txBody>
      </p:sp>
      <p:sp>
        <p:nvSpPr>
          <p:cNvPr id="37" name="文本框 36"/>
          <p:cNvSpPr txBox="1"/>
          <p:nvPr/>
        </p:nvSpPr>
        <p:spPr bwMode="gray">
          <a:xfrm>
            <a:off x="2719129" y="4852036"/>
            <a:ext cx="684804" cy="461665"/>
          </a:xfrm>
          <a:prstGeom prst="rect">
            <a:avLst/>
          </a:prstGeom>
          <a:noFill/>
        </p:spPr>
        <p:txBody>
          <a:bodyPr wrap="none" rtlCol="0">
            <a:spAutoFit/>
          </a:bodyPr>
          <a:lstStyle/>
          <a:p>
            <a:pPr algn="r" fontAlgn="ctr"/>
            <a:r>
              <a:rPr lang="en-US" sz="1200" dirty="0" smtClean="0">
                <a:latin typeface="Huawei Sans" panose="020C0503030203020204" pitchFamily="34" charset="0"/>
              </a:rPr>
              <a:t>ACC2</a:t>
            </a:r>
          </a:p>
          <a:p>
            <a:pPr algn="r" fontAlgn="ctr"/>
            <a:r>
              <a:rPr lang="en-US" sz="1200" b="1" dirty="0" smtClean="0">
                <a:latin typeface="Huawei Sans" panose="020C0503030203020204" pitchFamily="34" charset="0"/>
              </a:rPr>
              <a:t>(Edge)</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8" name="文本框 37"/>
          <p:cNvSpPr txBox="1"/>
          <p:nvPr/>
        </p:nvSpPr>
        <p:spPr bwMode="gray">
          <a:xfrm>
            <a:off x="1724074" y="3467222"/>
            <a:ext cx="707245" cy="261610"/>
          </a:xfrm>
          <a:prstGeom prst="rect">
            <a:avLst/>
          </a:prstGeom>
          <a:noFill/>
        </p:spPr>
        <p:txBody>
          <a:bodyPr wrap="none" rtlCol="0">
            <a:spAutoFit/>
          </a:bodyPr>
          <a:lstStyle/>
          <a:p>
            <a:pPr fontAlgn="ctr"/>
            <a:r>
              <a:rPr lang="en-US" sz="1100" dirty="0" smtClean="0">
                <a:latin typeface="Huawei Sans" panose="020C0503030203020204" pitchFamily="34" charset="0"/>
              </a:rPr>
              <a:t>GE0/0/2</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9" name="文本框 38"/>
          <p:cNvSpPr txBox="1"/>
          <p:nvPr/>
        </p:nvSpPr>
        <p:spPr bwMode="gray">
          <a:xfrm>
            <a:off x="2827597" y="3467222"/>
            <a:ext cx="707245" cy="261610"/>
          </a:xfrm>
          <a:prstGeom prst="rect">
            <a:avLst/>
          </a:prstGeom>
          <a:noFill/>
        </p:spPr>
        <p:txBody>
          <a:bodyPr wrap="none" rtlCol="0">
            <a:spAutoFit/>
          </a:bodyPr>
          <a:lstStyle/>
          <a:p>
            <a:pPr fontAlgn="ctr"/>
            <a:r>
              <a:rPr lang="en-US" sz="1100" dirty="0" smtClean="0">
                <a:latin typeface="Huawei Sans" panose="020C0503030203020204" pitchFamily="34" charset="0"/>
              </a:rPr>
              <a:t>GE0/0/3</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0" name="文本框 39"/>
          <p:cNvSpPr txBox="1"/>
          <p:nvPr/>
        </p:nvSpPr>
        <p:spPr bwMode="gray">
          <a:xfrm>
            <a:off x="1615750" y="4670982"/>
            <a:ext cx="707245" cy="261610"/>
          </a:xfrm>
          <a:prstGeom prst="rect">
            <a:avLst/>
          </a:prstGeom>
          <a:noFill/>
        </p:spPr>
        <p:txBody>
          <a:bodyPr wrap="none" rtlCol="0">
            <a:spAutoFit/>
          </a:bodyPr>
          <a:lstStyle/>
          <a:p>
            <a:pPr fontAlgn="ctr"/>
            <a:r>
              <a:rPr lang="en-US" sz="1100" dirty="0" smtClean="0">
                <a:latin typeface="Huawei Sans" panose="020C0503030203020204" pitchFamily="34" charset="0"/>
              </a:rPr>
              <a:t>GE0/0/1</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1" name="文本框 40"/>
          <p:cNvSpPr txBox="1"/>
          <p:nvPr/>
        </p:nvSpPr>
        <p:spPr bwMode="gray">
          <a:xfrm>
            <a:off x="1615750" y="5223600"/>
            <a:ext cx="785793" cy="261610"/>
          </a:xfrm>
          <a:prstGeom prst="rect">
            <a:avLst/>
          </a:prstGeom>
          <a:noFill/>
        </p:spPr>
        <p:txBody>
          <a:bodyPr wrap="none" rtlCol="0">
            <a:spAutoFit/>
          </a:bodyPr>
          <a:lstStyle/>
          <a:p>
            <a:pPr fontAlgn="ctr"/>
            <a:r>
              <a:rPr lang="en-US" sz="1100" dirty="0" smtClean="0">
                <a:latin typeface="Huawei Sans" panose="020C0503030203020204" pitchFamily="34" charset="0"/>
              </a:rPr>
              <a:t>GE0/0/24</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2" name="文本框 41"/>
          <p:cNvSpPr txBox="1"/>
          <p:nvPr/>
        </p:nvSpPr>
        <p:spPr bwMode="gray">
          <a:xfrm>
            <a:off x="3528431" y="5223600"/>
            <a:ext cx="785793" cy="261610"/>
          </a:xfrm>
          <a:prstGeom prst="rect">
            <a:avLst/>
          </a:prstGeom>
          <a:noFill/>
        </p:spPr>
        <p:txBody>
          <a:bodyPr wrap="none" rtlCol="0">
            <a:spAutoFit/>
          </a:bodyPr>
          <a:lstStyle/>
          <a:p>
            <a:pPr fontAlgn="ctr"/>
            <a:r>
              <a:rPr lang="en-US" sz="1100" dirty="0" smtClean="0">
                <a:latin typeface="Huawei Sans" panose="020C0503030203020204" pitchFamily="34" charset="0"/>
              </a:rPr>
              <a:t>GE0/0/24</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3" name="文本框 42"/>
          <p:cNvSpPr txBox="1"/>
          <p:nvPr/>
        </p:nvSpPr>
        <p:spPr bwMode="gray">
          <a:xfrm>
            <a:off x="3738602" y="5023083"/>
            <a:ext cx="785793" cy="261610"/>
          </a:xfrm>
          <a:prstGeom prst="rect">
            <a:avLst/>
          </a:prstGeom>
          <a:noFill/>
        </p:spPr>
        <p:txBody>
          <a:bodyPr wrap="none" rtlCol="0">
            <a:spAutoFit/>
          </a:bodyPr>
          <a:lstStyle/>
          <a:p>
            <a:pPr fontAlgn="ctr"/>
            <a:r>
              <a:rPr lang="en-US" sz="1100" dirty="0" smtClean="0">
                <a:latin typeface="Huawei Sans" panose="020C0503030203020204" pitchFamily="34" charset="0"/>
              </a:rPr>
              <a:t>GE0/0/23</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4" name="文本框 43"/>
          <p:cNvSpPr txBox="1"/>
          <p:nvPr/>
        </p:nvSpPr>
        <p:spPr bwMode="gray">
          <a:xfrm>
            <a:off x="3538944" y="4670982"/>
            <a:ext cx="707245" cy="261610"/>
          </a:xfrm>
          <a:prstGeom prst="rect">
            <a:avLst/>
          </a:prstGeom>
          <a:noFill/>
        </p:spPr>
        <p:txBody>
          <a:bodyPr wrap="none" rtlCol="0">
            <a:spAutoFit/>
          </a:bodyPr>
          <a:lstStyle/>
          <a:p>
            <a:pPr fontAlgn="ctr"/>
            <a:r>
              <a:rPr lang="en-US" sz="1100" dirty="0" smtClean="0">
                <a:latin typeface="Huawei Sans" panose="020C0503030203020204" pitchFamily="34" charset="0"/>
              </a:rPr>
              <a:t>GE0/0/1</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5" name="文本框 44"/>
          <p:cNvSpPr txBox="1"/>
          <p:nvPr/>
        </p:nvSpPr>
        <p:spPr bwMode="gray">
          <a:xfrm>
            <a:off x="1615750" y="4441457"/>
            <a:ext cx="707245" cy="261610"/>
          </a:xfrm>
          <a:prstGeom prst="rect">
            <a:avLst/>
          </a:prstGeom>
          <a:noFill/>
        </p:spPr>
        <p:txBody>
          <a:bodyPr wrap="none" rtlCol="0">
            <a:spAutoFit/>
          </a:bodyPr>
          <a:lstStyle/>
          <a:p>
            <a:pPr fontAlgn="ctr"/>
            <a:r>
              <a:rPr lang="en-US" sz="1100" dirty="0" smtClean="0">
                <a:latin typeface="Huawei Sans" panose="020C0503030203020204" pitchFamily="34" charset="0"/>
              </a:rPr>
              <a:t>GE0/0/2</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6" name="文本框 45"/>
          <p:cNvSpPr txBox="1"/>
          <p:nvPr/>
        </p:nvSpPr>
        <p:spPr bwMode="gray">
          <a:xfrm>
            <a:off x="3534932" y="4441457"/>
            <a:ext cx="707245" cy="261610"/>
          </a:xfrm>
          <a:prstGeom prst="rect">
            <a:avLst/>
          </a:prstGeom>
          <a:noFill/>
        </p:spPr>
        <p:txBody>
          <a:bodyPr wrap="none" rtlCol="0">
            <a:spAutoFit/>
          </a:bodyPr>
          <a:lstStyle/>
          <a:p>
            <a:pPr fontAlgn="ctr"/>
            <a:r>
              <a:rPr lang="en-US" sz="1100" dirty="0" smtClean="0">
                <a:latin typeface="Huawei Sans" panose="020C0503030203020204" pitchFamily="34" charset="0"/>
              </a:rPr>
              <a:t>GE0/0/2</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7" name="文本框 46"/>
          <p:cNvSpPr txBox="1"/>
          <p:nvPr/>
        </p:nvSpPr>
        <p:spPr bwMode="gray">
          <a:xfrm>
            <a:off x="1243245" y="3878758"/>
            <a:ext cx="707245" cy="261610"/>
          </a:xfrm>
          <a:prstGeom prst="rect">
            <a:avLst/>
          </a:prstGeom>
          <a:noFill/>
        </p:spPr>
        <p:txBody>
          <a:bodyPr wrap="none" rtlCol="0">
            <a:spAutoFit/>
          </a:bodyPr>
          <a:lstStyle/>
          <a:p>
            <a:pPr fontAlgn="ctr"/>
            <a:r>
              <a:rPr lang="en-US" sz="1100" dirty="0" smtClean="0">
                <a:latin typeface="Huawei Sans" panose="020C0503030203020204" pitchFamily="34" charset="0"/>
              </a:rPr>
              <a:t>GE0/0/1</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8" name="文本框 47"/>
          <p:cNvSpPr txBox="1"/>
          <p:nvPr/>
        </p:nvSpPr>
        <p:spPr bwMode="gray">
          <a:xfrm>
            <a:off x="3319548" y="3878758"/>
            <a:ext cx="707245" cy="261610"/>
          </a:xfrm>
          <a:prstGeom prst="rect">
            <a:avLst/>
          </a:prstGeom>
          <a:noFill/>
        </p:spPr>
        <p:txBody>
          <a:bodyPr wrap="none" rtlCol="0">
            <a:spAutoFit/>
          </a:bodyPr>
          <a:lstStyle/>
          <a:p>
            <a:pPr fontAlgn="ctr"/>
            <a:r>
              <a:rPr lang="en-US" sz="1100" dirty="0" smtClean="0">
                <a:latin typeface="Huawei Sans" panose="020C0503030203020204" pitchFamily="34" charset="0"/>
              </a:rPr>
              <a:t>GE0/0/1</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49" name="图片 76" descr="接入交换机.png"/>
          <p:cNvPicPr>
            <a:picLocks noChangeAspect="1"/>
          </p:cNvPicPr>
          <p:nvPr/>
        </p:nvPicPr>
        <p:blipFill>
          <a:blip r:embed="rId3" cstate="print"/>
          <a:stretch>
            <a:fillRect/>
          </a:stretch>
        </p:blipFill>
        <p:spPr bwMode="gray">
          <a:xfrm>
            <a:off x="2425145" y="1637682"/>
            <a:ext cx="446281" cy="365139"/>
          </a:xfrm>
          <a:prstGeom prst="rect">
            <a:avLst/>
          </a:prstGeom>
        </p:spPr>
      </p:pic>
      <p:cxnSp>
        <p:nvCxnSpPr>
          <p:cNvPr id="50" name="Straight Connector 166"/>
          <p:cNvCxnSpPr>
            <a:stCxn id="13" idx="0"/>
            <a:endCxn id="49" idx="2"/>
          </p:cNvCxnSpPr>
          <p:nvPr/>
        </p:nvCxnSpPr>
        <p:spPr bwMode="gray">
          <a:xfrm flipV="1">
            <a:off x="2648286" y="2002821"/>
            <a:ext cx="0" cy="49425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文本框 50"/>
          <p:cNvSpPr txBox="1"/>
          <p:nvPr/>
        </p:nvSpPr>
        <p:spPr bwMode="gray">
          <a:xfrm>
            <a:off x="2605061" y="1968690"/>
            <a:ext cx="843501" cy="276999"/>
          </a:xfrm>
          <a:prstGeom prst="rect">
            <a:avLst/>
          </a:prstGeom>
          <a:noFill/>
        </p:spPr>
        <p:txBody>
          <a:bodyPr wrap="none" rtlCol="0">
            <a:spAutoFit/>
          </a:bodyPr>
          <a:lstStyle/>
          <a:p>
            <a:pPr fontAlgn="ctr"/>
            <a:r>
              <a:rPr lang="en-US" sz="1200" dirty="0" smtClean="0">
                <a:latin typeface="Huawei Sans" panose="020C0503030203020204" pitchFamily="34" charset="0"/>
              </a:rPr>
              <a:t>GE0/0/17</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52" name="Straight Connector 166"/>
          <p:cNvCxnSpPr>
            <a:stCxn id="49" idx="0"/>
          </p:cNvCxnSpPr>
          <p:nvPr/>
        </p:nvCxnSpPr>
        <p:spPr bwMode="gray">
          <a:xfrm flipV="1">
            <a:off x="2648286" y="1409806"/>
            <a:ext cx="0" cy="2278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3" name="图片 5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gray">
          <a:xfrm>
            <a:off x="2001556" y="1142976"/>
            <a:ext cx="1278672" cy="235821"/>
          </a:xfrm>
          <a:prstGeom prst="rect">
            <a:avLst/>
          </a:prstGeom>
        </p:spPr>
      </p:pic>
      <p:sp>
        <p:nvSpPr>
          <p:cNvPr id="54" name="文本框 53"/>
          <p:cNvSpPr txBox="1"/>
          <p:nvPr/>
        </p:nvSpPr>
        <p:spPr bwMode="gray">
          <a:xfrm>
            <a:off x="2605061" y="1409914"/>
            <a:ext cx="843501" cy="276999"/>
          </a:xfrm>
          <a:prstGeom prst="rect">
            <a:avLst/>
          </a:prstGeom>
          <a:noFill/>
        </p:spPr>
        <p:txBody>
          <a:bodyPr wrap="none" rtlCol="0">
            <a:spAutoFit/>
          </a:bodyPr>
          <a:lstStyle/>
          <a:p>
            <a:pPr fontAlgn="ctr"/>
            <a:r>
              <a:rPr lang="en-US" sz="1200" dirty="0" smtClean="0">
                <a:latin typeface="Huawei Sans" panose="020C0503030203020204" pitchFamily="34" charset="0"/>
              </a:rPr>
              <a:t>GE0/0/20</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5" name="文本框 54"/>
          <p:cNvSpPr txBox="1"/>
          <p:nvPr/>
        </p:nvSpPr>
        <p:spPr bwMode="gray">
          <a:xfrm>
            <a:off x="1954802" y="1703554"/>
            <a:ext cx="502061" cy="276999"/>
          </a:xfrm>
          <a:prstGeom prst="rect">
            <a:avLst/>
          </a:prstGeom>
          <a:noFill/>
        </p:spPr>
        <p:txBody>
          <a:bodyPr wrap="none" rtlCol="0">
            <a:spAutoFit/>
          </a:bodyPr>
          <a:lstStyle/>
          <a:p>
            <a:pPr algn="r" fontAlgn="ctr"/>
            <a:r>
              <a:rPr lang="en-US" sz="1200" dirty="0" smtClean="0">
                <a:latin typeface="Huawei Sans" panose="020C0503030203020204" pitchFamily="34" charset="0"/>
              </a:rPr>
              <a:t>SW1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56" name="组合 758"/>
          <p:cNvGrpSpPr/>
          <p:nvPr/>
        </p:nvGrpSpPr>
        <p:grpSpPr bwMode="gray">
          <a:xfrm flipV="1">
            <a:off x="4609750" y="5281362"/>
            <a:ext cx="225699" cy="191129"/>
            <a:chOff x="7440613" y="4868863"/>
            <a:chExt cx="1019175" cy="828675"/>
          </a:xfrm>
          <a:solidFill>
            <a:schemeClr val="bg1">
              <a:lumMod val="50000"/>
            </a:schemeClr>
          </a:solidFill>
        </p:grpSpPr>
        <p:sp>
          <p:nvSpPr>
            <p:cNvPr id="57"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aphicFrame>
        <p:nvGraphicFramePr>
          <p:cNvPr id="59" name="表格 58"/>
          <p:cNvGraphicFramePr>
            <a:graphicFrameLocks noGrp="1"/>
          </p:cNvGraphicFramePr>
          <p:nvPr>
            <p:extLst>
              <p:ext uri="{D42A27DB-BD31-4B8C-83A1-F6EECF244321}">
                <p14:modId xmlns:p14="http://schemas.microsoft.com/office/powerpoint/2010/main" val="372580121"/>
              </p:ext>
            </p:extLst>
          </p:nvPr>
        </p:nvGraphicFramePr>
        <p:xfrm>
          <a:off x="5392408" y="2521053"/>
          <a:ext cx="6207442" cy="2331720"/>
        </p:xfrm>
        <a:graphic>
          <a:graphicData uri="http://schemas.openxmlformats.org/drawingml/2006/table">
            <a:tbl>
              <a:tblPr/>
              <a:tblGrid>
                <a:gridCol w="1274141"/>
                <a:gridCol w="4933301"/>
              </a:tblGrid>
              <a:tr h="170889">
                <a:tc>
                  <a:txBody>
                    <a:bodyPr/>
                    <a:lstStyle/>
                    <a:p>
                      <a:pPr algn="ctr" fontAlgn="ctr">
                        <a:lnSpc>
                          <a:spcPct val="100000"/>
                        </a:lnSpc>
                      </a:pPr>
                      <a:r>
                        <a:rPr lang="en-US" sz="1400" b="1" dirty="0" smtClean="0">
                          <a:latin typeface="Huawei Sans" panose="020C0503030203020204" pitchFamily="34" charset="0"/>
                        </a:rPr>
                        <a:t>Task</a:t>
                      </a:r>
                      <a:endParaRPr lang="en-US" sz="14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pPr>
                      <a:r>
                        <a:rPr lang="en-US" sz="1400" b="1" dirty="0" err="1" smtClean="0">
                          <a:latin typeface="Huawei Sans" panose="020C0503030203020204" pitchFamily="34" charset="0"/>
                        </a:rPr>
                        <a:t>Preconfiguration</a:t>
                      </a:r>
                      <a:r>
                        <a:rPr lang="en-US" sz="1400" b="1" dirty="0" smtClean="0">
                          <a:latin typeface="Huawei Sans" panose="020C0503030203020204" pitchFamily="34" charset="0"/>
                        </a:rPr>
                        <a:t> Plan</a:t>
                      </a:r>
                      <a:endParaRPr lang="en-US" altLang="zh-CN" sz="1400" b="1" dirty="0">
                        <a:effectLst/>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1016790">
                <a:tc>
                  <a:txBody>
                    <a:bodyPr/>
                    <a:lstStyle/>
                    <a:p>
                      <a:pPr algn="ctr" fontAlgn="ctr">
                        <a:lnSpc>
                          <a:spcPct val="100000"/>
                        </a:lnSpc>
                        <a:spcAft>
                          <a:spcPts val="600"/>
                        </a:spcAft>
                      </a:pPr>
                      <a:r>
                        <a:rPr lang="en-US" sz="1400" dirty="0" smtClean="0">
                          <a:latin typeface="Huawei Sans" panose="020C0503030203020204" pitchFamily="34" charset="0"/>
                        </a:rPr>
                        <a:t>Preconfigure AR1.</a:t>
                      </a:r>
                      <a:endParaRPr lang="en-US" altLang="zh-CN" sz="1400" dirty="0">
                        <a:effectLst/>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342900" indent="-342900" algn="l" fontAlgn="ctr">
                        <a:lnSpc>
                          <a:spcPct val="100000"/>
                        </a:lnSpc>
                        <a:spcAft>
                          <a:spcPts val="600"/>
                        </a:spcAft>
                        <a:buFont typeface="+mj-lt"/>
                        <a:buAutoNum type="arabicPeriod"/>
                      </a:pPr>
                      <a:r>
                        <a:rPr lang="en-US" sz="1400" dirty="0" smtClean="0">
                          <a:latin typeface="Huawei Sans" panose="020C0503030203020204" pitchFamily="34" charset="0"/>
                        </a:rPr>
                        <a:t>Complete basic configurations such as </a:t>
                      </a:r>
                      <a:r>
                        <a:rPr lang="en-US" altLang="zh-CN" sz="1400" dirty="0" smtClean="0">
                          <a:latin typeface="Huawei Sans" panose="020C0503030203020204" pitchFamily="34" charset="0"/>
                        </a:rPr>
                        <a:t>assigning VLANs, creating</a:t>
                      </a:r>
                      <a:r>
                        <a:rPr lang="en-US" altLang="zh-CN" sz="1400" baseline="0" dirty="0" smtClean="0">
                          <a:latin typeface="Huawei Sans" panose="020C0503030203020204" pitchFamily="34" charset="0"/>
                        </a:rPr>
                        <a:t> </a:t>
                      </a:r>
                      <a:r>
                        <a:rPr lang="en-US" altLang="zh-CN" sz="1400" dirty="0" smtClean="0">
                          <a:latin typeface="Huawei Sans" panose="020C0503030203020204" pitchFamily="34" charset="0"/>
                        </a:rPr>
                        <a:t>VLANIF interfaces, and configuring IP routing</a:t>
                      </a:r>
                      <a:r>
                        <a:rPr lang="en-US" sz="1400" dirty="0" smtClean="0">
                          <a:latin typeface="Huawei Sans" panose="020C0503030203020204" pitchFamily="34" charset="0"/>
                        </a:rPr>
                        <a:t>.</a:t>
                      </a:r>
                      <a:endParaRPr lang="en-US" altLang="zh-CN" sz="1400" dirty="0" smtClean="0">
                        <a:effectLst/>
                        <a:latin typeface="Huawei Sans" panose="020C0503030203020204" pitchFamily="34" charset="0"/>
                      </a:endParaRPr>
                    </a:p>
                    <a:p>
                      <a:pPr marL="342900" indent="-342900" algn="l" fontAlgn="ctr">
                        <a:lnSpc>
                          <a:spcPct val="100000"/>
                        </a:lnSpc>
                        <a:spcAft>
                          <a:spcPts val="600"/>
                        </a:spcAft>
                        <a:buFont typeface="+mj-lt"/>
                        <a:buAutoNum type="arabicPeriod"/>
                      </a:pPr>
                      <a:r>
                        <a:rPr lang="en-US" sz="1400" dirty="0" smtClean="0">
                          <a:latin typeface="Huawei Sans" panose="020C0503030203020204" pitchFamily="34" charset="0"/>
                        </a:rPr>
                        <a:t>Configure the DHCP server for plug-and-play of devices at sites.</a:t>
                      </a:r>
                      <a:endParaRPr lang="en-US" altLang="zh-CN" sz="1400" dirty="0" smtClean="0">
                        <a:effectLst/>
                        <a:latin typeface="Huawei Sans" panose="020C0503030203020204" pitchFamily="34" charset="0"/>
                      </a:endParaRPr>
                    </a:p>
                    <a:p>
                      <a:pPr marL="342900" indent="-342900" algn="l" fontAlgn="ctr">
                        <a:lnSpc>
                          <a:spcPct val="100000"/>
                        </a:lnSpc>
                        <a:spcAft>
                          <a:spcPts val="600"/>
                        </a:spcAft>
                        <a:buFont typeface="+mj-lt"/>
                        <a:buAutoNum type="arabicPeriod"/>
                      </a:pPr>
                      <a:r>
                        <a:rPr lang="en-US" sz="1400" dirty="0" smtClean="0">
                          <a:latin typeface="Huawei Sans" panose="020C0503030203020204" pitchFamily="34" charset="0"/>
                        </a:rPr>
                        <a:t>Configure the DHCP server for terminal user access.</a:t>
                      </a:r>
                      <a:endParaRPr lang="en-US" altLang="zh-CN" sz="1400" dirty="0" smtClean="0">
                        <a:effectLst/>
                        <a:latin typeface="Huawei Sans" panose="020C0503030203020204" pitchFamily="34" charset="0"/>
                      </a:endParaRPr>
                    </a:p>
                    <a:p>
                      <a:pPr marL="342900" indent="-342900" algn="l" fontAlgn="ctr">
                        <a:lnSpc>
                          <a:spcPct val="100000"/>
                        </a:lnSpc>
                        <a:spcAft>
                          <a:spcPts val="600"/>
                        </a:spcAft>
                        <a:buFont typeface="+mj-lt"/>
                        <a:buAutoNum type="arabicPeriod"/>
                      </a:pPr>
                      <a:r>
                        <a:rPr lang="en-US" sz="1400" dirty="0" smtClean="0">
                          <a:latin typeface="Huawei Sans" panose="020C0503030203020204" pitchFamily="34" charset="0"/>
                        </a:rPr>
                        <a:t>Simulate external networks, including the Internet, RD external network, and MKT external network.</a:t>
                      </a:r>
                      <a:endParaRPr lang="en-US" altLang="zh-CN" sz="1400" dirty="0">
                        <a:effectLst/>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9249155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fontScale="90000"/>
          </a:bodyPr>
          <a:lstStyle/>
          <a:p>
            <a:r>
              <a:rPr lang="en-US" smtClean="0"/>
              <a:t>VXLAN-based Virtualized Campus Network Deployment Guide</a:t>
            </a:r>
            <a:endParaRPr lang="en-US" altLang="zh-CN" dirty="0"/>
          </a:p>
        </p:txBody>
      </p:sp>
      <p:sp>
        <p:nvSpPr>
          <p:cNvPr id="5" name="文本占位符 4"/>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351200727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prstGeom prst="rect">
            <a:avLst/>
          </a:prstGeom>
        </p:spPr>
        <p:txBody>
          <a:bodyPr/>
          <a:lstStyle/>
          <a:p>
            <a:pPr algn="l"/>
            <a:r>
              <a:rPr lang="en-US" dirty="0" smtClean="0">
                <a:solidFill>
                  <a:schemeClr val="bg1">
                    <a:lumMod val="50000"/>
                  </a:schemeClr>
                </a:solidFill>
                <a:latin typeface="Huawei Sans" panose="020C0503030203020204" pitchFamily="34" charset="0"/>
              </a:rPr>
              <a:t>VXLAN-based Virtualized Campus Network Deployment Plan</a:t>
            </a:r>
            <a:endParaRPr lang="en-US" altLang="zh-CN" dirty="0" smtClean="0">
              <a:solidFill>
                <a:schemeClr val="bg1">
                  <a:lumMod val="50000"/>
                </a:schemeClr>
              </a:solidFill>
              <a:latin typeface="Huawei Sans" panose="020C0503030203020204" pitchFamily="34" charset="0"/>
            </a:endParaRPr>
          </a:p>
          <a:p>
            <a:pPr algn="l"/>
            <a:r>
              <a:rPr lang="en-US" b="1" dirty="0" smtClean="0">
                <a:latin typeface="Huawei Sans" panose="020C0503030203020204" pitchFamily="34" charset="0"/>
              </a:rPr>
              <a:t>VXLAN-based Virtualized Campus Network Deployment Process and Guide</a:t>
            </a:r>
            <a:endParaRPr lang="en-US" altLang="zh-CN" b="1" dirty="0" smtClean="0">
              <a:latin typeface="Huawei Sans" panose="020C0503030203020204" pitchFamily="34" charset="0"/>
            </a:endParaRPr>
          </a:p>
          <a:p>
            <a:pPr marL="712788" lvl="1" indent="-260350"/>
            <a:r>
              <a:rPr lang="en-US" dirty="0" smtClean="0">
                <a:solidFill>
                  <a:schemeClr val="bg1">
                    <a:lumMod val="50000"/>
                  </a:schemeClr>
                </a:solidFill>
                <a:latin typeface="Huawei Sans" panose="020C0503030203020204" pitchFamily="34" charset="0"/>
              </a:rPr>
              <a:t>Deployment Process</a:t>
            </a:r>
            <a:endParaRPr lang="en-US" altLang="zh-CN" dirty="0" smtClean="0">
              <a:solidFill>
                <a:schemeClr val="bg1">
                  <a:lumMod val="50000"/>
                </a:schemeClr>
              </a:solidFill>
              <a:latin typeface="Huawei Sans" panose="020C0503030203020204" pitchFamily="34" charset="0"/>
            </a:endParaRPr>
          </a:p>
          <a:p>
            <a:pPr marL="712788" lvl="1" indent="-260350"/>
            <a:r>
              <a:rPr lang="en-US" dirty="0" smtClean="0">
                <a:solidFill>
                  <a:schemeClr val="bg1">
                    <a:lumMod val="50000"/>
                  </a:schemeClr>
                </a:solidFill>
                <a:latin typeface="Huawei Sans" panose="020C0503030203020204" pitchFamily="34" charset="0"/>
              </a:rPr>
              <a:t>Preparations for Deployment</a:t>
            </a:r>
          </a:p>
          <a:p>
            <a:pPr lvl="1">
              <a:buSzPct val="60000"/>
              <a:buFont typeface="Wingdings" panose="05000000000000000000" pitchFamily="2" charset="2"/>
              <a:buChar char="n"/>
            </a:pPr>
            <a:r>
              <a:rPr lang="en-US" dirty="0"/>
              <a:t>Deployment Guide</a:t>
            </a:r>
          </a:p>
        </p:txBody>
      </p:sp>
    </p:spTree>
    <p:extLst>
      <p:ext uri="{BB962C8B-B14F-4D97-AF65-F5344CB8AC3E}">
        <p14:creationId xmlns:p14="http://schemas.microsoft.com/office/powerpoint/2010/main" val="2930816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Creating Sites and Adding Devices</a:t>
            </a:r>
            <a:endParaRPr lang="en-US" altLang="zh-CN" dirty="0"/>
          </a:p>
        </p:txBody>
      </p:sp>
      <p:sp>
        <p:nvSpPr>
          <p:cNvPr id="4" name="文本占位符 3"/>
          <p:cNvSpPr>
            <a:spLocks noGrp="1"/>
          </p:cNvSpPr>
          <p:nvPr>
            <p:ph type="body" sz="quarter" idx="4294967295"/>
          </p:nvPr>
        </p:nvSpPr>
        <p:spPr bwMode="gray">
          <a:xfrm>
            <a:off x="6133301" y="2278063"/>
            <a:ext cx="5615787" cy="3184525"/>
          </a:xfrm>
        </p:spPr>
        <p:txBody>
          <a:bodyPr/>
          <a:lstStyle/>
          <a:p>
            <a:pPr algn="l"/>
            <a:r>
              <a:rPr lang="en-US" sz="1800" dirty="0" smtClean="0">
                <a:latin typeface="Huawei Sans" panose="020C0503030203020204" pitchFamily="34" charset="0"/>
              </a:rPr>
              <a:t>To enable network devices within the same management scope to be centrally managed on </a:t>
            </a:r>
            <a:r>
              <a:rPr lang="en-US" sz="1800" dirty="0" err="1" smtClean="0">
                <a:latin typeface="Huawei Sans" panose="020C0503030203020204" pitchFamily="34" charset="0"/>
              </a:rPr>
              <a:t>iMaster</a:t>
            </a:r>
            <a:r>
              <a:rPr lang="en-US" sz="1800" dirty="0" smtClean="0">
                <a:latin typeface="Huawei Sans" panose="020C0503030203020204" pitchFamily="34" charset="0"/>
              </a:rPr>
              <a:t> NCE-Campus, you can create a site on </a:t>
            </a:r>
            <a:r>
              <a:rPr lang="en-US" sz="1800" dirty="0" err="1" smtClean="0">
                <a:latin typeface="Huawei Sans" panose="020C0503030203020204" pitchFamily="34" charset="0"/>
              </a:rPr>
              <a:t>iMaster</a:t>
            </a:r>
            <a:r>
              <a:rPr lang="en-US" sz="1800" dirty="0" smtClean="0">
                <a:latin typeface="Huawei Sans" panose="020C0503030203020204" pitchFamily="34" charset="0"/>
              </a:rPr>
              <a:t> NCE-Campus and add these network devices to the site.</a:t>
            </a:r>
            <a:endParaRPr lang="en-US" altLang="zh-CN" sz="1800" dirty="0" smtClean="0">
              <a:latin typeface="Huawei Sans" panose="020C0503030203020204" pitchFamily="34" charset="0"/>
            </a:endParaRPr>
          </a:p>
          <a:p>
            <a:pPr algn="l"/>
            <a:r>
              <a:rPr lang="en-US" sz="1800" dirty="0" smtClean="0">
                <a:latin typeface="Huawei Sans" panose="020C0503030203020204" pitchFamily="34" charset="0"/>
              </a:rPr>
              <a:t>You can add devices when creating a site or after a site is created.</a:t>
            </a:r>
            <a:endParaRPr lang="en-US" sz="1800" dirty="0">
              <a:latin typeface="Huawei Sans" panose="020C0503030203020204" pitchFamily="34" charset="0"/>
            </a:endParaRPr>
          </a:p>
        </p:txBody>
      </p:sp>
      <p:grpSp>
        <p:nvGrpSpPr>
          <p:cNvPr id="2" name="组合 1"/>
          <p:cNvGrpSpPr/>
          <p:nvPr/>
        </p:nvGrpSpPr>
        <p:grpSpPr>
          <a:xfrm>
            <a:off x="6604082" y="50856"/>
            <a:ext cx="5155221" cy="324000"/>
            <a:chOff x="6829862" y="50856"/>
            <a:chExt cx="5155221" cy="324000"/>
          </a:xfrm>
        </p:grpSpPr>
        <p:sp>
          <p:nvSpPr>
            <p:cNvPr id="25" name="五边形 24"/>
            <p:cNvSpPr/>
            <p:nvPr/>
          </p:nvSpPr>
          <p:spPr bwMode="gray">
            <a:xfrm>
              <a:off x="6829862" y="50856"/>
              <a:ext cx="602602" cy="324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rgbClr val="FFFFFF"/>
                  </a:solidFill>
                  <a:latin typeface="Huawei Sans" panose="020C0503030203020204" pitchFamily="34" charset="0"/>
                </a:rPr>
                <a:t>Site Design</a:t>
              </a:r>
              <a:endParaRPr lang="en-US" sz="800" b="1" dirty="0">
                <a:solidFill>
                  <a:srgbClr val="FFFFFF"/>
                </a:solidFill>
                <a:latin typeface="Huawei Sans" panose="020C0503030203020204" pitchFamily="34" charset="0"/>
              </a:endParaRPr>
            </a:p>
          </p:txBody>
        </p:sp>
        <p:sp>
          <p:nvSpPr>
            <p:cNvPr id="26" name="燕尾形 25"/>
            <p:cNvSpPr/>
            <p:nvPr/>
          </p:nvSpPr>
          <p:spPr bwMode="gray">
            <a:xfrm>
              <a:off x="9906217" y="50856"/>
              <a:ext cx="127246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VN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燕尾形 26"/>
            <p:cNvSpPr/>
            <p:nvPr/>
          </p:nvSpPr>
          <p:spPr bwMode="gray">
            <a:xfrm>
              <a:off x="11049083" y="50856"/>
              <a:ext cx="93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Service Deployment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燕尾形 27"/>
            <p:cNvSpPr/>
            <p:nvPr/>
          </p:nvSpPr>
          <p:spPr bwMode="gray">
            <a:xfrm>
              <a:off x="8956166" y="50856"/>
              <a:ext cx="10796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Fabric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燕尾形 28"/>
            <p:cNvSpPr/>
            <p:nvPr/>
          </p:nvSpPr>
          <p:spPr bwMode="gray">
            <a:xfrm>
              <a:off x="8185763" y="50856"/>
              <a:ext cx="90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Network Plan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燕尾形 29"/>
            <p:cNvSpPr/>
            <p:nvPr/>
          </p:nvSpPr>
          <p:spPr bwMode="gray">
            <a:xfrm>
              <a:off x="7302867" y="50856"/>
              <a:ext cx="1012493"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rgbClr val="FFFFFF"/>
                  </a:solidFill>
                  <a:latin typeface="Huawei Sans" panose="020C0503030203020204" pitchFamily="34" charset="0"/>
                </a:rPr>
                <a:t>Device Management</a:t>
              </a:r>
              <a:endParaRPr lang="en-US" altLang="zh-CN" sz="8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1" name="圆角矩形 30"/>
          <p:cNvSpPr/>
          <p:nvPr/>
        </p:nvSpPr>
        <p:spPr bwMode="gray">
          <a:xfrm>
            <a:off x="970555" y="2335684"/>
            <a:ext cx="4309958" cy="3368827"/>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2" name="Freeform 159"/>
          <p:cNvSpPr/>
          <p:nvPr/>
        </p:nvSpPr>
        <p:spPr bwMode="gray">
          <a:xfrm flipH="1">
            <a:off x="1120879" y="2693344"/>
            <a:ext cx="3316353" cy="189846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endParaRPr>
          </a:p>
        </p:txBody>
      </p:sp>
      <p:cxnSp>
        <p:nvCxnSpPr>
          <p:cNvPr id="33" name="Straight Connector 166"/>
          <p:cNvCxnSpPr>
            <a:stCxn id="52" idx="2"/>
            <a:endCxn id="35" idx="0"/>
          </p:cNvCxnSpPr>
          <p:nvPr/>
        </p:nvCxnSpPr>
        <p:spPr bwMode="gray">
          <a:xfrm>
            <a:off x="1823344" y="3978181"/>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166"/>
          <p:cNvCxnSpPr>
            <a:stCxn id="53" idx="2"/>
            <a:endCxn id="36" idx="0"/>
          </p:cNvCxnSpPr>
          <p:nvPr/>
        </p:nvCxnSpPr>
        <p:spPr bwMode="gray">
          <a:xfrm>
            <a:off x="3754145" y="3978181"/>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5" name="图片 76" descr="接入交换机.png"/>
          <p:cNvPicPr>
            <a:picLocks noChangeAspect="1"/>
          </p:cNvPicPr>
          <p:nvPr/>
        </p:nvPicPr>
        <p:blipFill>
          <a:blip r:embed="rId3" cstate="print"/>
          <a:stretch>
            <a:fillRect/>
          </a:stretch>
        </p:blipFill>
        <p:spPr bwMode="gray">
          <a:xfrm>
            <a:off x="1600203" y="4381458"/>
            <a:ext cx="446281" cy="365139"/>
          </a:xfrm>
          <a:prstGeom prst="rect">
            <a:avLst/>
          </a:prstGeom>
        </p:spPr>
      </p:pic>
      <p:pic>
        <p:nvPicPr>
          <p:cNvPr id="36" name="图片 76" descr="接入交换机.png"/>
          <p:cNvPicPr>
            <a:picLocks noChangeAspect="1"/>
          </p:cNvPicPr>
          <p:nvPr/>
        </p:nvPicPr>
        <p:blipFill>
          <a:blip r:embed="rId3" cstate="print"/>
          <a:stretch>
            <a:fillRect/>
          </a:stretch>
        </p:blipFill>
        <p:spPr bwMode="gray">
          <a:xfrm>
            <a:off x="3531004" y="4381458"/>
            <a:ext cx="446281" cy="365139"/>
          </a:xfrm>
          <a:prstGeom prst="rect">
            <a:avLst/>
          </a:prstGeom>
        </p:spPr>
      </p:pic>
      <p:sp>
        <p:nvSpPr>
          <p:cNvPr id="37" name="文本框 36"/>
          <p:cNvSpPr txBox="1"/>
          <p:nvPr/>
        </p:nvSpPr>
        <p:spPr bwMode="gray">
          <a:xfrm>
            <a:off x="967611" y="2377829"/>
            <a:ext cx="468398" cy="307777"/>
          </a:xfrm>
          <a:prstGeom prst="rect">
            <a:avLst/>
          </a:prstGeom>
          <a:noFill/>
        </p:spPr>
        <p:txBody>
          <a:bodyPr wrap="none" rtlCol="0">
            <a:spAutoFit/>
          </a:bodyPr>
          <a:lstStyle/>
          <a:p>
            <a:pPr fontAlgn="ctr"/>
            <a:r>
              <a:rPr lang="en-US" sz="1400" b="1" dirty="0" smtClean="0">
                <a:latin typeface="Huawei Sans" panose="020C0503030203020204" pitchFamily="34" charset="0"/>
              </a:rPr>
              <a:t>HQ</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38" name="图片 105" descr="AP.png"/>
          <p:cNvPicPr>
            <a:picLocks noChangeAspect="1"/>
          </p:cNvPicPr>
          <p:nvPr/>
        </p:nvPicPr>
        <p:blipFill>
          <a:blip r:embed="rId4" cstate="print"/>
          <a:stretch>
            <a:fillRect/>
          </a:stretch>
        </p:blipFill>
        <p:spPr bwMode="gray">
          <a:xfrm>
            <a:off x="4692938" y="4413143"/>
            <a:ext cx="368827" cy="301768"/>
          </a:xfrm>
          <a:prstGeom prst="rect">
            <a:avLst/>
          </a:prstGeom>
        </p:spPr>
      </p:pic>
      <p:cxnSp>
        <p:nvCxnSpPr>
          <p:cNvPr id="39" name="Straight Connector 166"/>
          <p:cNvCxnSpPr>
            <a:stCxn id="36" idx="3"/>
            <a:endCxn id="38" idx="1"/>
          </p:cNvCxnSpPr>
          <p:nvPr/>
        </p:nvCxnSpPr>
        <p:spPr bwMode="gray">
          <a:xfrm flipV="1">
            <a:off x="3977285" y="4564027"/>
            <a:ext cx="715653"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2" name="图片 14" descr="日志告警服务器-蓝.png"/>
          <p:cNvPicPr>
            <a:picLocks noChangeAspect="1"/>
          </p:cNvPicPr>
          <p:nvPr/>
        </p:nvPicPr>
        <p:blipFill>
          <a:blip r:embed="rId5" cstate="print"/>
          <a:stretch>
            <a:fillRect/>
          </a:stretch>
        </p:blipFill>
        <p:spPr bwMode="gray">
          <a:xfrm>
            <a:off x="4649698" y="5148049"/>
            <a:ext cx="445956" cy="278465"/>
          </a:xfrm>
          <a:prstGeom prst="rect">
            <a:avLst/>
          </a:prstGeom>
        </p:spPr>
      </p:pic>
      <p:pic>
        <p:nvPicPr>
          <p:cNvPr id="43" name="图片 42" descr="PC.png">
            <a:extLst>
              <a:ext uri="{FF2B5EF4-FFF2-40B4-BE49-F238E27FC236}">
                <a16:creationId xmlns="" xmlns:a16="http://schemas.microsoft.com/office/drawing/2014/main" id="{4666702E-823D-4236-BF2F-880359158C83}"/>
              </a:ext>
            </a:extLst>
          </p:cNvPr>
          <p:cNvPicPr>
            <a:picLocks noChangeAspect="1"/>
          </p:cNvPicPr>
          <p:nvPr/>
        </p:nvPicPr>
        <p:blipFill>
          <a:blip r:embed="rId6" cstate="print"/>
          <a:stretch>
            <a:fillRect/>
          </a:stretch>
        </p:blipFill>
        <p:spPr bwMode="gray">
          <a:xfrm>
            <a:off x="1600590" y="5119772"/>
            <a:ext cx="445506" cy="342149"/>
          </a:xfrm>
          <a:prstGeom prst="rect">
            <a:avLst/>
          </a:prstGeom>
        </p:spPr>
      </p:pic>
      <p:pic>
        <p:nvPicPr>
          <p:cNvPr id="44" name="图片 43" descr="PC.png">
            <a:extLst>
              <a:ext uri="{FF2B5EF4-FFF2-40B4-BE49-F238E27FC236}">
                <a16:creationId xmlns="" xmlns:a16="http://schemas.microsoft.com/office/drawing/2014/main" id="{4666702E-823D-4236-BF2F-880359158C83}"/>
              </a:ext>
            </a:extLst>
          </p:cNvPr>
          <p:cNvPicPr>
            <a:picLocks noChangeAspect="1"/>
          </p:cNvPicPr>
          <p:nvPr/>
        </p:nvPicPr>
        <p:blipFill>
          <a:blip r:embed="rId6" cstate="print"/>
          <a:stretch>
            <a:fillRect/>
          </a:stretch>
        </p:blipFill>
        <p:spPr bwMode="gray">
          <a:xfrm>
            <a:off x="3531391" y="5119439"/>
            <a:ext cx="445506" cy="342149"/>
          </a:xfrm>
          <a:prstGeom prst="rect">
            <a:avLst/>
          </a:prstGeom>
        </p:spPr>
      </p:pic>
      <p:cxnSp>
        <p:nvCxnSpPr>
          <p:cNvPr id="46" name="Straight Connector 167"/>
          <p:cNvCxnSpPr/>
          <p:nvPr/>
        </p:nvCxnSpPr>
        <p:spPr bwMode="gray">
          <a:xfrm flipH="1">
            <a:off x="1824054" y="2918949"/>
            <a:ext cx="971589" cy="8762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47" name="Straight Connector 167"/>
          <p:cNvCxnSpPr/>
          <p:nvPr/>
        </p:nvCxnSpPr>
        <p:spPr bwMode="gray">
          <a:xfrm flipH="1" flipV="1">
            <a:off x="2792264" y="2916472"/>
            <a:ext cx="975076" cy="8839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48" name="图片 86" descr="核心交换机.png"/>
          <p:cNvPicPr>
            <a:picLocks noChangeAspect="1"/>
          </p:cNvPicPr>
          <p:nvPr/>
        </p:nvPicPr>
        <p:blipFill>
          <a:blip r:embed="rId7" cstate="print"/>
          <a:stretch>
            <a:fillRect/>
          </a:stretch>
        </p:blipFill>
        <p:spPr bwMode="gray">
          <a:xfrm>
            <a:off x="2579896" y="2736380"/>
            <a:ext cx="446281" cy="365139"/>
          </a:xfrm>
          <a:prstGeom prst="rect">
            <a:avLst/>
          </a:prstGeom>
        </p:spPr>
      </p:pic>
      <p:sp>
        <p:nvSpPr>
          <p:cNvPr id="49" name="文本框 48"/>
          <p:cNvSpPr txBox="1"/>
          <p:nvPr/>
        </p:nvSpPr>
        <p:spPr bwMode="gray">
          <a:xfrm>
            <a:off x="1858098" y="2536532"/>
            <a:ext cx="817853" cy="461665"/>
          </a:xfrm>
          <a:prstGeom prst="rect">
            <a:avLst/>
          </a:prstGeom>
          <a:noFill/>
        </p:spPr>
        <p:txBody>
          <a:bodyPr wrap="none" rtlCol="0">
            <a:spAutoFit/>
          </a:bodyPr>
          <a:lstStyle/>
          <a:p>
            <a:pPr algn="ctr" fontAlgn="ctr"/>
            <a:r>
              <a:rPr lang="en-US" sz="1200" dirty="0" smtClean="0">
                <a:latin typeface="Huawei Sans" panose="020C0503030203020204" pitchFamily="34" charset="0"/>
              </a:rPr>
              <a:t>CORE1</a:t>
            </a:r>
          </a:p>
          <a:p>
            <a:pPr algn="ctr" fontAlgn="ctr"/>
            <a:r>
              <a:rPr lang="en-US" sz="1200" b="1" dirty="0" smtClean="0">
                <a:latin typeface="Huawei Sans" panose="020C0503030203020204" pitchFamily="34" charset="0"/>
              </a:rPr>
              <a:t>(Border)</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0" name="文本框 49"/>
          <p:cNvSpPr txBox="1"/>
          <p:nvPr/>
        </p:nvSpPr>
        <p:spPr bwMode="gray">
          <a:xfrm>
            <a:off x="1081826" y="3645408"/>
            <a:ext cx="590226"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AGG1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1" name="文本框 50"/>
          <p:cNvSpPr txBox="1"/>
          <p:nvPr/>
        </p:nvSpPr>
        <p:spPr bwMode="gray">
          <a:xfrm>
            <a:off x="987248" y="4359670"/>
            <a:ext cx="684804" cy="461665"/>
          </a:xfrm>
          <a:prstGeom prst="rect">
            <a:avLst/>
          </a:prstGeom>
          <a:noFill/>
        </p:spPr>
        <p:txBody>
          <a:bodyPr wrap="none" rtlCol="0">
            <a:spAutoFit/>
          </a:bodyPr>
          <a:lstStyle/>
          <a:p>
            <a:pPr algn="r" fontAlgn="ctr"/>
            <a:r>
              <a:rPr lang="en-US" sz="1200" dirty="0" smtClean="0">
                <a:latin typeface="Huawei Sans" panose="020C0503030203020204" pitchFamily="34" charset="0"/>
              </a:rPr>
              <a:t>ACC1</a:t>
            </a:r>
          </a:p>
          <a:p>
            <a:pPr algn="r" fontAlgn="ctr"/>
            <a:r>
              <a:rPr lang="en-US" sz="1200" b="1" dirty="0" smtClean="0">
                <a:latin typeface="Huawei Sans" panose="020C0503030203020204" pitchFamily="34" charset="0"/>
              </a:rPr>
              <a:t>(Edge)</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52" name="图片 87" descr="汇聚交换机.png"/>
          <p:cNvPicPr>
            <a:picLocks noChangeAspect="1"/>
          </p:cNvPicPr>
          <p:nvPr/>
        </p:nvPicPr>
        <p:blipFill>
          <a:blip r:embed="rId8" cstate="print"/>
          <a:stretch>
            <a:fillRect/>
          </a:stretch>
        </p:blipFill>
        <p:spPr bwMode="gray">
          <a:xfrm>
            <a:off x="1600203" y="3613042"/>
            <a:ext cx="446281" cy="365139"/>
          </a:xfrm>
          <a:prstGeom prst="rect">
            <a:avLst/>
          </a:prstGeom>
        </p:spPr>
      </p:pic>
      <p:pic>
        <p:nvPicPr>
          <p:cNvPr id="53" name="图片 87" descr="汇聚交换机.png"/>
          <p:cNvPicPr>
            <a:picLocks noChangeAspect="1"/>
          </p:cNvPicPr>
          <p:nvPr/>
        </p:nvPicPr>
        <p:blipFill>
          <a:blip r:embed="rId8" cstate="print"/>
          <a:stretch>
            <a:fillRect/>
          </a:stretch>
        </p:blipFill>
        <p:spPr bwMode="gray">
          <a:xfrm>
            <a:off x="3531004" y="3613042"/>
            <a:ext cx="446281" cy="365139"/>
          </a:xfrm>
          <a:prstGeom prst="rect">
            <a:avLst/>
          </a:prstGeom>
        </p:spPr>
      </p:pic>
      <p:sp>
        <p:nvSpPr>
          <p:cNvPr id="55" name="文本框 54"/>
          <p:cNvSpPr txBox="1"/>
          <p:nvPr/>
        </p:nvSpPr>
        <p:spPr bwMode="gray">
          <a:xfrm>
            <a:off x="4683933" y="4170922"/>
            <a:ext cx="37382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AP</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6" name="文本框 55"/>
          <p:cNvSpPr txBox="1"/>
          <p:nvPr/>
        </p:nvSpPr>
        <p:spPr bwMode="gray">
          <a:xfrm>
            <a:off x="1500177" y="5427513"/>
            <a:ext cx="646332"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Host 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7" name="文本框 56"/>
          <p:cNvSpPr txBox="1"/>
          <p:nvPr/>
        </p:nvSpPr>
        <p:spPr bwMode="gray">
          <a:xfrm>
            <a:off x="3430978" y="5427513"/>
            <a:ext cx="646332"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Host 2</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58" name="Straight Connector 166"/>
          <p:cNvCxnSpPr>
            <a:stCxn id="35" idx="2"/>
            <a:endCxn id="43" idx="0"/>
          </p:cNvCxnSpPr>
          <p:nvPr/>
        </p:nvCxnSpPr>
        <p:spPr bwMode="gray">
          <a:xfrm flipH="1">
            <a:off x="1823343" y="4746597"/>
            <a:ext cx="1" cy="37317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166"/>
          <p:cNvCxnSpPr>
            <a:stCxn id="36" idx="2"/>
            <a:endCxn id="44" idx="0"/>
          </p:cNvCxnSpPr>
          <p:nvPr/>
        </p:nvCxnSpPr>
        <p:spPr bwMode="gray">
          <a:xfrm flipH="1">
            <a:off x="3754144" y="4746597"/>
            <a:ext cx="1" cy="37284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0" name="文本框 59"/>
          <p:cNvSpPr txBox="1"/>
          <p:nvPr/>
        </p:nvSpPr>
        <p:spPr bwMode="gray">
          <a:xfrm>
            <a:off x="4556018" y="5427513"/>
            <a:ext cx="646332"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Host 3</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3" name="文本框 62"/>
          <p:cNvSpPr txBox="1"/>
          <p:nvPr/>
        </p:nvSpPr>
        <p:spPr bwMode="gray">
          <a:xfrm>
            <a:off x="2391306" y="3718783"/>
            <a:ext cx="829073" cy="338554"/>
          </a:xfrm>
          <a:prstGeom prst="rect">
            <a:avLst/>
          </a:prstGeom>
          <a:noFill/>
        </p:spPr>
        <p:txBody>
          <a:bodyPr wrap="square" rtlCol="0">
            <a:noAutofit/>
          </a:bodyPr>
          <a:lstStyle>
            <a:defPPr>
              <a:defRPr lang="en-US"/>
            </a:defPPr>
            <a:lvl1pPr algn="ctr" fontAlgn="ctr">
              <a:defRPr sz="1600">
                <a:solidFill>
                  <a:srgbClr val="30B5C5"/>
                </a:solidFill>
                <a:latin typeface="Arial" panose="020C0503030203020204" pitchFamily="34" charset="0"/>
                <a:ea typeface="方正兰亭黑简体" panose="02000000000000000000" pitchFamily="2" charset="-122"/>
              </a:defRPr>
            </a:lvl1pPr>
          </a:lstStyle>
          <a:p>
            <a:r>
              <a:rPr lang="en-US" dirty="0" smtClean="0">
                <a:latin typeface="Huawei Sans" panose="020C0503030203020204" pitchFamily="34" charset="0"/>
              </a:rPr>
              <a:t>VXLAN</a:t>
            </a:r>
            <a:endParaRPr lang="en-US" altLang="zh-CN" dirty="0">
              <a:latin typeface="Huawei Sans" panose="020C0503030203020204" pitchFamily="34" charset="0"/>
            </a:endParaRPr>
          </a:p>
        </p:txBody>
      </p:sp>
      <p:sp>
        <p:nvSpPr>
          <p:cNvPr id="64" name="文本框 63"/>
          <p:cNvSpPr txBox="1"/>
          <p:nvPr/>
        </p:nvSpPr>
        <p:spPr bwMode="gray">
          <a:xfrm>
            <a:off x="2873880" y="4359670"/>
            <a:ext cx="684804" cy="461665"/>
          </a:xfrm>
          <a:prstGeom prst="rect">
            <a:avLst/>
          </a:prstGeom>
          <a:noFill/>
        </p:spPr>
        <p:txBody>
          <a:bodyPr wrap="none" rtlCol="0">
            <a:spAutoFit/>
          </a:bodyPr>
          <a:lstStyle/>
          <a:p>
            <a:pPr algn="r" fontAlgn="ctr"/>
            <a:r>
              <a:rPr lang="en-US" sz="1200" dirty="0" smtClean="0">
                <a:latin typeface="Huawei Sans" panose="020C0503030203020204" pitchFamily="34" charset="0"/>
              </a:rPr>
              <a:t>ACC2</a:t>
            </a:r>
          </a:p>
          <a:p>
            <a:pPr algn="r" fontAlgn="ctr"/>
            <a:r>
              <a:rPr lang="en-US" sz="1200" b="1" dirty="0" smtClean="0">
                <a:latin typeface="Huawei Sans" panose="020C0503030203020204" pitchFamily="34" charset="0"/>
              </a:rPr>
              <a:t>(Edge)</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5" name="文本框 74"/>
          <p:cNvSpPr txBox="1"/>
          <p:nvPr/>
        </p:nvSpPr>
        <p:spPr bwMode="gray">
          <a:xfrm>
            <a:off x="3474299" y="3386392"/>
            <a:ext cx="707245" cy="261610"/>
          </a:xfrm>
          <a:prstGeom prst="rect">
            <a:avLst/>
          </a:prstGeom>
          <a:noFill/>
        </p:spPr>
        <p:txBody>
          <a:bodyPr wrap="none" rtlCol="0">
            <a:spAutoFit/>
          </a:bodyPr>
          <a:lstStyle/>
          <a:p>
            <a:pPr fontAlgn="ctr"/>
            <a:r>
              <a:rPr lang="en-US" sz="1100" dirty="0" smtClean="0">
                <a:latin typeface="Huawei Sans" panose="020C0503030203020204" pitchFamily="34" charset="0"/>
              </a:rPr>
              <a:t>GE0/0/1</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80" name="图片 7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1922911" y="1291842"/>
            <a:ext cx="1608093" cy="296575"/>
          </a:xfrm>
          <a:prstGeom prst="rect">
            <a:avLst/>
          </a:prstGeom>
        </p:spPr>
      </p:pic>
      <p:grpSp>
        <p:nvGrpSpPr>
          <p:cNvPr id="83" name="组合 758"/>
          <p:cNvGrpSpPr/>
          <p:nvPr/>
        </p:nvGrpSpPr>
        <p:grpSpPr bwMode="gray">
          <a:xfrm flipV="1">
            <a:off x="4764501" y="4788996"/>
            <a:ext cx="225699" cy="191129"/>
            <a:chOff x="7440613" y="4868863"/>
            <a:chExt cx="1019175" cy="828675"/>
          </a:xfrm>
          <a:solidFill>
            <a:schemeClr val="bg1">
              <a:lumMod val="50000"/>
            </a:schemeClr>
          </a:solidFill>
        </p:grpSpPr>
        <p:sp>
          <p:nvSpPr>
            <p:cNvPr id="84"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6" name="Freeform 3"/>
          <p:cNvSpPr>
            <a:spLocks/>
          </p:cNvSpPr>
          <p:nvPr/>
        </p:nvSpPr>
        <p:spPr bwMode="gray">
          <a:xfrm flipV="1">
            <a:off x="2072698" y="1708722"/>
            <a:ext cx="1362281" cy="759277"/>
          </a:xfrm>
          <a:custGeom>
            <a:avLst/>
            <a:gdLst>
              <a:gd name="T0" fmla="*/ 0 w 5016"/>
              <a:gd name="T1" fmla="*/ 2147483647 h 2256"/>
              <a:gd name="T2" fmla="*/ 2147483647 w 5016"/>
              <a:gd name="T3" fmla="*/ 2147483647 h 2256"/>
              <a:gd name="T4" fmla="*/ 2147483647 w 5016"/>
              <a:gd name="T5" fmla="*/ 2147483647 h 2256"/>
              <a:gd name="T6" fmla="*/ 2147483647 w 5016"/>
              <a:gd name="T7" fmla="*/ 2147483647 h 2256"/>
              <a:gd name="T8" fmla="*/ 2147483647 w 5016"/>
              <a:gd name="T9" fmla="*/ 2147483647 h 2256"/>
              <a:gd name="T10" fmla="*/ 2147483647 w 5016"/>
              <a:gd name="T11" fmla="*/ 2147483647 h 2256"/>
              <a:gd name="T12" fmla="*/ 2147483647 w 5016"/>
              <a:gd name="T13" fmla="*/ 2147483647 h 2256"/>
              <a:gd name="T14" fmla="*/ 2147483647 w 5016"/>
              <a:gd name="T15" fmla="*/ 2147483647 h 2256"/>
              <a:gd name="T16" fmla="*/ 2147483647 w 5016"/>
              <a:gd name="T17" fmla="*/ 2147483647 h 2256"/>
              <a:gd name="T18" fmla="*/ 2147483647 w 5016"/>
              <a:gd name="T19" fmla="*/ 0 h 2256"/>
              <a:gd name="T20" fmla="*/ 2147483647 w 5016"/>
              <a:gd name="T21" fmla="*/ 2147483647 h 2256"/>
              <a:gd name="T22" fmla="*/ 2147483647 w 5016"/>
              <a:gd name="T23" fmla="*/ 2147483647 h 2256"/>
              <a:gd name="T24" fmla="*/ 2147483647 w 5016"/>
              <a:gd name="T25" fmla="*/ 2147483647 h 2256"/>
              <a:gd name="T26" fmla="*/ 2147483647 w 5016"/>
              <a:gd name="T27" fmla="*/ 2147483647 h 2256"/>
              <a:gd name="T28" fmla="*/ 2147483647 w 5016"/>
              <a:gd name="T29" fmla="*/ 2147483647 h 2256"/>
              <a:gd name="T30" fmla="*/ 2147483647 w 5016"/>
              <a:gd name="T31" fmla="*/ 2147483647 h 2256"/>
              <a:gd name="T32" fmla="*/ 2147483647 w 5016"/>
              <a:gd name="T33" fmla="*/ 2147483647 h 2256"/>
              <a:gd name="T34" fmla="*/ 2147483647 w 5016"/>
              <a:gd name="T35" fmla="*/ 2147483647 h 2256"/>
              <a:gd name="T36" fmla="*/ 2147483647 w 5016"/>
              <a:gd name="T37" fmla="*/ 2147483647 h 2256"/>
              <a:gd name="T38" fmla="*/ 0 w 5016"/>
              <a:gd name="T39" fmla="*/ 2147483647 h 225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016"/>
              <a:gd name="T61" fmla="*/ 0 h 2256"/>
              <a:gd name="T62" fmla="*/ 5016 w 5016"/>
              <a:gd name="T63" fmla="*/ 2256 h 225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016" h="2256">
                <a:moveTo>
                  <a:pt x="0" y="2240"/>
                </a:moveTo>
                <a:cubicBezTo>
                  <a:pt x="276" y="2109"/>
                  <a:pt x="1182" y="1474"/>
                  <a:pt x="1122" y="702"/>
                </a:cubicBezTo>
                <a:lnTo>
                  <a:pt x="972" y="744"/>
                </a:lnTo>
                <a:cubicBezTo>
                  <a:pt x="988" y="702"/>
                  <a:pt x="1140" y="436"/>
                  <a:pt x="1140" y="438"/>
                </a:cubicBezTo>
                <a:lnTo>
                  <a:pt x="1422" y="642"/>
                </a:lnTo>
                <a:cubicBezTo>
                  <a:pt x="1422" y="642"/>
                  <a:pt x="1260" y="672"/>
                  <a:pt x="1272" y="672"/>
                </a:cubicBezTo>
                <a:cubicBezTo>
                  <a:pt x="1428" y="1008"/>
                  <a:pt x="1620" y="1350"/>
                  <a:pt x="1968" y="1284"/>
                </a:cubicBezTo>
                <a:cubicBezTo>
                  <a:pt x="2316" y="1218"/>
                  <a:pt x="2460" y="576"/>
                  <a:pt x="2466" y="318"/>
                </a:cubicBezTo>
                <a:lnTo>
                  <a:pt x="2280" y="318"/>
                </a:lnTo>
                <a:lnTo>
                  <a:pt x="2598" y="0"/>
                </a:lnTo>
                <a:lnTo>
                  <a:pt x="2898" y="330"/>
                </a:lnTo>
                <a:lnTo>
                  <a:pt x="2724" y="324"/>
                </a:lnTo>
                <a:cubicBezTo>
                  <a:pt x="2724" y="325"/>
                  <a:pt x="2760" y="1284"/>
                  <a:pt x="3210" y="1302"/>
                </a:cubicBezTo>
                <a:cubicBezTo>
                  <a:pt x="3660" y="1320"/>
                  <a:pt x="3816" y="912"/>
                  <a:pt x="3870" y="654"/>
                </a:cubicBezTo>
                <a:lnTo>
                  <a:pt x="3702" y="642"/>
                </a:lnTo>
                <a:lnTo>
                  <a:pt x="3984" y="420"/>
                </a:lnTo>
                <a:lnTo>
                  <a:pt x="4182" y="678"/>
                </a:lnTo>
                <a:lnTo>
                  <a:pt x="4026" y="672"/>
                </a:lnTo>
                <a:cubicBezTo>
                  <a:pt x="4032" y="678"/>
                  <a:pt x="3960" y="1862"/>
                  <a:pt x="5016" y="2225"/>
                </a:cubicBezTo>
                <a:cubicBezTo>
                  <a:pt x="3438" y="2232"/>
                  <a:pt x="1092" y="2256"/>
                  <a:pt x="0" y="2240"/>
                </a:cubicBezTo>
                <a:close/>
              </a:path>
            </a:pathLst>
          </a:custGeom>
          <a:gradFill flip="none" rotWithShape="1">
            <a:gsLst>
              <a:gs pos="0">
                <a:schemeClr val="bg1"/>
              </a:gs>
              <a:gs pos="81000">
                <a:srgbClr val="99DFF9"/>
              </a:gs>
            </a:gsLst>
            <a:lin ang="16200000" scaled="0"/>
            <a:tileRect/>
          </a:gradFill>
          <a:ln w="15875">
            <a:gradFill flip="none" rotWithShape="1">
              <a:gsLst>
                <a:gs pos="0">
                  <a:schemeClr val="bg1"/>
                </a:gs>
                <a:gs pos="90000">
                  <a:srgbClr val="00B0F0"/>
                </a:gs>
              </a:gsLst>
              <a:lin ang="162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27103547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标题 19"/>
          <p:cNvSpPr>
            <a:spLocks noGrp="1"/>
          </p:cNvSpPr>
          <p:nvPr>
            <p:ph type="title"/>
          </p:nvPr>
        </p:nvSpPr>
        <p:spPr/>
        <p:txBody>
          <a:bodyPr/>
          <a:lstStyle/>
          <a:p>
            <a:r>
              <a:rPr lang="en-US" smtClean="0"/>
              <a:t>How to Create Sites and Add Devices</a:t>
            </a:r>
            <a:endParaRPr lang="en-US" altLang="zh-CN" dirty="0"/>
          </a:p>
        </p:txBody>
      </p:sp>
      <p:sp>
        <p:nvSpPr>
          <p:cNvPr id="4" name="圆角矩形 75"/>
          <p:cNvSpPr/>
          <p:nvPr/>
        </p:nvSpPr>
        <p:spPr bwMode="gray">
          <a:xfrm>
            <a:off x="738232" y="1030982"/>
            <a:ext cx="5125240"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Creating sites one by one</a:t>
            </a:r>
            <a:endParaRPr lang="en-US" sz="1600" dirty="0">
              <a:solidFill>
                <a:srgbClr val="30B5C5"/>
              </a:solidFill>
              <a:latin typeface="Huawei Sans" panose="020C0503030203020204" pitchFamily="34" charset="0"/>
            </a:endParaRPr>
          </a:p>
        </p:txBody>
      </p:sp>
      <p:sp>
        <p:nvSpPr>
          <p:cNvPr id="5" name="圆角矩形 75"/>
          <p:cNvSpPr/>
          <p:nvPr/>
        </p:nvSpPr>
        <p:spPr bwMode="gray">
          <a:xfrm>
            <a:off x="738232" y="1433281"/>
            <a:ext cx="5125240" cy="4570065"/>
          </a:xfrm>
          <a:prstGeom prst="roundRect">
            <a:avLst>
              <a:gd name="adj" fmla="val 1025"/>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6" name="圆角矩形 75"/>
          <p:cNvSpPr/>
          <p:nvPr/>
        </p:nvSpPr>
        <p:spPr bwMode="gray">
          <a:xfrm>
            <a:off x="6014301" y="1030982"/>
            <a:ext cx="5445862"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Creating sites in a batch</a:t>
            </a:r>
            <a:endParaRPr lang="en-US" sz="1600" dirty="0">
              <a:solidFill>
                <a:srgbClr val="30B5C5"/>
              </a:solidFill>
              <a:latin typeface="Huawei Sans" panose="020C0503030203020204" pitchFamily="34" charset="0"/>
            </a:endParaRPr>
          </a:p>
        </p:txBody>
      </p:sp>
      <p:sp>
        <p:nvSpPr>
          <p:cNvPr id="7" name="圆角矩形 75"/>
          <p:cNvSpPr/>
          <p:nvPr/>
        </p:nvSpPr>
        <p:spPr bwMode="gray">
          <a:xfrm>
            <a:off x="6014301" y="1433281"/>
            <a:ext cx="5445862" cy="4570065"/>
          </a:xfrm>
          <a:prstGeom prst="roundRect">
            <a:avLst>
              <a:gd name="adj" fmla="val 1025"/>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0" name="TextBox 179"/>
          <p:cNvSpPr txBox="1"/>
          <p:nvPr/>
        </p:nvSpPr>
        <p:spPr bwMode="gray">
          <a:xfrm>
            <a:off x="3796250" y="4394702"/>
            <a:ext cx="1646594" cy="238118"/>
          </a:xfrm>
          <a:prstGeom prst="roundRect">
            <a:avLst>
              <a:gd name="adj" fmla="val 12806"/>
            </a:avLst>
          </a:prstGeom>
          <a:solidFill>
            <a:srgbClr val="30B5C5"/>
          </a:solidFill>
          <a:ln>
            <a:noFill/>
          </a:ln>
        </p:spPr>
        <p:txBody>
          <a:bodyPr wrap="none" lIns="36000" tIns="18000" rIns="36000" bIns="18000" anchor="ctr" anchorCtr="0">
            <a:sp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latin typeface="Huawei Sans" panose="020C0503030203020204" pitchFamily="34" charset="0"/>
              </a:rPr>
              <a:t>Add devices manually.</a:t>
            </a:r>
            <a:endParaRPr lang="en-US" altLang="zh-CN" dirty="0">
              <a:latin typeface="Huawei Sans" panose="020C0503030203020204" pitchFamily="34" charset="0"/>
            </a:endParaRPr>
          </a:p>
        </p:txBody>
      </p:sp>
      <p:sp>
        <p:nvSpPr>
          <p:cNvPr id="11" name="椭圆 10"/>
          <p:cNvSpPr>
            <a:spLocks noChangeAspect="1"/>
          </p:cNvSpPr>
          <p:nvPr/>
        </p:nvSpPr>
        <p:spPr bwMode="gray">
          <a:xfrm>
            <a:off x="6253955" y="1680301"/>
            <a:ext cx="252000" cy="252000"/>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399" b="1" dirty="0" smtClean="0">
                <a:solidFill>
                  <a:schemeClr val="bg1"/>
                </a:solidFill>
                <a:latin typeface="Huawei Sans" panose="020C0503030203020204" pitchFamily="34" charset="0"/>
              </a:rPr>
              <a:t>1</a:t>
            </a:r>
            <a:endParaRPr lang="en-US" altLang="zh-CN" sz="1399" b="1" dirty="0">
              <a:solidFill>
                <a:schemeClr val="bg1"/>
              </a:solidFill>
              <a:latin typeface="Huawei Sans" panose="020C0503030203020204" pitchFamily="34" charset="0"/>
              <a:ea typeface="方正兰亭细黑简体" panose="02000000000000000000" pitchFamily="2" charset="-122"/>
              <a:cs typeface="Huawei Sans" panose="020C0503030203020204" pitchFamily="34" charset="0"/>
              <a:sym typeface="Huawei Sans" panose="020C0503030203020204" pitchFamily="34" charset="0"/>
            </a:endParaRPr>
          </a:p>
        </p:txBody>
      </p:sp>
      <p:sp>
        <p:nvSpPr>
          <p:cNvPr id="12" name="文本框 11"/>
          <p:cNvSpPr txBox="1"/>
          <p:nvPr/>
        </p:nvSpPr>
        <p:spPr bwMode="gray">
          <a:xfrm>
            <a:off x="6569697" y="1594036"/>
            <a:ext cx="3589187" cy="523220"/>
          </a:xfrm>
          <a:prstGeom prst="rect">
            <a:avLst/>
          </a:prstGeom>
          <a:noFill/>
        </p:spPr>
        <p:txBody>
          <a:bodyPr wrap="square" rtlCol="0">
            <a:spAutoFit/>
          </a:bodyPr>
          <a:lstStyle/>
          <a:p>
            <a:pPr fontAlgn="ctr"/>
            <a:r>
              <a:rPr lang="en-US" sz="1400" dirty="0" smtClean="0">
                <a:latin typeface="Huawei Sans" panose="020C0503030203020204" pitchFamily="34" charset="0"/>
              </a:rPr>
              <a:t>Download a template (an Excel file) from </a:t>
            </a:r>
            <a:r>
              <a:rPr lang="en-US" sz="1400" dirty="0" err="1" smtClean="0">
                <a:latin typeface="Huawei Sans" panose="020C0503030203020204" pitchFamily="34" charset="0"/>
              </a:rPr>
              <a:t>iMaster</a:t>
            </a:r>
            <a:r>
              <a:rPr lang="en-US" sz="1400" dirty="0" smtClean="0">
                <a:latin typeface="Huawei Sans" panose="020C0503030203020204" pitchFamily="34" charset="0"/>
              </a:rPr>
              <a:t> NCE-Campus.</a:t>
            </a:r>
            <a:endParaRPr lang="en-US" altLang="zh-CN" sz="1400" dirty="0">
              <a:latin typeface="Huawei Sans" panose="020C0503030203020204" pitchFamily="34" charset="0"/>
            </a:endParaRPr>
          </a:p>
        </p:txBody>
      </p:sp>
      <p:sp>
        <p:nvSpPr>
          <p:cNvPr id="13" name="椭圆 12"/>
          <p:cNvSpPr>
            <a:spLocks noChangeAspect="1"/>
          </p:cNvSpPr>
          <p:nvPr/>
        </p:nvSpPr>
        <p:spPr bwMode="gray">
          <a:xfrm>
            <a:off x="6253955" y="2260038"/>
            <a:ext cx="252000" cy="252000"/>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399" b="1" dirty="0" smtClean="0">
                <a:solidFill>
                  <a:schemeClr val="bg1"/>
                </a:solidFill>
                <a:latin typeface="Huawei Sans" panose="020C0503030203020204" pitchFamily="34" charset="0"/>
              </a:rPr>
              <a:t>2</a:t>
            </a:r>
            <a:endParaRPr lang="en-US" altLang="zh-CN" sz="1399" b="1" dirty="0">
              <a:solidFill>
                <a:schemeClr val="bg1"/>
              </a:solidFill>
              <a:latin typeface="Huawei Sans" panose="020C0503030203020204" pitchFamily="34" charset="0"/>
              <a:ea typeface="方正兰亭细黑简体" panose="02000000000000000000" pitchFamily="2" charset="-122"/>
              <a:cs typeface="Huawei Sans" panose="020C0503030203020204" pitchFamily="34" charset="0"/>
              <a:sym typeface="Huawei Sans" panose="020C0503030203020204" pitchFamily="34" charset="0"/>
            </a:endParaRPr>
          </a:p>
        </p:txBody>
      </p:sp>
      <p:sp>
        <p:nvSpPr>
          <p:cNvPr id="14" name="文本框 13"/>
          <p:cNvSpPr txBox="1"/>
          <p:nvPr/>
        </p:nvSpPr>
        <p:spPr bwMode="gray">
          <a:xfrm>
            <a:off x="6569697" y="2239611"/>
            <a:ext cx="4488729" cy="307777"/>
          </a:xfrm>
          <a:prstGeom prst="rect">
            <a:avLst/>
          </a:prstGeom>
          <a:noFill/>
        </p:spPr>
        <p:txBody>
          <a:bodyPr wrap="none" rtlCol="0">
            <a:spAutoFit/>
          </a:bodyPr>
          <a:lstStyle/>
          <a:p>
            <a:pPr fontAlgn="ctr"/>
            <a:r>
              <a:rPr lang="en-US" sz="1400" dirty="0" smtClean="0">
                <a:latin typeface="Huawei Sans" panose="020C0503030203020204" pitchFamily="34" charset="0"/>
              </a:rPr>
              <a:t>Fill in the template with site and device information.</a:t>
            </a:r>
            <a:endParaRPr lang="en-US" altLang="zh-CN" sz="1400" dirty="0">
              <a:latin typeface="Huawei Sans" panose="020C0503030203020204" pitchFamily="34" charset="0"/>
            </a:endParaRPr>
          </a:p>
        </p:txBody>
      </p:sp>
      <p:sp>
        <p:nvSpPr>
          <p:cNvPr id="15" name="椭圆 14"/>
          <p:cNvSpPr>
            <a:spLocks noChangeAspect="1"/>
          </p:cNvSpPr>
          <p:nvPr/>
        </p:nvSpPr>
        <p:spPr bwMode="gray">
          <a:xfrm>
            <a:off x="6253955" y="4679144"/>
            <a:ext cx="252000" cy="252000"/>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399" b="1" dirty="0" smtClean="0">
                <a:solidFill>
                  <a:schemeClr val="bg1"/>
                </a:solidFill>
                <a:latin typeface="Huawei Sans" panose="020C0503030203020204" pitchFamily="34" charset="0"/>
              </a:rPr>
              <a:t>3</a:t>
            </a:r>
            <a:endParaRPr lang="en-US" altLang="zh-CN" sz="1399" b="1" dirty="0">
              <a:solidFill>
                <a:schemeClr val="bg1"/>
              </a:solidFill>
              <a:latin typeface="Huawei Sans" panose="020C0503030203020204" pitchFamily="34" charset="0"/>
              <a:ea typeface="方正兰亭细黑简体" panose="02000000000000000000" pitchFamily="2" charset="-122"/>
              <a:cs typeface="Huawei Sans" panose="020C0503030203020204" pitchFamily="34" charset="0"/>
              <a:sym typeface="Huawei Sans" panose="020C0503030203020204" pitchFamily="34" charset="0"/>
            </a:endParaRPr>
          </a:p>
        </p:txBody>
      </p:sp>
      <p:sp>
        <p:nvSpPr>
          <p:cNvPr id="16" name="文本框 15"/>
          <p:cNvSpPr txBox="1"/>
          <p:nvPr/>
        </p:nvSpPr>
        <p:spPr bwMode="gray">
          <a:xfrm>
            <a:off x="6569697" y="4648669"/>
            <a:ext cx="3914854" cy="307777"/>
          </a:xfrm>
          <a:prstGeom prst="rect">
            <a:avLst/>
          </a:prstGeom>
          <a:noFill/>
        </p:spPr>
        <p:txBody>
          <a:bodyPr wrap="none" rtlCol="0">
            <a:spAutoFit/>
          </a:bodyPr>
          <a:lstStyle/>
          <a:p>
            <a:pPr fontAlgn="ctr"/>
            <a:r>
              <a:rPr lang="en-US" sz="1400" dirty="0" smtClean="0">
                <a:latin typeface="Huawei Sans" panose="020C0503030203020204" pitchFamily="34" charset="0"/>
              </a:rPr>
              <a:t>Import the template to </a:t>
            </a:r>
            <a:r>
              <a:rPr lang="en-US" sz="1400" dirty="0" err="1" smtClean="0">
                <a:latin typeface="Huawei Sans" panose="020C0503030203020204" pitchFamily="34" charset="0"/>
              </a:rPr>
              <a:t>iMaster</a:t>
            </a:r>
            <a:r>
              <a:rPr lang="en-US" sz="1400" dirty="0" smtClean="0">
                <a:latin typeface="Huawei Sans" panose="020C0503030203020204" pitchFamily="34" charset="0"/>
              </a:rPr>
              <a:t> NCE-Campus.</a:t>
            </a:r>
            <a:endParaRPr lang="en-US" altLang="zh-CN" sz="1400" dirty="0">
              <a:latin typeface="Huawei Sans" panose="020C0503030203020204" pitchFamily="34" charset="0"/>
            </a:endParaRPr>
          </a:p>
        </p:txBody>
      </p:sp>
      <p:graphicFrame>
        <p:nvGraphicFramePr>
          <p:cNvPr id="17" name="表格 16"/>
          <p:cNvGraphicFramePr>
            <a:graphicFrameLocks noGrp="1"/>
          </p:cNvGraphicFramePr>
          <p:nvPr>
            <p:extLst/>
          </p:nvPr>
        </p:nvGraphicFramePr>
        <p:xfrm>
          <a:off x="6379955" y="2678928"/>
          <a:ext cx="4980837" cy="1731600"/>
        </p:xfrm>
        <a:graphic>
          <a:graphicData uri="http://schemas.openxmlformats.org/drawingml/2006/table">
            <a:tbl>
              <a:tblPr/>
              <a:tblGrid>
                <a:gridCol w="573504"/>
                <a:gridCol w="954594"/>
                <a:gridCol w="582804"/>
                <a:gridCol w="884255"/>
                <a:gridCol w="622998"/>
                <a:gridCol w="673239"/>
                <a:gridCol w="689443"/>
              </a:tblGrid>
              <a:tr h="312953">
                <a:tc>
                  <a:txBody>
                    <a:bodyPr/>
                    <a:lstStyle/>
                    <a:p>
                      <a:pPr algn="ctr" fontAlgn="ctr"/>
                      <a:r>
                        <a:rPr lang="en-US" sz="1200" b="1" dirty="0" smtClean="0">
                          <a:solidFill>
                            <a:schemeClr val="tx1"/>
                          </a:solidFill>
                          <a:latin typeface="Huawei Sans" panose="020C0503030203020204" pitchFamily="34" charset="0"/>
                        </a:rPr>
                        <a:t>Site Name</a:t>
                      </a:r>
                      <a:endParaRPr lang="en-US" altLang="zh-CN" sz="1200" b="1" i="0" u="none" strike="noStrike" dirty="0">
                        <a:solidFill>
                          <a:schemeClr val="tx1"/>
                        </a:solidFill>
                        <a:effectLst/>
                        <a:latin typeface="Huawei Sans" panose="020C0503030203020204" pitchFamily="34" charset="0"/>
                        <a:ea typeface="+mn-ea"/>
                      </a:endParaRPr>
                    </a:p>
                  </a:txBody>
                  <a:tcPr marL="36000" marR="36000" marT="36000" marB="36000"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Campus Device Type</a:t>
                      </a:r>
                      <a:endParaRPr lang="en-US" altLang="zh-CN" sz="1200" b="1" i="0" u="none" strike="noStrike" dirty="0">
                        <a:solidFill>
                          <a:schemeClr val="tx1"/>
                        </a:solidFill>
                        <a:effectLst/>
                        <a:latin typeface="Huawei Sans" panose="020C0503030203020204" pitchFamily="34" charset="0"/>
                        <a:ea typeface="+mn-ea"/>
                      </a:endParaRPr>
                    </a:p>
                  </a:txBody>
                  <a:tcPr marL="36000" marR="36000" marT="36000" marB="36000"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Device role</a:t>
                      </a:r>
                      <a:endParaRPr lang="en-US" altLang="zh-CN" sz="1200" b="1" i="0" u="none" strike="noStrike" dirty="0">
                        <a:solidFill>
                          <a:schemeClr val="tx1"/>
                        </a:solidFill>
                        <a:effectLst/>
                        <a:latin typeface="Huawei Sans" panose="020C0503030203020204" pitchFamily="34" charset="0"/>
                        <a:ea typeface="+mn-ea"/>
                      </a:endParaRPr>
                    </a:p>
                  </a:txBody>
                  <a:tcPr marL="36000" marR="36000" marT="36000" marB="36000"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Device Model</a:t>
                      </a:r>
                      <a:endParaRPr lang="en-US" altLang="zh-CN" sz="1200" b="1" i="0" u="none" strike="noStrike" dirty="0">
                        <a:solidFill>
                          <a:schemeClr val="tx1"/>
                        </a:solidFill>
                        <a:effectLst/>
                        <a:latin typeface="Huawei Sans" panose="020C0503030203020204" pitchFamily="34" charset="0"/>
                        <a:ea typeface="+mn-ea"/>
                      </a:endParaRPr>
                    </a:p>
                  </a:txBody>
                  <a:tcPr marL="36000" marR="36000" marT="36000" marB="36000"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Device Type</a:t>
                      </a:r>
                      <a:endParaRPr lang="en-US" altLang="zh-CN" sz="1200" b="1" i="0" u="none" strike="noStrike" dirty="0">
                        <a:solidFill>
                          <a:schemeClr val="tx1"/>
                        </a:solidFill>
                        <a:effectLst/>
                        <a:latin typeface="Huawei Sans" panose="020C0503030203020204" pitchFamily="34" charset="0"/>
                        <a:ea typeface="+mn-ea"/>
                      </a:endParaRPr>
                    </a:p>
                  </a:txBody>
                  <a:tcPr marL="36000" marR="36000" marT="36000" marB="36000"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Device ESN</a:t>
                      </a:r>
                      <a:endParaRPr lang="en-US" sz="1200" b="1" i="0" u="none" strike="noStrike" dirty="0">
                        <a:solidFill>
                          <a:schemeClr val="tx1"/>
                        </a:solidFill>
                        <a:effectLst/>
                        <a:latin typeface="Huawei Sans" panose="020C0503030203020204" pitchFamily="34" charset="0"/>
                        <a:ea typeface="+mn-ea"/>
                      </a:endParaRPr>
                    </a:p>
                  </a:txBody>
                  <a:tcPr marL="36000" marR="36000" marT="36000" marB="36000"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Device Name</a:t>
                      </a:r>
                      <a:endParaRPr lang="en-US" altLang="zh-CN" sz="1200" b="1" i="0" u="none" strike="noStrike" dirty="0">
                        <a:solidFill>
                          <a:schemeClr val="tx1"/>
                        </a:solidFill>
                        <a:effectLst/>
                        <a:latin typeface="Huawei Sans" panose="020C0503030203020204" pitchFamily="34" charset="0"/>
                        <a:ea typeface="+mn-ea"/>
                      </a:endParaRPr>
                    </a:p>
                  </a:txBody>
                  <a:tcPr marL="36000" marR="36000" marT="36000" marB="36000"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291163">
                <a:tc>
                  <a:txBody>
                    <a:bodyPr/>
                    <a:lstStyle/>
                    <a:p>
                      <a:pPr algn="ctr" fontAlgn="ctr"/>
                      <a:r>
                        <a:rPr lang="en-US" sz="1100" b="0" dirty="0" smtClean="0">
                          <a:solidFill>
                            <a:schemeClr val="tx1"/>
                          </a:solidFill>
                          <a:latin typeface="Huawei Sans" panose="020C0503030203020204" pitchFamily="34" charset="0"/>
                        </a:rPr>
                        <a:t>HQ</a:t>
                      </a:r>
                      <a:endParaRPr lang="en-US" sz="1100" b="0" i="0" u="none" strike="noStrike" dirty="0">
                        <a:solidFill>
                          <a:schemeClr val="tx1"/>
                        </a:solidFill>
                        <a:effectLst/>
                        <a:latin typeface="Huawei Sans" panose="020C0503030203020204" pitchFamily="34" charset="0"/>
                        <a:ea typeface="+mn-ea"/>
                      </a:endParaRPr>
                    </a:p>
                  </a:txBody>
                  <a:tcPr marL="36000" marR="36000" marT="36000" marB="36000" anchor="ctr">
                    <a:lnL w="28575" cap="flat" cmpd="sng" algn="ctr">
                      <a:solidFill>
                        <a:schemeClr val="tx1"/>
                      </a:solidFill>
                      <a:prstDash val="solid"/>
                      <a:round/>
                      <a:headEnd type="none" w="med" len="med"/>
                      <a:tailEnd type="none" w="med" len="med"/>
                    </a:lnL>
                  </a:tcPr>
                </a:tc>
                <a:tc>
                  <a:txBody>
                    <a:bodyPr/>
                    <a:lstStyle/>
                    <a:p>
                      <a:pPr algn="ctr" fontAlgn="ctr"/>
                      <a:r>
                        <a:rPr lang="en-US" sz="1100" b="0" dirty="0" smtClean="0">
                          <a:solidFill>
                            <a:schemeClr val="tx1"/>
                          </a:solidFill>
                          <a:latin typeface="Huawei Sans" panose="020C0503030203020204" pitchFamily="34" charset="0"/>
                        </a:rPr>
                        <a:t>LSW, AC</a:t>
                      </a:r>
                      <a:endParaRPr lang="en-US" sz="1100" b="0" i="0" u="none" strike="noStrike" dirty="0">
                        <a:solidFill>
                          <a:schemeClr val="tx1"/>
                        </a:solidFill>
                        <a:effectLst/>
                        <a:latin typeface="Huawei Sans" panose="020C0503030203020204" pitchFamily="34" charset="0"/>
                        <a:ea typeface="+mn-ea"/>
                      </a:endParaRPr>
                    </a:p>
                  </a:txBody>
                  <a:tcPr marL="36000" marR="36000" marT="36000" marB="36000" anchor="ctr"/>
                </a:tc>
                <a:tc>
                  <a:txBody>
                    <a:bodyPr/>
                    <a:lstStyle/>
                    <a:p>
                      <a:pPr algn="ctr" fontAlgn="ctr"/>
                      <a:r>
                        <a:rPr lang="en-US" sz="1100" b="0" dirty="0" smtClean="0">
                          <a:solidFill>
                            <a:schemeClr val="tx1"/>
                          </a:solidFill>
                          <a:latin typeface="Huawei Sans" panose="020C0503030203020204" pitchFamily="34" charset="0"/>
                        </a:rPr>
                        <a:t>CORE</a:t>
                      </a:r>
                      <a:endParaRPr lang="en-US" sz="1100" b="0" i="0" u="none" strike="noStrike" dirty="0">
                        <a:solidFill>
                          <a:schemeClr val="tx1"/>
                        </a:solidFill>
                        <a:effectLst/>
                        <a:latin typeface="Huawei Sans" panose="020C0503030203020204" pitchFamily="34" charset="0"/>
                        <a:ea typeface="+mn-ea"/>
                      </a:endParaRPr>
                    </a:p>
                  </a:txBody>
                  <a:tcPr marL="36000" marR="36000" marT="36000" marB="36000" anchor="ctr"/>
                </a:tc>
                <a:tc>
                  <a:txBody>
                    <a:bodyPr/>
                    <a:lstStyle/>
                    <a:p>
                      <a:pPr algn="ctr" fontAlgn="ctr"/>
                      <a:r>
                        <a:rPr lang="en-US" sz="1100" b="0" dirty="0" smtClean="0">
                          <a:solidFill>
                            <a:schemeClr val="tx1"/>
                          </a:solidFill>
                          <a:latin typeface="Huawei Sans" panose="020C0503030203020204" pitchFamily="34" charset="0"/>
                        </a:rPr>
                        <a:t>S5731-H24P4XC</a:t>
                      </a:r>
                      <a:endParaRPr lang="en-US" sz="1100" b="0" i="0" u="none" strike="noStrike" dirty="0">
                        <a:solidFill>
                          <a:schemeClr val="tx1"/>
                        </a:solidFill>
                        <a:effectLst/>
                        <a:latin typeface="Huawei Sans" panose="020C0503030203020204" pitchFamily="34" charset="0"/>
                        <a:ea typeface="+mn-ea"/>
                      </a:endParaRPr>
                    </a:p>
                  </a:txBody>
                  <a:tcPr marL="36000" marR="36000" marT="36000" marB="36000" anchor="ctr"/>
                </a:tc>
                <a:tc>
                  <a:txBody>
                    <a:bodyPr/>
                    <a:lstStyle/>
                    <a:p>
                      <a:pPr algn="ctr" fontAlgn="ctr"/>
                      <a:r>
                        <a:rPr lang="en-US" sz="1100" b="0" dirty="0" smtClean="0">
                          <a:solidFill>
                            <a:schemeClr val="tx1"/>
                          </a:solidFill>
                          <a:latin typeface="Huawei Sans" panose="020C0503030203020204" pitchFamily="34" charset="0"/>
                        </a:rPr>
                        <a:t>LSW</a:t>
                      </a:r>
                      <a:endParaRPr lang="en-US" sz="1100" b="0" i="0" u="none" strike="noStrike" dirty="0">
                        <a:solidFill>
                          <a:schemeClr val="tx1"/>
                        </a:solidFill>
                        <a:effectLst/>
                        <a:latin typeface="Huawei Sans" panose="020C0503030203020204" pitchFamily="34" charset="0"/>
                        <a:ea typeface="+mn-ea"/>
                      </a:endParaRPr>
                    </a:p>
                  </a:txBody>
                  <a:tcPr marL="36000" marR="36000" marT="36000" marB="36000" anchor="ctr"/>
                </a:tc>
                <a:tc>
                  <a:txBody>
                    <a:bodyPr/>
                    <a:lstStyle/>
                    <a:p>
                      <a:pPr algn="ctr" fontAlgn="ctr"/>
                      <a:r>
                        <a:rPr lang="en-US" sz="1100" b="0" dirty="0" smtClean="0">
                          <a:solidFill>
                            <a:schemeClr val="tx1"/>
                          </a:solidFill>
                          <a:latin typeface="Huawei Sans" panose="020C0503030203020204" pitchFamily="34" charset="0"/>
                        </a:rPr>
                        <a:t>…</a:t>
                      </a:r>
                      <a:endParaRPr lang="en-US" sz="1100" b="0" i="0" u="none" strike="noStrike" dirty="0">
                        <a:solidFill>
                          <a:schemeClr val="tx1"/>
                        </a:solidFill>
                        <a:effectLst/>
                        <a:latin typeface="Huawei Sans" panose="020C0503030203020204" pitchFamily="34" charset="0"/>
                        <a:ea typeface="+mn-ea"/>
                      </a:endParaRPr>
                    </a:p>
                  </a:txBody>
                  <a:tcPr marL="36000" marR="36000" marT="36000" marB="36000" anchor="ctr"/>
                </a:tc>
                <a:tc>
                  <a:txBody>
                    <a:bodyPr/>
                    <a:lstStyle/>
                    <a:p>
                      <a:pPr algn="ctr" fontAlgn="ctr"/>
                      <a:r>
                        <a:rPr lang="en-US" sz="1100" b="0" dirty="0" smtClean="0">
                          <a:solidFill>
                            <a:schemeClr val="tx1"/>
                          </a:solidFill>
                          <a:latin typeface="Huawei Sans" panose="020C0503030203020204" pitchFamily="34" charset="0"/>
                        </a:rPr>
                        <a:t>CORE1</a:t>
                      </a:r>
                      <a:endParaRPr lang="en-US" sz="1100" b="0" i="0" u="none" strike="noStrike" dirty="0">
                        <a:solidFill>
                          <a:schemeClr val="tx1"/>
                        </a:solidFill>
                        <a:effectLst/>
                        <a:latin typeface="Huawei Sans" panose="020C0503030203020204" pitchFamily="34" charset="0"/>
                        <a:ea typeface="+mn-ea"/>
                      </a:endParaRPr>
                    </a:p>
                  </a:txBody>
                  <a:tcPr marL="36000" marR="36000" marT="36000" marB="36000" anchor="ctr">
                    <a:lnR w="28575" cap="flat" cmpd="sng" algn="ctr">
                      <a:solidFill>
                        <a:schemeClr val="tx1"/>
                      </a:solidFill>
                      <a:prstDash val="solid"/>
                      <a:round/>
                      <a:headEnd type="none" w="med" len="med"/>
                      <a:tailEnd type="none" w="med" len="med"/>
                    </a:lnR>
                  </a:tcPr>
                </a:tc>
              </a:tr>
              <a:tr h="291163">
                <a:tc>
                  <a:txBody>
                    <a:bodyPr/>
                    <a:lstStyle/>
                    <a:p>
                      <a:pPr algn="ctr" fontAlgn="ctr"/>
                      <a:r>
                        <a:rPr lang="en-US" sz="1100" b="0" dirty="0" smtClean="0">
                          <a:solidFill>
                            <a:schemeClr val="tx1"/>
                          </a:solidFill>
                          <a:latin typeface="Huawei Sans" panose="020C0503030203020204" pitchFamily="34" charset="0"/>
                        </a:rPr>
                        <a:t>HQ</a:t>
                      </a:r>
                      <a:endParaRPr lang="en-US" sz="1100" b="0" i="0" u="none" strike="noStrike" dirty="0">
                        <a:solidFill>
                          <a:schemeClr val="tx1"/>
                        </a:solidFill>
                        <a:effectLst/>
                        <a:latin typeface="Huawei Sans" panose="020C0503030203020204" pitchFamily="34" charset="0"/>
                        <a:ea typeface="+mn-ea"/>
                      </a:endParaRPr>
                    </a:p>
                  </a:txBody>
                  <a:tcPr marL="36000" marR="36000" marT="36000" marB="36000" anchor="ctr">
                    <a:lnL w="28575" cap="flat" cmpd="sng" algn="ctr">
                      <a:solidFill>
                        <a:schemeClr val="tx1"/>
                      </a:solidFill>
                      <a:prstDash val="solid"/>
                      <a:round/>
                      <a:headEnd type="none" w="med" len="med"/>
                      <a:tailEnd type="none" w="med" len="med"/>
                    </a:lnL>
                  </a:tcPr>
                </a:tc>
                <a:tc>
                  <a:txBody>
                    <a:bodyPr/>
                    <a:lstStyle/>
                    <a:p>
                      <a:pPr algn="ctr" fontAlgn="ctr"/>
                      <a:r>
                        <a:rPr lang="en-US" sz="1100" b="0" dirty="0" smtClean="0">
                          <a:solidFill>
                            <a:schemeClr val="tx1"/>
                          </a:solidFill>
                          <a:latin typeface="Huawei Sans" panose="020C0503030203020204" pitchFamily="34" charset="0"/>
                        </a:rPr>
                        <a:t>LSW, AC</a:t>
                      </a:r>
                      <a:endParaRPr lang="en-US" sz="1100" b="0" i="0" u="none" strike="noStrike" dirty="0">
                        <a:solidFill>
                          <a:schemeClr val="tx1"/>
                        </a:solidFill>
                        <a:effectLst/>
                        <a:latin typeface="Huawei Sans" panose="020C0503030203020204" pitchFamily="34" charset="0"/>
                        <a:ea typeface="+mn-ea"/>
                      </a:endParaRPr>
                    </a:p>
                  </a:txBody>
                  <a:tcPr marL="36000" marR="36000" marT="36000" marB="36000" anchor="ctr"/>
                </a:tc>
                <a:tc>
                  <a:txBody>
                    <a:bodyPr/>
                    <a:lstStyle/>
                    <a:p>
                      <a:pPr algn="ctr" fontAlgn="ctr"/>
                      <a:r>
                        <a:rPr lang="en-US" sz="1100" b="0" dirty="0" smtClean="0">
                          <a:solidFill>
                            <a:schemeClr val="tx1"/>
                          </a:solidFill>
                          <a:latin typeface="Huawei Sans" panose="020C0503030203020204" pitchFamily="34" charset="0"/>
                        </a:rPr>
                        <a:t>AGG</a:t>
                      </a:r>
                      <a:endParaRPr lang="en-US" sz="1100" b="0" i="0" u="none" strike="noStrike" dirty="0">
                        <a:solidFill>
                          <a:schemeClr val="tx1"/>
                        </a:solidFill>
                        <a:effectLst/>
                        <a:latin typeface="Huawei Sans" panose="020C0503030203020204" pitchFamily="34" charset="0"/>
                        <a:ea typeface="+mn-ea"/>
                      </a:endParaRPr>
                    </a:p>
                  </a:txBody>
                  <a:tcPr marL="36000" marR="36000" marT="36000" marB="36000" anchor="ctr"/>
                </a:tc>
                <a:tc>
                  <a:txBody>
                    <a:bodyPr/>
                    <a:lstStyle/>
                    <a:p>
                      <a:pPr algn="ctr" fontAlgn="ctr"/>
                      <a:r>
                        <a:rPr lang="en-US" sz="1100" b="0" dirty="0" smtClean="0">
                          <a:solidFill>
                            <a:schemeClr val="tx1"/>
                          </a:solidFill>
                          <a:latin typeface="Huawei Sans" panose="020C0503030203020204" pitchFamily="34" charset="0"/>
                        </a:rPr>
                        <a:t>S5731-H24P4XC</a:t>
                      </a:r>
                      <a:endParaRPr lang="en-US" sz="1100" b="0" i="0" u="none" strike="noStrike" dirty="0">
                        <a:solidFill>
                          <a:schemeClr val="tx1"/>
                        </a:solidFill>
                        <a:effectLst/>
                        <a:latin typeface="Huawei Sans" panose="020C0503030203020204" pitchFamily="34" charset="0"/>
                        <a:ea typeface="+mn-ea"/>
                      </a:endParaRPr>
                    </a:p>
                  </a:txBody>
                  <a:tcPr marL="36000" marR="36000" marT="36000" marB="36000" anchor="ctr"/>
                </a:tc>
                <a:tc>
                  <a:txBody>
                    <a:bodyPr/>
                    <a:lstStyle/>
                    <a:p>
                      <a:pPr algn="ctr" fontAlgn="ctr"/>
                      <a:r>
                        <a:rPr lang="en-US" sz="1100" b="0" dirty="0" smtClean="0">
                          <a:solidFill>
                            <a:schemeClr val="tx1"/>
                          </a:solidFill>
                          <a:latin typeface="Huawei Sans" panose="020C0503030203020204" pitchFamily="34" charset="0"/>
                        </a:rPr>
                        <a:t>LSW</a:t>
                      </a:r>
                      <a:endParaRPr lang="en-US" sz="1100" b="0" i="0" u="none" strike="noStrike" dirty="0">
                        <a:solidFill>
                          <a:schemeClr val="tx1"/>
                        </a:solidFill>
                        <a:effectLst/>
                        <a:latin typeface="Huawei Sans" panose="020C0503030203020204" pitchFamily="34" charset="0"/>
                        <a:ea typeface="+mn-ea"/>
                      </a:endParaRPr>
                    </a:p>
                  </a:txBody>
                  <a:tcPr marL="36000" marR="36000" marT="36000" marB="36000" anchor="ctr"/>
                </a:tc>
                <a:tc>
                  <a:txBody>
                    <a:bodyPr/>
                    <a:lstStyle/>
                    <a:p>
                      <a:pPr algn="ctr" fontAlgn="ctr"/>
                      <a:r>
                        <a:rPr lang="en-US" sz="1100" b="0" dirty="0" smtClean="0">
                          <a:solidFill>
                            <a:schemeClr val="tx1"/>
                          </a:solidFill>
                          <a:latin typeface="Huawei Sans" panose="020C0503030203020204" pitchFamily="34" charset="0"/>
                        </a:rPr>
                        <a:t>..</a:t>
                      </a:r>
                      <a:endParaRPr lang="en-US" sz="1100" b="0" i="0" u="none" strike="noStrike" dirty="0">
                        <a:solidFill>
                          <a:schemeClr val="tx1"/>
                        </a:solidFill>
                        <a:effectLst/>
                        <a:latin typeface="Huawei Sans" panose="020C0503030203020204" pitchFamily="34" charset="0"/>
                        <a:ea typeface="+mn-ea"/>
                      </a:endParaRPr>
                    </a:p>
                  </a:txBody>
                  <a:tcPr marL="36000" marR="36000" marT="36000" marB="36000" anchor="ctr"/>
                </a:tc>
                <a:tc>
                  <a:txBody>
                    <a:bodyPr/>
                    <a:lstStyle/>
                    <a:p>
                      <a:pPr algn="ctr" fontAlgn="ctr"/>
                      <a:r>
                        <a:rPr lang="en-US" sz="1100" b="0" dirty="0" smtClean="0">
                          <a:solidFill>
                            <a:schemeClr val="tx1"/>
                          </a:solidFill>
                          <a:latin typeface="Huawei Sans" panose="020C0503030203020204" pitchFamily="34" charset="0"/>
                        </a:rPr>
                        <a:t>AGG1</a:t>
                      </a:r>
                      <a:endParaRPr lang="en-US" sz="1100" b="0" i="0" u="none" strike="noStrike" dirty="0">
                        <a:solidFill>
                          <a:schemeClr val="tx1"/>
                        </a:solidFill>
                        <a:effectLst/>
                        <a:latin typeface="Huawei Sans" panose="020C0503030203020204" pitchFamily="34" charset="0"/>
                        <a:ea typeface="+mn-ea"/>
                      </a:endParaRPr>
                    </a:p>
                  </a:txBody>
                  <a:tcPr marL="36000" marR="36000" marT="36000" marB="36000" anchor="ctr">
                    <a:lnR w="28575" cap="flat" cmpd="sng" algn="ctr">
                      <a:solidFill>
                        <a:schemeClr val="tx1"/>
                      </a:solidFill>
                      <a:prstDash val="solid"/>
                      <a:round/>
                      <a:headEnd type="none" w="med" len="med"/>
                      <a:tailEnd type="none" w="med" len="med"/>
                    </a:lnR>
                  </a:tcPr>
                </a:tc>
              </a:tr>
              <a:tr h="171318">
                <a:tc>
                  <a:txBody>
                    <a:bodyPr/>
                    <a:lstStyle/>
                    <a:p>
                      <a:pPr algn="ctr" fontAlgn="ctr"/>
                      <a:r>
                        <a:rPr lang="en-US" sz="1100" b="0" dirty="0" smtClean="0">
                          <a:solidFill>
                            <a:schemeClr val="tx1"/>
                          </a:solidFill>
                          <a:latin typeface="Huawei Sans" panose="020C0503030203020204" pitchFamily="34" charset="0"/>
                        </a:rPr>
                        <a:t>…</a:t>
                      </a:r>
                      <a:endParaRPr lang="en-US" altLang="zh-CN" sz="1100" b="0" i="0" u="none" strike="noStrike" dirty="0">
                        <a:solidFill>
                          <a:schemeClr val="tx1"/>
                        </a:solidFill>
                        <a:effectLst/>
                        <a:latin typeface="Huawei Sans" panose="020C0503030203020204" pitchFamily="34" charset="0"/>
                        <a:ea typeface="+mn-ea"/>
                      </a:endParaRPr>
                    </a:p>
                  </a:txBody>
                  <a:tcPr marL="36000" marR="36000" marT="36000" marB="36000" anchor="ctr">
                    <a:lnL w="28575" cap="flat" cmpd="sng" algn="ctr">
                      <a:solidFill>
                        <a:schemeClr val="tx1"/>
                      </a:solidFill>
                      <a:prstDash val="solid"/>
                      <a:round/>
                      <a:headEnd type="none" w="med" len="med"/>
                      <a:tailEnd type="none" w="med" len="med"/>
                    </a:lnL>
                  </a:tcPr>
                </a:tc>
                <a:tc>
                  <a:txBody>
                    <a:bodyPr/>
                    <a:lstStyle/>
                    <a:p>
                      <a:pPr algn="ctr" fontAlgn="ctr"/>
                      <a:r>
                        <a:rPr lang="en-US" sz="1100" b="0" dirty="0" smtClean="0">
                          <a:solidFill>
                            <a:schemeClr val="tx1"/>
                          </a:solidFill>
                          <a:latin typeface="Huawei Sans" panose="020C0503030203020204" pitchFamily="34" charset="0"/>
                        </a:rPr>
                        <a:t>…</a:t>
                      </a:r>
                      <a:endParaRPr lang="en-US" altLang="zh-CN" sz="1100" b="0" i="0" u="none" strike="noStrike" dirty="0">
                        <a:solidFill>
                          <a:schemeClr val="tx1"/>
                        </a:solidFill>
                        <a:effectLst/>
                        <a:latin typeface="Huawei Sans" panose="020C0503030203020204" pitchFamily="34" charset="0"/>
                        <a:ea typeface="+mn-ea"/>
                      </a:endParaRPr>
                    </a:p>
                  </a:txBody>
                  <a:tcPr marL="36000" marR="36000" marT="36000" marB="36000" anchor="ctr"/>
                </a:tc>
                <a:tc>
                  <a:txBody>
                    <a:bodyPr/>
                    <a:lstStyle/>
                    <a:p>
                      <a:pPr algn="ctr" fontAlgn="ctr"/>
                      <a:r>
                        <a:rPr lang="en-US" sz="1100" b="0" dirty="0" smtClean="0">
                          <a:solidFill>
                            <a:schemeClr val="tx1"/>
                          </a:solidFill>
                          <a:latin typeface="Huawei Sans" panose="020C0503030203020204" pitchFamily="34" charset="0"/>
                        </a:rPr>
                        <a:t>…</a:t>
                      </a:r>
                      <a:endParaRPr lang="en-US" sz="1100" b="0" i="0" u="none" strike="noStrike" dirty="0">
                        <a:solidFill>
                          <a:schemeClr val="tx1"/>
                        </a:solidFill>
                        <a:effectLst/>
                        <a:latin typeface="Huawei Sans" panose="020C0503030203020204" pitchFamily="34" charset="0"/>
                        <a:ea typeface="+mn-ea"/>
                      </a:endParaRPr>
                    </a:p>
                  </a:txBody>
                  <a:tcPr marL="36000" marR="36000" marT="36000" marB="36000" anchor="ctr"/>
                </a:tc>
                <a:tc>
                  <a:txBody>
                    <a:bodyPr/>
                    <a:lstStyle/>
                    <a:p>
                      <a:pPr algn="ctr" fontAlgn="ctr"/>
                      <a:r>
                        <a:rPr lang="en-US" sz="1100" b="0" dirty="0" smtClean="0">
                          <a:solidFill>
                            <a:schemeClr val="tx1"/>
                          </a:solidFill>
                          <a:latin typeface="Huawei Sans" panose="020C0503030203020204" pitchFamily="34" charset="0"/>
                        </a:rPr>
                        <a:t>…</a:t>
                      </a:r>
                      <a:endParaRPr lang="en-US" sz="1100" b="0" i="0" u="none" strike="noStrike" dirty="0">
                        <a:solidFill>
                          <a:schemeClr val="tx1"/>
                        </a:solidFill>
                        <a:effectLst/>
                        <a:latin typeface="Huawei Sans" panose="020C0503030203020204" pitchFamily="34" charset="0"/>
                        <a:ea typeface="+mn-ea"/>
                      </a:endParaRPr>
                    </a:p>
                  </a:txBody>
                  <a:tcPr marL="36000" marR="36000" marT="36000" marB="36000" anchor="ctr"/>
                </a:tc>
                <a:tc>
                  <a:txBody>
                    <a:bodyPr/>
                    <a:lstStyle/>
                    <a:p>
                      <a:pPr algn="ctr" fontAlgn="ctr"/>
                      <a:r>
                        <a:rPr lang="en-US" sz="1100" b="0" dirty="0" smtClean="0">
                          <a:solidFill>
                            <a:schemeClr val="tx1"/>
                          </a:solidFill>
                          <a:latin typeface="Huawei Sans" panose="020C0503030203020204" pitchFamily="34" charset="0"/>
                        </a:rPr>
                        <a:t>…</a:t>
                      </a:r>
                      <a:endParaRPr lang="en-US" sz="1100" b="0" i="0" u="none" strike="noStrike" dirty="0">
                        <a:solidFill>
                          <a:schemeClr val="tx1"/>
                        </a:solidFill>
                        <a:effectLst/>
                        <a:latin typeface="Huawei Sans" panose="020C0503030203020204" pitchFamily="34" charset="0"/>
                        <a:ea typeface="+mn-ea"/>
                      </a:endParaRPr>
                    </a:p>
                  </a:txBody>
                  <a:tcPr marL="36000" marR="36000" marT="36000" marB="36000" anchor="ctr"/>
                </a:tc>
                <a:tc>
                  <a:txBody>
                    <a:bodyPr/>
                    <a:lstStyle/>
                    <a:p>
                      <a:pPr algn="ctr" fontAlgn="ctr"/>
                      <a:r>
                        <a:rPr lang="en-US" sz="1100" b="0" dirty="0" smtClean="0">
                          <a:solidFill>
                            <a:schemeClr val="tx1"/>
                          </a:solidFill>
                          <a:latin typeface="Huawei Sans" panose="020C0503030203020204" pitchFamily="34" charset="0"/>
                        </a:rPr>
                        <a:t>…</a:t>
                      </a:r>
                      <a:endParaRPr lang="en-US" sz="1100" b="0" i="0" u="none" strike="noStrike" dirty="0">
                        <a:solidFill>
                          <a:schemeClr val="tx1"/>
                        </a:solidFill>
                        <a:effectLst/>
                        <a:latin typeface="Huawei Sans" panose="020C0503030203020204" pitchFamily="34" charset="0"/>
                        <a:ea typeface="+mn-ea"/>
                      </a:endParaRPr>
                    </a:p>
                  </a:txBody>
                  <a:tcPr marL="36000" marR="36000" marT="36000" marB="36000" anchor="ctr"/>
                </a:tc>
                <a:tc>
                  <a:txBody>
                    <a:bodyPr/>
                    <a:lstStyle/>
                    <a:p>
                      <a:pPr algn="ctr" fontAlgn="ctr"/>
                      <a:r>
                        <a:rPr lang="en-US" sz="1100" b="0" dirty="0" smtClean="0">
                          <a:solidFill>
                            <a:schemeClr val="tx1"/>
                          </a:solidFill>
                          <a:latin typeface="Huawei Sans" panose="020C0503030203020204" pitchFamily="34" charset="0"/>
                        </a:rPr>
                        <a:t>…</a:t>
                      </a:r>
                      <a:endParaRPr lang="en-US" sz="1100" b="0" i="0" u="none" strike="noStrike" dirty="0">
                        <a:solidFill>
                          <a:schemeClr val="tx1"/>
                        </a:solidFill>
                        <a:effectLst/>
                        <a:latin typeface="Huawei Sans" panose="020C0503030203020204" pitchFamily="34" charset="0"/>
                        <a:ea typeface="+mn-ea"/>
                      </a:endParaRPr>
                    </a:p>
                  </a:txBody>
                  <a:tcPr marL="36000" marR="36000" marT="36000" marB="36000" anchor="ctr">
                    <a:lnR w="28575" cap="flat" cmpd="sng" algn="ctr">
                      <a:solidFill>
                        <a:schemeClr val="tx1"/>
                      </a:solidFill>
                      <a:prstDash val="solid"/>
                      <a:round/>
                      <a:headEnd type="none" w="med" len="med"/>
                      <a:tailEnd type="none" w="med" len="med"/>
                    </a:lnR>
                  </a:tcPr>
                </a:tc>
              </a:tr>
              <a:tr h="171318">
                <a:tc>
                  <a:txBody>
                    <a:bodyPr/>
                    <a:lstStyle/>
                    <a:p>
                      <a:pPr algn="ctr" fontAlgn="ctr"/>
                      <a:r>
                        <a:rPr lang="en-US" sz="1100" b="0" dirty="0" smtClean="0">
                          <a:solidFill>
                            <a:schemeClr val="tx1"/>
                          </a:solidFill>
                          <a:latin typeface="Huawei Sans" panose="020C0503030203020204" pitchFamily="34" charset="0"/>
                        </a:rPr>
                        <a:t>…</a:t>
                      </a:r>
                      <a:endParaRPr lang="en-US" altLang="zh-CN" sz="1100" b="0" i="0" u="none" strike="noStrike" dirty="0">
                        <a:solidFill>
                          <a:schemeClr val="tx1"/>
                        </a:solidFill>
                        <a:effectLst/>
                        <a:latin typeface="Huawei Sans" panose="020C0503030203020204" pitchFamily="34" charset="0"/>
                        <a:ea typeface="+mn-ea"/>
                      </a:endParaRPr>
                    </a:p>
                  </a:txBody>
                  <a:tcPr marL="36000" marR="36000" marT="36000" marB="36000"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100" b="0" dirty="0" smtClean="0">
                          <a:solidFill>
                            <a:schemeClr val="tx1"/>
                          </a:solidFill>
                          <a:latin typeface="Huawei Sans" panose="020C0503030203020204" pitchFamily="34" charset="0"/>
                        </a:rPr>
                        <a:t>…</a:t>
                      </a:r>
                      <a:endParaRPr lang="en-US" altLang="zh-CN" sz="1100" b="0" i="0" u="none" strike="noStrike" dirty="0">
                        <a:solidFill>
                          <a:schemeClr val="tx1"/>
                        </a:solidFill>
                        <a:effectLst/>
                        <a:latin typeface="Huawei Sans" panose="020C0503030203020204" pitchFamily="34" charset="0"/>
                        <a:ea typeface="+mn-ea"/>
                      </a:endParaRPr>
                    </a:p>
                  </a:txBody>
                  <a:tcPr marL="36000" marR="36000" marT="36000" marB="36000" anchor="ctr">
                    <a:lnB w="28575" cap="flat" cmpd="sng" algn="ctr">
                      <a:solidFill>
                        <a:schemeClr val="tx1"/>
                      </a:solidFill>
                      <a:prstDash val="solid"/>
                      <a:round/>
                      <a:headEnd type="none" w="med" len="med"/>
                      <a:tailEnd type="none" w="med" len="med"/>
                    </a:lnB>
                  </a:tcPr>
                </a:tc>
                <a:tc>
                  <a:txBody>
                    <a:bodyPr/>
                    <a:lstStyle/>
                    <a:p>
                      <a:pPr algn="ctr" fontAlgn="ctr"/>
                      <a:r>
                        <a:rPr lang="en-US" sz="1100" b="0" dirty="0" smtClean="0">
                          <a:solidFill>
                            <a:schemeClr val="tx1"/>
                          </a:solidFill>
                          <a:latin typeface="Huawei Sans" panose="020C0503030203020204" pitchFamily="34" charset="0"/>
                        </a:rPr>
                        <a:t>…</a:t>
                      </a:r>
                      <a:endParaRPr lang="en-US" altLang="zh-CN" sz="1100" b="0" i="0" u="none" strike="noStrike" dirty="0">
                        <a:solidFill>
                          <a:schemeClr val="tx1"/>
                        </a:solidFill>
                        <a:effectLst/>
                        <a:latin typeface="Huawei Sans" panose="020C0503030203020204" pitchFamily="34" charset="0"/>
                        <a:ea typeface="+mn-ea"/>
                      </a:endParaRPr>
                    </a:p>
                  </a:txBody>
                  <a:tcPr marL="36000" marR="36000" marT="36000" marB="36000" anchor="ctr">
                    <a:lnB w="28575" cap="flat" cmpd="sng" algn="ctr">
                      <a:solidFill>
                        <a:schemeClr val="tx1"/>
                      </a:solidFill>
                      <a:prstDash val="solid"/>
                      <a:round/>
                      <a:headEnd type="none" w="med" len="med"/>
                      <a:tailEnd type="none" w="med" len="med"/>
                    </a:lnB>
                  </a:tcPr>
                </a:tc>
                <a:tc>
                  <a:txBody>
                    <a:bodyPr/>
                    <a:lstStyle/>
                    <a:p>
                      <a:pPr algn="ctr" fontAlgn="ctr"/>
                      <a:r>
                        <a:rPr lang="en-US" sz="1100" b="0" dirty="0" smtClean="0">
                          <a:solidFill>
                            <a:schemeClr val="tx1"/>
                          </a:solidFill>
                          <a:latin typeface="Huawei Sans" panose="020C0503030203020204" pitchFamily="34" charset="0"/>
                        </a:rPr>
                        <a:t>…</a:t>
                      </a:r>
                      <a:endParaRPr lang="en-US" altLang="zh-CN" sz="1100" b="0" i="0" u="none" strike="noStrike" dirty="0">
                        <a:solidFill>
                          <a:schemeClr val="tx1"/>
                        </a:solidFill>
                        <a:effectLst/>
                        <a:latin typeface="Huawei Sans" panose="020C0503030203020204" pitchFamily="34" charset="0"/>
                        <a:ea typeface="+mn-ea"/>
                      </a:endParaRPr>
                    </a:p>
                  </a:txBody>
                  <a:tcPr marL="36000" marR="36000" marT="36000" marB="36000" anchor="ctr">
                    <a:lnB w="28575" cap="flat" cmpd="sng" algn="ctr">
                      <a:solidFill>
                        <a:schemeClr val="tx1"/>
                      </a:solidFill>
                      <a:prstDash val="solid"/>
                      <a:round/>
                      <a:headEnd type="none" w="med" len="med"/>
                      <a:tailEnd type="none" w="med" len="med"/>
                    </a:lnB>
                  </a:tcPr>
                </a:tc>
                <a:tc>
                  <a:txBody>
                    <a:bodyPr/>
                    <a:lstStyle/>
                    <a:p>
                      <a:pPr algn="ctr" fontAlgn="ctr"/>
                      <a:r>
                        <a:rPr lang="en-US" sz="1100" b="0" dirty="0" smtClean="0">
                          <a:solidFill>
                            <a:schemeClr val="tx1"/>
                          </a:solidFill>
                          <a:latin typeface="Huawei Sans" panose="020C0503030203020204" pitchFamily="34" charset="0"/>
                        </a:rPr>
                        <a:t>…</a:t>
                      </a:r>
                      <a:endParaRPr lang="en-US" altLang="zh-CN" sz="1100" b="0" i="0" u="none" strike="noStrike" dirty="0">
                        <a:solidFill>
                          <a:schemeClr val="tx1"/>
                        </a:solidFill>
                        <a:effectLst/>
                        <a:latin typeface="Huawei Sans" panose="020C0503030203020204" pitchFamily="34" charset="0"/>
                        <a:ea typeface="+mn-ea"/>
                      </a:endParaRPr>
                    </a:p>
                  </a:txBody>
                  <a:tcPr marL="36000" marR="36000" marT="36000" marB="36000" anchor="ctr">
                    <a:lnB w="28575" cap="flat" cmpd="sng" algn="ctr">
                      <a:solidFill>
                        <a:schemeClr val="tx1"/>
                      </a:solidFill>
                      <a:prstDash val="solid"/>
                      <a:round/>
                      <a:headEnd type="none" w="med" len="med"/>
                      <a:tailEnd type="none" w="med" len="med"/>
                    </a:lnB>
                  </a:tcPr>
                </a:tc>
                <a:tc>
                  <a:txBody>
                    <a:bodyPr/>
                    <a:lstStyle/>
                    <a:p>
                      <a:pPr algn="ctr" fontAlgn="ctr"/>
                      <a:r>
                        <a:rPr lang="en-US" sz="1100" b="0" dirty="0" smtClean="0">
                          <a:solidFill>
                            <a:schemeClr val="tx1"/>
                          </a:solidFill>
                          <a:latin typeface="Huawei Sans" panose="020C0503030203020204" pitchFamily="34" charset="0"/>
                        </a:rPr>
                        <a:t>…</a:t>
                      </a:r>
                      <a:endParaRPr lang="en-US" altLang="zh-CN" sz="1100" b="0" i="0" u="none" strike="noStrike" dirty="0">
                        <a:solidFill>
                          <a:schemeClr val="tx1"/>
                        </a:solidFill>
                        <a:effectLst/>
                        <a:latin typeface="Huawei Sans" panose="020C0503030203020204" pitchFamily="34" charset="0"/>
                        <a:ea typeface="+mn-ea"/>
                      </a:endParaRPr>
                    </a:p>
                  </a:txBody>
                  <a:tcPr marL="36000" marR="36000" marT="36000" marB="36000" anchor="ctr">
                    <a:lnB w="28575" cap="flat" cmpd="sng" algn="ctr">
                      <a:solidFill>
                        <a:schemeClr val="tx1"/>
                      </a:solidFill>
                      <a:prstDash val="solid"/>
                      <a:round/>
                      <a:headEnd type="none" w="med" len="med"/>
                      <a:tailEnd type="none" w="med" len="med"/>
                    </a:lnB>
                  </a:tcPr>
                </a:tc>
                <a:tc>
                  <a:txBody>
                    <a:bodyPr/>
                    <a:lstStyle/>
                    <a:p>
                      <a:pPr algn="ctr" fontAlgn="ctr"/>
                      <a:r>
                        <a:rPr lang="en-US" sz="1100" b="0" dirty="0" smtClean="0">
                          <a:solidFill>
                            <a:schemeClr val="tx1"/>
                          </a:solidFill>
                          <a:latin typeface="Huawei Sans" panose="020C0503030203020204" pitchFamily="34" charset="0"/>
                        </a:rPr>
                        <a:t>…</a:t>
                      </a:r>
                      <a:endParaRPr lang="en-US" altLang="zh-CN" sz="1100" b="0" i="0" u="none" strike="noStrike" dirty="0">
                        <a:solidFill>
                          <a:schemeClr val="tx1"/>
                        </a:solidFill>
                        <a:effectLst/>
                        <a:latin typeface="Huawei Sans" panose="020C0503030203020204" pitchFamily="34" charset="0"/>
                        <a:ea typeface="+mn-ea"/>
                      </a:endParaRPr>
                    </a:p>
                  </a:txBody>
                  <a:tcPr marL="36000" marR="36000" marT="36000" marB="36000"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19" name="TextBox 179"/>
          <p:cNvSpPr txBox="1"/>
          <p:nvPr/>
        </p:nvSpPr>
        <p:spPr bwMode="gray">
          <a:xfrm>
            <a:off x="6983258" y="5878865"/>
            <a:ext cx="3050275" cy="243551"/>
          </a:xfrm>
          <a:prstGeom prst="roundRect">
            <a:avLst>
              <a:gd name="adj" fmla="val 12806"/>
            </a:avLst>
          </a:prstGeom>
          <a:solidFill>
            <a:srgbClr val="30B5C5"/>
          </a:solidFill>
          <a:ln>
            <a:noFill/>
          </a:ln>
        </p:spPr>
        <p:txBody>
          <a:bodyPr wrap="non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latin typeface="Huawei Sans" panose="020C0503030203020204" pitchFamily="34" charset="0"/>
              </a:rPr>
              <a:t>Create sites and import devices in a batch.</a:t>
            </a:r>
            <a:endParaRPr lang="en-US" altLang="zh-CN" dirty="0">
              <a:latin typeface="Huawei Sans" panose="020C0503030203020204" pitchFamily="34" charset="0"/>
            </a:endParaRPr>
          </a:p>
        </p:txBody>
      </p:sp>
      <p:grpSp>
        <p:nvGrpSpPr>
          <p:cNvPr id="2" name="组合 1"/>
          <p:cNvGrpSpPr/>
          <p:nvPr/>
        </p:nvGrpSpPr>
        <p:grpSpPr>
          <a:xfrm>
            <a:off x="6606000" y="50856"/>
            <a:ext cx="5155221" cy="324000"/>
            <a:chOff x="6829862" y="50856"/>
            <a:chExt cx="5155221" cy="324000"/>
          </a:xfrm>
        </p:grpSpPr>
        <p:sp>
          <p:nvSpPr>
            <p:cNvPr id="25" name="五边形 24"/>
            <p:cNvSpPr/>
            <p:nvPr/>
          </p:nvSpPr>
          <p:spPr bwMode="gray">
            <a:xfrm>
              <a:off x="6829862" y="50856"/>
              <a:ext cx="602602" cy="324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rgbClr val="FFFFFF"/>
                  </a:solidFill>
                  <a:latin typeface="Huawei Sans" panose="020C0503030203020204" pitchFamily="34" charset="0"/>
                </a:rPr>
                <a:t>Site Design</a:t>
              </a:r>
              <a:endParaRPr lang="en-US" sz="800" b="1" dirty="0">
                <a:solidFill>
                  <a:srgbClr val="FFFFFF"/>
                </a:solidFill>
                <a:latin typeface="Huawei Sans" panose="020C0503030203020204" pitchFamily="34" charset="0"/>
              </a:endParaRPr>
            </a:p>
          </p:txBody>
        </p:sp>
        <p:sp>
          <p:nvSpPr>
            <p:cNvPr id="26" name="燕尾形 25"/>
            <p:cNvSpPr/>
            <p:nvPr/>
          </p:nvSpPr>
          <p:spPr bwMode="gray">
            <a:xfrm>
              <a:off x="9906217" y="50856"/>
              <a:ext cx="127246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dirty="0">
                  <a:latin typeface="Huawei Sans" panose="020C0503030203020204" pitchFamily="34" charset="0"/>
                </a:rPr>
                <a:t>VN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燕尾形 32"/>
            <p:cNvSpPr/>
            <p:nvPr/>
          </p:nvSpPr>
          <p:spPr bwMode="gray">
            <a:xfrm>
              <a:off x="11049083" y="50856"/>
              <a:ext cx="93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Service Deployment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燕尾形 33"/>
            <p:cNvSpPr/>
            <p:nvPr/>
          </p:nvSpPr>
          <p:spPr bwMode="gray">
            <a:xfrm>
              <a:off x="8956166" y="50856"/>
              <a:ext cx="10796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Fabric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燕尾形 34"/>
            <p:cNvSpPr/>
            <p:nvPr/>
          </p:nvSpPr>
          <p:spPr bwMode="gray">
            <a:xfrm>
              <a:off x="8185763" y="50856"/>
              <a:ext cx="90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Network Plan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燕尾形 35"/>
            <p:cNvSpPr/>
            <p:nvPr/>
          </p:nvSpPr>
          <p:spPr bwMode="gray">
            <a:xfrm>
              <a:off x="7302867" y="50856"/>
              <a:ext cx="1012493"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rgbClr val="FFFFFF"/>
                  </a:solidFill>
                  <a:latin typeface="Huawei Sans" panose="020C0503030203020204" pitchFamily="34" charset="0"/>
                </a:rPr>
                <a:t>Device Management</a:t>
              </a:r>
              <a:endParaRPr lang="en-US" altLang="zh-CN" sz="8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27" name="图片 26"/>
          <p:cNvPicPr>
            <a:picLocks noChangeAspect="1"/>
          </p:cNvPicPr>
          <p:nvPr/>
        </p:nvPicPr>
        <p:blipFill>
          <a:blip r:embed="rId3"/>
          <a:stretch>
            <a:fillRect/>
          </a:stretch>
        </p:blipFill>
        <p:spPr>
          <a:xfrm>
            <a:off x="6379955" y="5133408"/>
            <a:ext cx="4975580" cy="355907"/>
          </a:xfrm>
          <a:prstGeom prst="rect">
            <a:avLst/>
          </a:prstGeom>
          <a:ln w="12700">
            <a:solidFill>
              <a:schemeClr val="bg1">
                <a:lumMod val="85000"/>
              </a:schemeClr>
            </a:solidFill>
          </a:ln>
        </p:spPr>
      </p:pic>
      <p:pic>
        <p:nvPicPr>
          <p:cNvPr id="28" name="图片 27"/>
          <p:cNvPicPr>
            <a:picLocks noChangeAspect="1"/>
          </p:cNvPicPr>
          <p:nvPr/>
        </p:nvPicPr>
        <p:blipFill>
          <a:blip r:embed="rId4"/>
          <a:stretch>
            <a:fillRect/>
          </a:stretch>
        </p:blipFill>
        <p:spPr>
          <a:xfrm>
            <a:off x="814827" y="1823775"/>
            <a:ext cx="4972050" cy="3990975"/>
          </a:xfrm>
          <a:prstGeom prst="rect">
            <a:avLst/>
          </a:prstGeom>
          <a:ln w="12700">
            <a:solidFill>
              <a:schemeClr val="bg1">
                <a:lumMod val="85000"/>
              </a:schemeClr>
            </a:solidFill>
          </a:ln>
        </p:spPr>
      </p:pic>
      <p:sp>
        <p:nvSpPr>
          <p:cNvPr id="18" name="TextBox 179"/>
          <p:cNvSpPr txBox="1"/>
          <p:nvPr/>
        </p:nvSpPr>
        <p:spPr bwMode="gray">
          <a:xfrm>
            <a:off x="3737175" y="1759994"/>
            <a:ext cx="1764745" cy="238118"/>
          </a:xfrm>
          <a:prstGeom prst="roundRect">
            <a:avLst>
              <a:gd name="adj" fmla="val 12806"/>
            </a:avLst>
          </a:prstGeom>
          <a:solidFill>
            <a:srgbClr val="30B5C5"/>
          </a:solidFill>
          <a:ln>
            <a:noFill/>
          </a:ln>
        </p:spPr>
        <p:txBody>
          <a:bodyPr wrap="none" lIns="36000" tIns="18000" rIns="36000" bIns="18000" anchor="ctr" anchorCtr="0">
            <a:sp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latin typeface="Huawei Sans" panose="020C0503030203020204" pitchFamily="34" charset="0"/>
              </a:rPr>
              <a:t>Create sites one by one.</a:t>
            </a:r>
            <a:endParaRPr lang="en-US" altLang="zh-CN" dirty="0">
              <a:latin typeface="Huawei Sans" panose="020C0503030203020204" pitchFamily="34" charset="0"/>
            </a:endParaRPr>
          </a:p>
        </p:txBody>
      </p:sp>
    </p:spTree>
    <p:extLst>
      <p:ext uri="{BB962C8B-B14F-4D97-AF65-F5344CB8AC3E}">
        <p14:creationId xmlns:p14="http://schemas.microsoft.com/office/powerpoint/2010/main" val="389190464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Adding an AC Group</a:t>
            </a:r>
            <a:endParaRPr lang="en-US" altLang="zh-CN" dirty="0"/>
          </a:p>
        </p:txBody>
      </p:sp>
      <p:sp>
        <p:nvSpPr>
          <p:cNvPr id="3" name="文本占位符 2"/>
          <p:cNvSpPr>
            <a:spLocks noGrp="1"/>
          </p:cNvSpPr>
          <p:nvPr>
            <p:ph type="body" sz="quarter" idx="10"/>
          </p:nvPr>
        </p:nvSpPr>
        <p:spPr bwMode="gray"/>
        <p:txBody>
          <a:bodyPr/>
          <a:lstStyle/>
          <a:p>
            <a:pPr algn="l"/>
            <a:r>
              <a:rPr lang="en-US" sz="1600" dirty="0" smtClean="0">
                <a:latin typeface="Huawei Sans" panose="020C0503030203020204" pitchFamily="34" charset="0"/>
              </a:rPr>
              <a:t>If standalone ACs are used, have hot standby configured, and need to be managed by </a:t>
            </a:r>
            <a:r>
              <a:rPr lang="en-US" sz="1600" dirty="0" err="1" smtClean="0">
                <a:latin typeface="Huawei Sans" panose="020C0503030203020204" pitchFamily="34" charset="0"/>
              </a:rPr>
              <a:t>iMaster</a:t>
            </a:r>
            <a:r>
              <a:rPr lang="en-US" sz="1600" dirty="0" smtClean="0">
                <a:latin typeface="Huawei Sans" panose="020C0503030203020204" pitchFamily="34" charset="0"/>
              </a:rPr>
              <a:t> NCE-Campus, then:</a:t>
            </a:r>
            <a:endParaRPr lang="en-US" altLang="zh-CN" sz="1600" dirty="0" smtClean="0">
              <a:latin typeface="Huawei Sans" panose="020C0503030203020204" pitchFamily="34" charset="0"/>
            </a:endParaRPr>
          </a:p>
          <a:p>
            <a:pPr marL="542925" lvl="1" indent="-231775"/>
            <a:r>
              <a:rPr lang="en-US" sz="1600" dirty="0" smtClean="0">
                <a:latin typeface="Huawei Sans" panose="020C0503030203020204" pitchFamily="34" charset="0"/>
              </a:rPr>
              <a:t>Add devices to be managed to a site.</a:t>
            </a:r>
            <a:endParaRPr lang="en-US" altLang="zh-CN" sz="1600" dirty="0" smtClean="0">
              <a:latin typeface="Huawei Sans" panose="020C0503030203020204" pitchFamily="34" charset="0"/>
            </a:endParaRPr>
          </a:p>
          <a:p>
            <a:pPr marL="542925" lvl="1" indent="-231775"/>
            <a:r>
              <a:rPr lang="en-US" sz="1600" dirty="0" smtClean="0">
                <a:latin typeface="Huawei Sans" panose="020C0503030203020204" pitchFamily="34" charset="0"/>
              </a:rPr>
              <a:t>Preconfigure hot standby through the CLI.</a:t>
            </a:r>
            <a:endParaRPr lang="en-US" altLang="zh-CN" sz="1600" dirty="0" smtClean="0">
              <a:latin typeface="Huawei Sans" panose="020C0503030203020204" pitchFamily="34" charset="0"/>
            </a:endParaRPr>
          </a:p>
          <a:p>
            <a:pPr marL="542925" lvl="1" indent="-231775"/>
            <a:r>
              <a:rPr lang="en-US" sz="1600" dirty="0" smtClean="0">
                <a:latin typeface="Huawei Sans" panose="020C0503030203020204" pitchFamily="34" charset="0"/>
              </a:rPr>
              <a:t>After the configuration is complete, add an AC group to the site on </a:t>
            </a:r>
            <a:r>
              <a:rPr lang="en-US" sz="1600" dirty="0" err="1" smtClean="0">
                <a:latin typeface="Huawei Sans" panose="020C0503030203020204" pitchFamily="34" charset="0"/>
              </a:rPr>
              <a:t>iMaster</a:t>
            </a:r>
            <a:r>
              <a:rPr lang="en-US" sz="1600" dirty="0" smtClean="0">
                <a:latin typeface="Huawei Sans" panose="020C0503030203020204" pitchFamily="34" charset="0"/>
              </a:rPr>
              <a:t> NCE-Campus.</a:t>
            </a:r>
            <a:endParaRPr lang="en-US" altLang="zh-CN" sz="1600" dirty="0">
              <a:latin typeface="Huawei Sans" panose="020C0503030203020204" pitchFamily="34" charset="0"/>
            </a:endParaRPr>
          </a:p>
        </p:txBody>
      </p:sp>
      <p:sp>
        <p:nvSpPr>
          <p:cNvPr id="33" name="Freeform 264"/>
          <p:cNvSpPr/>
          <p:nvPr/>
        </p:nvSpPr>
        <p:spPr bwMode="gray">
          <a:xfrm flipV="1">
            <a:off x="7953286" y="5844618"/>
            <a:ext cx="1330995" cy="123442"/>
          </a:xfrm>
          <a:custGeom>
            <a:avLst/>
            <a:gdLst>
              <a:gd name="connsiteX0" fmla="*/ 0 w 2593731"/>
              <a:gd name="connsiteY0" fmla="*/ 351848 h 351848"/>
              <a:gd name="connsiteX1" fmla="*/ 1301262 w 2593731"/>
              <a:gd name="connsiteY1" fmla="*/ 155 h 351848"/>
              <a:gd name="connsiteX2" fmla="*/ 2593731 w 2593731"/>
              <a:gd name="connsiteY2" fmla="*/ 316678 h 351848"/>
              <a:gd name="connsiteX0" fmla="*/ 0 w 2593731"/>
              <a:gd name="connsiteY0" fmla="*/ 357327 h 357326"/>
              <a:gd name="connsiteX1" fmla="*/ 1301262 w 2593731"/>
              <a:gd name="connsiteY1" fmla="*/ 204 h 357326"/>
              <a:gd name="connsiteX2" fmla="*/ 2593731 w 2593731"/>
              <a:gd name="connsiteY2" fmla="*/ 316727 h 357326"/>
              <a:gd name="connsiteX0" fmla="*/ 0 w 2593731"/>
              <a:gd name="connsiteY0" fmla="*/ 357327 h 357327"/>
              <a:gd name="connsiteX1" fmla="*/ 1301262 w 2593731"/>
              <a:gd name="connsiteY1" fmla="*/ 204 h 357327"/>
              <a:gd name="connsiteX2" fmla="*/ 2593731 w 2593731"/>
              <a:gd name="connsiteY2" fmla="*/ 316727 h 357327"/>
              <a:gd name="connsiteX0" fmla="*/ 0 w 2593731"/>
              <a:gd name="connsiteY0" fmla="*/ 357345 h 357345"/>
              <a:gd name="connsiteX1" fmla="*/ 1301262 w 2593731"/>
              <a:gd name="connsiteY1" fmla="*/ 222 h 357345"/>
              <a:gd name="connsiteX2" fmla="*/ 2593731 w 2593731"/>
              <a:gd name="connsiteY2" fmla="*/ 316745 h 357345"/>
              <a:gd name="connsiteX0" fmla="*/ 0 w 2593731"/>
              <a:gd name="connsiteY0" fmla="*/ 357381 h 357381"/>
              <a:gd name="connsiteX1" fmla="*/ 1301262 w 2593731"/>
              <a:gd name="connsiteY1" fmla="*/ 258 h 357381"/>
              <a:gd name="connsiteX2" fmla="*/ 2593731 w 2593731"/>
              <a:gd name="connsiteY2" fmla="*/ 316781 h 357381"/>
              <a:gd name="connsiteX0" fmla="*/ 0 w 2593731"/>
              <a:gd name="connsiteY0" fmla="*/ 357133 h 357133"/>
              <a:gd name="connsiteX1" fmla="*/ 1301262 w 2593731"/>
              <a:gd name="connsiteY1" fmla="*/ 10 h 357133"/>
              <a:gd name="connsiteX2" fmla="*/ 2593731 w 2593731"/>
              <a:gd name="connsiteY2" fmla="*/ 316533 h 357133"/>
            </a:gdLst>
            <a:ahLst/>
            <a:cxnLst>
              <a:cxn ang="0">
                <a:pos x="connsiteX0" y="connsiteY0"/>
              </a:cxn>
              <a:cxn ang="0">
                <a:pos x="connsiteX1" y="connsiteY1"/>
              </a:cxn>
              <a:cxn ang="0">
                <a:pos x="connsiteX2" y="connsiteY2"/>
              </a:cxn>
            </a:cxnLst>
            <a:rect l="l" t="t" r="r" b="b"/>
            <a:pathLst>
              <a:path w="2593731" h="357133">
                <a:moveTo>
                  <a:pt x="0" y="357133"/>
                </a:moveTo>
                <a:cubicBezTo>
                  <a:pt x="440837" y="127200"/>
                  <a:pt x="847806" y="1347"/>
                  <a:pt x="1301262" y="10"/>
                </a:cubicBezTo>
                <a:cubicBezTo>
                  <a:pt x="1754718" y="-1327"/>
                  <a:pt x="2153057" y="120044"/>
                  <a:pt x="2593731" y="316533"/>
                </a:cubicBezTo>
              </a:path>
            </a:pathLst>
          </a:custGeom>
          <a:noFill/>
          <a:ln w="12700">
            <a:solidFill>
              <a:srgbClr val="C7000B"/>
            </a:solidFill>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34" name="TextBox 265"/>
          <p:cNvSpPr txBox="1"/>
          <p:nvPr/>
        </p:nvSpPr>
        <p:spPr bwMode="gray">
          <a:xfrm>
            <a:off x="8303051" y="5799876"/>
            <a:ext cx="648181" cy="323165"/>
          </a:xfrm>
          <a:prstGeom prst="rect">
            <a:avLst/>
          </a:prstGeom>
          <a:solidFill>
            <a:schemeClr val="bg1"/>
          </a:solidFill>
        </p:spPr>
        <p:txBody>
          <a:bodyPr wrap="none" lIns="36000" tIns="0" rIns="36000" bIns="0" rtlCol="0">
            <a:spAutoFit/>
          </a:bodyPr>
          <a:lstStyle/>
          <a:p>
            <a:pPr algn="ctr" fontAlgn="ctr"/>
            <a:r>
              <a:rPr lang="en-US" sz="1050" dirty="0" smtClean="0">
                <a:solidFill>
                  <a:srgbClr val="C7000B"/>
                </a:solidFill>
                <a:latin typeface="Huawei Sans" panose="020C0503030203020204" pitchFamily="34" charset="0"/>
              </a:rPr>
              <a:t>VRRP</a:t>
            </a:r>
          </a:p>
          <a:p>
            <a:pPr algn="ctr" fontAlgn="ctr"/>
            <a:r>
              <a:rPr lang="en-US" sz="1050" dirty="0" smtClean="0">
                <a:solidFill>
                  <a:srgbClr val="C7000B"/>
                </a:solidFill>
                <a:latin typeface="Huawei Sans" panose="020C0503030203020204" pitchFamily="34" charset="0"/>
              </a:rPr>
              <a:t>Virtual-IP</a:t>
            </a:r>
            <a:endParaRPr lang="en-US" altLang="zh-CN" sz="1050" dirty="0">
              <a:solidFill>
                <a:srgbClr val="C7000B"/>
              </a:solidFill>
              <a:latin typeface="Huawei Sans" panose="020C0503030203020204" pitchFamily="34" charset="0"/>
            </a:endParaRPr>
          </a:p>
        </p:txBody>
      </p:sp>
      <p:grpSp>
        <p:nvGrpSpPr>
          <p:cNvPr id="43" name="组合 42"/>
          <p:cNvGrpSpPr/>
          <p:nvPr/>
        </p:nvGrpSpPr>
        <p:grpSpPr bwMode="gray">
          <a:xfrm>
            <a:off x="4110750" y="3270435"/>
            <a:ext cx="4840482" cy="2740999"/>
            <a:chOff x="1126785" y="2726246"/>
            <a:chExt cx="4840482" cy="2740999"/>
          </a:xfrm>
        </p:grpSpPr>
        <p:cxnSp>
          <p:nvCxnSpPr>
            <p:cNvPr id="37" name="Straight Connector 166"/>
            <p:cNvCxnSpPr/>
            <p:nvPr/>
          </p:nvCxnSpPr>
          <p:spPr bwMode="gray">
            <a:xfrm>
              <a:off x="2557313" y="4703701"/>
              <a:ext cx="0" cy="4127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66"/>
            <p:cNvCxnSpPr>
              <a:stCxn id="4" idx="3"/>
            </p:cNvCxnSpPr>
            <p:nvPr/>
          </p:nvCxnSpPr>
          <p:spPr bwMode="gray">
            <a:xfrm>
              <a:off x="2805125" y="4502875"/>
              <a:ext cx="147729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 name="Group 165"/>
            <p:cNvGrpSpPr/>
            <p:nvPr/>
          </p:nvGrpSpPr>
          <p:grpSpPr bwMode="gray">
            <a:xfrm rot="10800000" flipV="1">
              <a:off x="1436690" y="3462006"/>
              <a:ext cx="2245958" cy="1040868"/>
              <a:chOff x="-1233037" y="914446"/>
              <a:chExt cx="1573823" cy="778776"/>
            </a:xfrm>
          </p:grpSpPr>
          <p:cxnSp>
            <p:nvCxnSpPr>
              <p:cNvPr id="10" name="Straight Connector 166"/>
              <p:cNvCxnSpPr/>
              <p:nvPr/>
            </p:nvCxnSpPr>
            <p:spPr bwMode="gray">
              <a:xfrm flipH="1" flipV="1">
                <a:off x="-1233037" y="914446"/>
                <a:ext cx="786912" cy="778776"/>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1" name="Straight Connector 167"/>
              <p:cNvCxnSpPr/>
              <p:nvPr/>
            </p:nvCxnSpPr>
            <p:spPr bwMode="gray">
              <a:xfrm flipV="1">
                <a:off x="-446125" y="914446"/>
                <a:ext cx="786911" cy="778776"/>
              </a:xfrm>
              <a:prstGeom prst="line">
                <a:avLst/>
              </a:prstGeom>
              <a:ln w="19050">
                <a:solidFill>
                  <a:srgbClr val="30B5C5"/>
                </a:solidFill>
                <a:prstDash val="solid"/>
              </a:ln>
            </p:spPr>
            <p:style>
              <a:lnRef idx="1">
                <a:schemeClr val="accent1"/>
              </a:lnRef>
              <a:fillRef idx="0">
                <a:schemeClr val="accent1"/>
              </a:fillRef>
              <a:effectRef idx="0">
                <a:schemeClr val="accent1"/>
              </a:effectRef>
              <a:fontRef idx="minor">
                <a:schemeClr val="tx1"/>
              </a:fontRef>
            </p:style>
          </p:cxnSp>
        </p:grpSp>
        <p:pic>
          <p:nvPicPr>
            <p:cNvPr id="4" name="图片 86" descr="核心交换机.png"/>
            <p:cNvPicPr>
              <a:picLocks noChangeAspect="1"/>
            </p:cNvPicPr>
            <p:nvPr/>
          </p:nvPicPr>
          <p:blipFill>
            <a:blip r:embed="rId3" cstate="print"/>
            <a:stretch>
              <a:fillRect/>
            </a:stretch>
          </p:blipFill>
          <p:spPr bwMode="gray">
            <a:xfrm>
              <a:off x="2314216" y="4302048"/>
              <a:ext cx="490909" cy="401653"/>
            </a:xfrm>
            <a:prstGeom prst="rect">
              <a:avLst/>
            </a:prstGeom>
          </p:spPr>
        </p:pic>
        <p:pic>
          <p:nvPicPr>
            <p:cNvPr id="5" name="图片 102" descr="AC-蓝.png"/>
            <p:cNvPicPr>
              <a:picLocks noChangeAspect="1"/>
            </p:cNvPicPr>
            <p:nvPr/>
          </p:nvPicPr>
          <p:blipFill>
            <a:blip r:embed="rId4" cstate="print"/>
            <a:stretch>
              <a:fillRect/>
            </a:stretch>
          </p:blipFill>
          <p:spPr bwMode="gray">
            <a:xfrm>
              <a:off x="1143583" y="3156535"/>
              <a:ext cx="490909" cy="401653"/>
            </a:xfrm>
            <a:prstGeom prst="rect">
              <a:avLst/>
            </a:prstGeom>
          </p:spPr>
        </p:pic>
        <p:pic>
          <p:nvPicPr>
            <p:cNvPr id="6" name="图片 102" descr="AC-蓝.png"/>
            <p:cNvPicPr>
              <a:picLocks noChangeAspect="1"/>
            </p:cNvPicPr>
            <p:nvPr/>
          </p:nvPicPr>
          <p:blipFill>
            <a:blip r:embed="rId4" cstate="print"/>
            <a:stretch>
              <a:fillRect/>
            </a:stretch>
          </p:blipFill>
          <p:spPr bwMode="gray">
            <a:xfrm>
              <a:off x="3484849" y="3156535"/>
              <a:ext cx="490909" cy="401653"/>
            </a:xfrm>
            <a:prstGeom prst="rect">
              <a:avLst/>
            </a:prstGeom>
          </p:spPr>
        </p:pic>
        <p:cxnSp>
          <p:nvCxnSpPr>
            <p:cNvPr id="12" name="Straight Connector 166"/>
            <p:cNvCxnSpPr>
              <a:stCxn id="5" idx="3"/>
              <a:endCxn id="6" idx="1"/>
            </p:cNvCxnSpPr>
            <p:nvPr/>
          </p:nvCxnSpPr>
          <p:spPr bwMode="gray">
            <a:xfrm>
              <a:off x="1634492" y="3357362"/>
              <a:ext cx="1850357"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bwMode="gray">
            <a:xfrm>
              <a:off x="1143583" y="4348985"/>
              <a:ext cx="1157689" cy="307777"/>
            </a:xfrm>
            <a:prstGeom prst="rect">
              <a:avLst/>
            </a:prstGeom>
            <a:noFill/>
          </p:spPr>
          <p:txBody>
            <a:bodyPr wrap="none" rtlCol="0">
              <a:spAutoFit/>
            </a:bodyPr>
            <a:lstStyle/>
            <a:p>
              <a:pPr algn="r" fontAlgn="ctr"/>
              <a:r>
                <a:rPr lang="en-US" sz="1400" b="1" dirty="0" err="1" smtClean="0">
                  <a:latin typeface="Huawei Sans" panose="020C0503030203020204" pitchFamily="34" charset="0"/>
                </a:rPr>
                <a:t>CoreSwitch</a:t>
              </a:r>
              <a:endParaRPr lang="en-US" altLang="zh-CN" sz="1400" b="1" dirty="0">
                <a:latin typeface="Huawei Sans" panose="020C0503030203020204" pitchFamily="34" charset="0"/>
              </a:endParaRPr>
            </a:p>
          </p:txBody>
        </p:sp>
        <p:sp>
          <p:nvSpPr>
            <p:cNvPr id="19" name="文本框 18"/>
            <p:cNvSpPr txBox="1"/>
            <p:nvPr/>
          </p:nvSpPr>
          <p:spPr bwMode="gray">
            <a:xfrm>
              <a:off x="1126785" y="2821281"/>
              <a:ext cx="524503" cy="307777"/>
            </a:xfrm>
            <a:prstGeom prst="rect">
              <a:avLst/>
            </a:prstGeom>
            <a:noFill/>
          </p:spPr>
          <p:txBody>
            <a:bodyPr wrap="none" rtlCol="0">
              <a:spAutoFit/>
            </a:bodyPr>
            <a:lstStyle/>
            <a:p>
              <a:pPr algn="ctr" fontAlgn="ctr"/>
              <a:r>
                <a:rPr lang="en-US" sz="1400" b="1" dirty="0" smtClean="0">
                  <a:latin typeface="Huawei Sans" panose="020C0503030203020204" pitchFamily="34" charset="0"/>
                </a:rPr>
                <a:t>AC1</a:t>
              </a:r>
              <a:endParaRPr lang="en-US" altLang="zh-CN" sz="1400" b="1" dirty="0">
                <a:latin typeface="Huawei Sans" panose="020C0503030203020204" pitchFamily="34" charset="0"/>
              </a:endParaRPr>
            </a:p>
          </p:txBody>
        </p:sp>
        <p:sp>
          <p:nvSpPr>
            <p:cNvPr id="20" name="文本框 19"/>
            <p:cNvSpPr txBox="1"/>
            <p:nvPr/>
          </p:nvSpPr>
          <p:spPr bwMode="gray">
            <a:xfrm>
              <a:off x="3468051" y="2821281"/>
              <a:ext cx="524503" cy="307777"/>
            </a:xfrm>
            <a:prstGeom prst="rect">
              <a:avLst/>
            </a:prstGeom>
            <a:noFill/>
          </p:spPr>
          <p:txBody>
            <a:bodyPr wrap="none" rtlCol="0">
              <a:spAutoFit/>
            </a:bodyPr>
            <a:lstStyle/>
            <a:p>
              <a:pPr algn="ctr" fontAlgn="ctr"/>
              <a:r>
                <a:rPr lang="en-US" sz="1400" b="1" dirty="0" smtClean="0">
                  <a:latin typeface="Huawei Sans" panose="020C0503030203020204" pitchFamily="34" charset="0"/>
                </a:rPr>
                <a:t>AC2</a:t>
              </a:r>
              <a:endParaRPr lang="en-US" altLang="zh-CN" sz="1400" b="1" dirty="0">
                <a:latin typeface="Huawei Sans" panose="020C0503030203020204" pitchFamily="34" charset="0"/>
              </a:endParaRPr>
            </a:p>
          </p:txBody>
        </p:sp>
        <p:sp>
          <p:nvSpPr>
            <p:cNvPr id="22" name="Freeform 257"/>
            <p:cNvSpPr/>
            <p:nvPr/>
          </p:nvSpPr>
          <p:spPr bwMode="gray">
            <a:xfrm flipV="1">
              <a:off x="1634493" y="3547786"/>
              <a:ext cx="1808462" cy="284967"/>
            </a:xfrm>
            <a:custGeom>
              <a:avLst/>
              <a:gdLst>
                <a:gd name="connsiteX0" fmla="*/ 0 w 2593731"/>
                <a:gd name="connsiteY0" fmla="*/ 351848 h 351848"/>
                <a:gd name="connsiteX1" fmla="*/ 1301262 w 2593731"/>
                <a:gd name="connsiteY1" fmla="*/ 155 h 351848"/>
                <a:gd name="connsiteX2" fmla="*/ 2593731 w 2593731"/>
                <a:gd name="connsiteY2" fmla="*/ 316678 h 351848"/>
                <a:gd name="connsiteX0" fmla="*/ 0 w 2593731"/>
                <a:gd name="connsiteY0" fmla="*/ 357327 h 357326"/>
                <a:gd name="connsiteX1" fmla="*/ 1301262 w 2593731"/>
                <a:gd name="connsiteY1" fmla="*/ 204 h 357326"/>
                <a:gd name="connsiteX2" fmla="*/ 2593731 w 2593731"/>
                <a:gd name="connsiteY2" fmla="*/ 316727 h 357326"/>
                <a:gd name="connsiteX0" fmla="*/ 0 w 2593731"/>
                <a:gd name="connsiteY0" fmla="*/ 357327 h 357327"/>
                <a:gd name="connsiteX1" fmla="*/ 1301262 w 2593731"/>
                <a:gd name="connsiteY1" fmla="*/ 204 h 357327"/>
                <a:gd name="connsiteX2" fmla="*/ 2593731 w 2593731"/>
                <a:gd name="connsiteY2" fmla="*/ 316727 h 357327"/>
                <a:gd name="connsiteX0" fmla="*/ 0 w 2593731"/>
                <a:gd name="connsiteY0" fmla="*/ 357345 h 357345"/>
                <a:gd name="connsiteX1" fmla="*/ 1301262 w 2593731"/>
                <a:gd name="connsiteY1" fmla="*/ 222 h 357345"/>
                <a:gd name="connsiteX2" fmla="*/ 2593731 w 2593731"/>
                <a:gd name="connsiteY2" fmla="*/ 316745 h 357345"/>
                <a:gd name="connsiteX0" fmla="*/ 0 w 2593731"/>
                <a:gd name="connsiteY0" fmla="*/ 357381 h 357381"/>
                <a:gd name="connsiteX1" fmla="*/ 1301262 w 2593731"/>
                <a:gd name="connsiteY1" fmla="*/ 258 h 357381"/>
                <a:gd name="connsiteX2" fmla="*/ 2593731 w 2593731"/>
                <a:gd name="connsiteY2" fmla="*/ 316781 h 357381"/>
                <a:gd name="connsiteX0" fmla="*/ 0 w 2593731"/>
                <a:gd name="connsiteY0" fmla="*/ 357133 h 357133"/>
                <a:gd name="connsiteX1" fmla="*/ 1301262 w 2593731"/>
                <a:gd name="connsiteY1" fmla="*/ 10 h 357133"/>
                <a:gd name="connsiteX2" fmla="*/ 2593731 w 2593731"/>
                <a:gd name="connsiteY2" fmla="*/ 316533 h 357133"/>
                <a:gd name="connsiteX0" fmla="*/ 0 w 2593731"/>
                <a:gd name="connsiteY0" fmla="*/ 357137 h 357137"/>
                <a:gd name="connsiteX1" fmla="*/ 1301262 w 2593731"/>
                <a:gd name="connsiteY1" fmla="*/ 14 h 357137"/>
                <a:gd name="connsiteX2" fmla="*/ 2593731 w 2593731"/>
                <a:gd name="connsiteY2" fmla="*/ 346644 h 357137"/>
              </a:gdLst>
              <a:ahLst/>
              <a:cxnLst>
                <a:cxn ang="0">
                  <a:pos x="connsiteX0" y="connsiteY0"/>
                </a:cxn>
                <a:cxn ang="0">
                  <a:pos x="connsiteX1" y="connsiteY1"/>
                </a:cxn>
                <a:cxn ang="0">
                  <a:pos x="connsiteX2" y="connsiteY2"/>
                </a:cxn>
              </a:cxnLst>
              <a:rect l="l" t="t" r="r" b="b"/>
              <a:pathLst>
                <a:path w="2593731" h="357137">
                  <a:moveTo>
                    <a:pt x="0" y="357137"/>
                  </a:moveTo>
                  <a:cubicBezTo>
                    <a:pt x="440837" y="127204"/>
                    <a:pt x="868974" y="1763"/>
                    <a:pt x="1301262" y="14"/>
                  </a:cubicBezTo>
                  <a:cubicBezTo>
                    <a:pt x="1733550" y="-1735"/>
                    <a:pt x="2153057" y="150155"/>
                    <a:pt x="2593731" y="346644"/>
                  </a:cubicBezTo>
                </a:path>
              </a:pathLst>
            </a:custGeom>
            <a:noFill/>
            <a:ln w="12700">
              <a:solidFill>
                <a:srgbClr val="C7000B"/>
              </a:solidFill>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3" name="TextBox 258"/>
            <p:cNvSpPr txBox="1"/>
            <p:nvPr/>
          </p:nvSpPr>
          <p:spPr bwMode="gray">
            <a:xfrm>
              <a:off x="2014092" y="3708504"/>
              <a:ext cx="1044123" cy="184666"/>
            </a:xfrm>
            <a:prstGeom prst="rect">
              <a:avLst/>
            </a:prstGeom>
            <a:solidFill>
              <a:schemeClr val="bg1"/>
            </a:solidFill>
          </p:spPr>
          <p:txBody>
            <a:bodyPr wrap="none" lIns="36000" tIns="0" rIns="36000" bIns="0" rtlCol="0">
              <a:spAutoFit/>
            </a:bodyPr>
            <a:lstStyle/>
            <a:p>
              <a:pPr algn="ctr" fontAlgn="ctr"/>
              <a:r>
                <a:rPr lang="en-US" sz="1200" dirty="0" smtClean="0">
                  <a:solidFill>
                    <a:srgbClr val="C7000B"/>
                  </a:solidFill>
                  <a:latin typeface="Huawei Sans" panose="020C0503030203020204" pitchFamily="34" charset="0"/>
                </a:rPr>
                <a:t>192.168.1.254</a:t>
              </a:r>
              <a:endParaRPr lang="en-US" altLang="zh-CN" sz="1200" dirty="0">
                <a:solidFill>
                  <a:srgbClr val="C7000B"/>
                </a:solidFill>
                <a:latin typeface="Huawei Sans" panose="020C0503030203020204" pitchFamily="34" charset="0"/>
              </a:endParaRPr>
            </a:p>
          </p:txBody>
        </p:sp>
        <p:cxnSp>
          <p:nvCxnSpPr>
            <p:cNvPr id="27" name="Straight Connector 166"/>
            <p:cNvCxnSpPr/>
            <p:nvPr/>
          </p:nvCxnSpPr>
          <p:spPr bwMode="gray">
            <a:xfrm flipV="1">
              <a:off x="4282424" y="3357361"/>
              <a:ext cx="1209040" cy="114551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bwMode="gray">
            <a:xfrm>
              <a:off x="2164363" y="3050002"/>
              <a:ext cx="838691" cy="276999"/>
            </a:xfrm>
            <a:prstGeom prst="rect">
              <a:avLst/>
            </a:prstGeom>
            <a:noFill/>
          </p:spPr>
          <p:txBody>
            <a:bodyPr wrap="none" rtlCol="0">
              <a:spAutoFit/>
            </a:bodyPr>
            <a:lstStyle/>
            <a:p>
              <a:pPr algn="ctr" fontAlgn="ctr"/>
              <a:r>
                <a:rPr lang="en-US" sz="1200" dirty="0" smtClean="0">
                  <a:solidFill>
                    <a:srgbClr val="30B5C5"/>
                  </a:solidFill>
                  <a:latin typeface="Huawei Sans" panose="020C0503030203020204" pitchFamily="34" charset="0"/>
                </a:rPr>
                <a:t>VLAN102</a:t>
              </a:r>
              <a:endParaRPr lang="en-US" altLang="zh-CN" sz="1200" dirty="0">
                <a:solidFill>
                  <a:srgbClr val="30B5C5"/>
                </a:solidFill>
                <a:latin typeface="Huawei Sans" panose="020C0503030203020204" pitchFamily="34" charset="0"/>
              </a:endParaRPr>
            </a:p>
          </p:txBody>
        </p:sp>
        <p:sp>
          <p:nvSpPr>
            <p:cNvPr id="31" name="文本框 30"/>
            <p:cNvSpPr txBox="1"/>
            <p:nvPr/>
          </p:nvSpPr>
          <p:spPr bwMode="gray">
            <a:xfrm rot="2674923">
              <a:off x="1402355" y="3865605"/>
              <a:ext cx="838691" cy="276999"/>
            </a:xfrm>
            <a:prstGeom prst="rect">
              <a:avLst/>
            </a:prstGeom>
            <a:noFill/>
          </p:spPr>
          <p:txBody>
            <a:bodyPr wrap="none" rtlCol="0">
              <a:spAutoFit/>
            </a:bodyPr>
            <a:lstStyle/>
            <a:p>
              <a:pPr algn="ctr" fontAlgn="ctr"/>
              <a:r>
                <a:rPr lang="en-US" sz="1200" dirty="0" smtClean="0">
                  <a:solidFill>
                    <a:srgbClr val="30B5C5"/>
                  </a:solidFill>
                  <a:latin typeface="Huawei Sans" panose="020C0503030203020204" pitchFamily="34" charset="0"/>
                </a:rPr>
                <a:t>VLAN100</a:t>
              </a:r>
              <a:endParaRPr lang="en-US" altLang="zh-CN" sz="1200" dirty="0">
                <a:solidFill>
                  <a:srgbClr val="30B5C5"/>
                </a:solidFill>
                <a:latin typeface="Huawei Sans" panose="020C0503030203020204" pitchFamily="34" charset="0"/>
              </a:endParaRPr>
            </a:p>
          </p:txBody>
        </p:sp>
        <p:sp>
          <p:nvSpPr>
            <p:cNvPr id="32" name="文本框 31"/>
            <p:cNvSpPr txBox="1"/>
            <p:nvPr/>
          </p:nvSpPr>
          <p:spPr bwMode="gray">
            <a:xfrm rot="19060421">
              <a:off x="2854916" y="3875040"/>
              <a:ext cx="838691" cy="276999"/>
            </a:xfrm>
            <a:prstGeom prst="rect">
              <a:avLst/>
            </a:prstGeom>
            <a:noFill/>
          </p:spPr>
          <p:txBody>
            <a:bodyPr wrap="none" rtlCol="0">
              <a:spAutoFit/>
            </a:bodyPr>
            <a:lstStyle/>
            <a:p>
              <a:pPr algn="ctr" fontAlgn="ctr"/>
              <a:r>
                <a:rPr lang="en-US" sz="1200" dirty="0" smtClean="0">
                  <a:solidFill>
                    <a:srgbClr val="30B5C5"/>
                  </a:solidFill>
                  <a:latin typeface="Huawei Sans" panose="020C0503030203020204" pitchFamily="34" charset="0"/>
                </a:rPr>
                <a:t>VLAN100</a:t>
              </a:r>
              <a:endParaRPr lang="en-US" altLang="zh-CN" sz="1200" dirty="0">
                <a:solidFill>
                  <a:srgbClr val="30B5C5"/>
                </a:solidFill>
                <a:latin typeface="Huawei Sans" panose="020C0503030203020204" pitchFamily="34" charset="0"/>
              </a:endParaRPr>
            </a:p>
          </p:txBody>
        </p:sp>
        <p:sp>
          <p:nvSpPr>
            <p:cNvPr id="35" name="Freeform 159"/>
            <p:cNvSpPr/>
            <p:nvPr/>
          </p:nvSpPr>
          <p:spPr bwMode="gray">
            <a:xfrm flipH="1">
              <a:off x="4277328" y="3690269"/>
              <a:ext cx="1087184" cy="56830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smtClean="0">
                  <a:solidFill>
                    <a:schemeClr val="bg1">
                      <a:lumMod val="50000"/>
                    </a:schemeClr>
                  </a:solidFill>
                  <a:latin typeface="Huawei Sans" panose="020C0503030203020204" pitchFamily="34" charset="0"/>
                </a:rPr>
                <a:t>Campus</a:t>
              </a:r>
            </a:p>
            <a:p>
              <a:pPr algn="ctr" fontAlgn="ctr"/>
              <a:r>
                <a:rPr lang="en-US" altLang="zh-CN" sz="1200" dirty="0">
                  <a:solidFill>
                    <a:schemeClr val="bg1">
                      <a:lumMod val="50000"/>
                    </a:schemeClr>
                  </a:solidFill>
                  <a:latin typeface="Huawei Sans" panose="020C0503030203020204" pitchFamily="34" charset="0"/>
                </a:rPr>
                <a:t>n</a:t>
              </a:r>
              <a:r>
                <a:rPr lang="en-US" sz="1200" dirty="0" smtClean="0">
                  <a:solidFill>
                    <a:schemeClr val="bg1">
                      <a:lumMod val="50000"/>
                    </a:schemeClr>
                  </a:solidFill>
                  <a:latin typeface="Huawei Sans" panose="020C0503030203020204" pitchFamily="34" charset="0"/>
                </a:rPr>
                <a:t>etwork</a:t>
              </a:r>
              <a:endParaRPr lang="en-US" sz="1200" dirty="0">
                <a:solidFill>
                  <a:schemeClr val="bg1">
                    <a:lumMod val="50000"/>
                  </a:schemeClr>
                </a:solidFill>
                <a:latin typeface="Huawei Sans" panose="020C0503030203020204" pitchFamily="34" charset="0"/>
              </a:endParaRPr>
            </a:p>
          </p:txBody>
        </p:sp>
        <p:pic>
          <p:nvPicPr>
            <p:cNvPr id="36" name="图片 3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5015660" y="2726246"/>
              <a:ext cx="951607" cy="540946"/>
            </a:xfrm>
            <a:prstGeom prst="rect">
              <a:avLst/>
            </a:prstGeom>
          </p:spPr>
        </p:pic>
        <p:pic>
          <p:nvPicPr>
            <p:cNvPr id="39" name="图片 105" descr="AP.png"/>
            <p:cNvPicPr>
              <a:picLocks noChangeAspect="1"/>
            </p:cNvPicPr>
            <p:nvPr/>
          </p:nvPicPr>
          <p:blipFill>
            <a:blip r:embed="rId6" cstate="print"/>
            <a:stretch>
              <a:fillRect/>
            </a:stretch>
          </p:blipFill>
          <p:spPr bwMode="gray">
            <a:xfrm>
              <a:off x="2344332" y="5102106"/>
              <a:ext cx="446281" cy="365139"/>
            </a:xfrm>
            <a:prstGeom prst="rect">
              <a:avLst/>
            </a:prstGeom>
          </p:spPr>
        </p:pic>
        <p:sp>
          <p:nvSpPr>
            <p:cNvPr id="40" name="文本框 39"/>
            <p:cNvSpPr txBox="1"/>
            <p:nvPr/>
          </p:nvSpPr>
          <p:spPr bwMode="gray">
            <a:xfrm>
              <a:off x="1885774" y="5159468"/>
              <a:ext cx="415498" cy="307777"/>
            </a:xfrm>
            <a:prstGeom prst="rect">
              <a:avLst/>
            </a:prstGeom>
            <a:noFill/>
          </p:spPr>
          <p:txBody>
            <a:bodyPr wrap="none" rtlCol="0">
              <a:spAutoFit/>
            </a:bodyPr>
            <a:lstStyle/>
            <a:p>
              <a:pPr algn="r" fontAlgn="ctr"/>
              <a:r>
                <a:rPr lang="en-US" sz="1400" b="1" dirty="0" smtClean="0">
                  <a:latin typeface="Huawei Sans" panose="020C0503030203020204" pitchFamily="34" charset="0"/>
                </a:rPr>
                <a:t>AP</a:t>
              </a:r>
              <a:endParaRPr lang="en-US" altLang="zh-CN" sz="1400" b="1" dirty="0">
                <a:latin typeface="Huawei Sans" panose="020C0503030203020204" pitchFamily="34" charset="0"/>
              </a:endParaRPr>
            </a:p>
          </p:txBody>
        </p:sp>
      </p:grpSp>
      <p:grpSp>
        <p:nvGrpSpPr>
          <p:cNvPr id="7" name="组合 6"/>
          <p:cNvGrpSpPr/>
          <p:nvPr/>
        </p:nvGrpSpPr>
        <p:grpSpPr>
          <a:xfrm>
            <a:off x="6606000" y="50856"/>
            <a:ext cx="5155221" cy="324000"/>
            <a:chOff x="6829862" y="50856"/>
            <a:chExt cx="5155221" cy="324000"/>
          </a:xfrm>
        </p:grpSpPr>
        <p:sp>
          <p:nvSpPr>
            <p:cNvPr id="44" name="五边形 43"/>
            <p:cNvSpPr/>
            <p:nvPr/>
          </p:nvSpPr>
          <p:spPr bwMode="gray">
            <a:xfrm>
              <a:off x="6829862" y="50856"/>
              <a:ext cx="60260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800" dirty="0" smtClean="0">
                  <a:latin typeface="Huawei Sans" panose="020C0503030203020204" pitchFamily="34" charset="0"/>
                </a:rPr>
                <a:t>Site Design</a:t>
              </a:r>
              <a:endParaRPr lang="en-US" sz="800" dirty="0">
                <a:latin typeface="Huawei Sans" panose="020C0503030203020204" pitchFamily="34" charset="0"/>
              </a:endParaRPr>
            </a:p>
          </p:txBody>
        </p:sp>
        <p:sp>
          <p:nvSpPr>
            <p:cNvPr id="45" name="燕尾形 44"/>
            <p:cNvSpPr/>
            <p:nvPr/>
          </p:nvSpPr>
          <p:spPr bwMode="gray">
            <a:xfrm>
              <a:off x="9906217" y="50856"/>
              <a:ext cx="127246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dirty="0">
                  <a:latin typeface="Huawei Sans" panose="020C0503030203020204" pitchFamily="34" charset="0"/>
                </a:rPr>
                <a:t>VN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燕尾形 45"/>
            <p:cNvSpPr/>
            <p:nvPr/>
          </p:nvSpPr>
          <p:spPr bwMode="gray">
            <a:xfrm>
              <a:off x="11049083" y="50856"/>
              <a:ext cx="93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Service Deployment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燕尾形 46"/>
            <p:cNvSpPr/>
            <p:nvPr/>
          </p:nvSpPr>
          <p:spPr bwMode="gray">
            <a:xfrm>
              <a:off x="8956166" y="50856"/>
              <a:ext cx="10796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Fabric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燕尾形 47"/>
            <p:cNvSpPr/>
            <p:nvPr/>
          </p:nvSpPr>
          <p:spPr bwMode="gray">
            <a:xfrm>
              <a:off x="8185763" y="50856"/>
              <a:ext cx="90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Network Plan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燕尾形 48"/>
            <p:cNvSpPr/>
            <p:nvPr/>
          </p:nvSpPr>
          <p:spPr bwMode="gray">
            <a:xfrm>
              <a:off x="7302867" y="50856"/>
              <a:ext cx="1012493"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rgbClr val="FFFFFF"/>
                  </a:solidFill>
                  <a:latin typeface="Huawei Sans" panose="020C0503030203020204" pitchFamily="34" charset="0"/>
                </a:rPr>
                <a:t>Device Management</a:t>
              </a:r>
              <a:endParaRPr lang="en-US" altLang="zh-CN" sz="8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94338229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a:bodyPr>
          <a:lstStyle/>
          <a:p>
            <a:r>
              <a:rPr lang="en-US" smtClean="0"/>
              <a:t>Lab: Creating a Site, Adding Devices, and Configuring the Plug-and-Play Function</a:t>
            </a:r>
            <a:endParaRPr lang="en-US" altLang="zh-CN" dirty="0"/>
          </a:p>
        </p:txBody>
      </p:sp>
      <p:sp>
        <p:nvSpPr>
          <p:cNvPr id="70" name="矩形 69"/>
          <p:cNvSpPr/>
          <p:nvPr/>
        </p:nvSpPr>
        <p:spPr bwMode="gray">
          <a:xfrm>
            <a:off x="5523525" y="1281920"/>
            <a:ext cx="6283288" cy="5016758"/>
          </a:xfrm>
          <a:prstGeom prst="rect">
            <a:avLst/>
          </a:prstGeom>
        </p:spPr>
        <p:txBody>
          <a:bodyPr wrap="square">
            <a:spAutoFit/>
          </a:bodyPr>
          <a:lstStyle/>
          <a:p>
            <a:pPr marL="271463" indent="-271463" fontAlgn="ctr">
              <a:lnSpc>
                <a:spcPts val="2400"/>
              </a:lnSpc>
              <a:spcAft>
                <a:spcPts val="600"/>
              </a:spcAft>
              <a:buFont typeface="+mj-lt"/>
              <a:buAutoNum type="arabicPeriod"/>
            </a:pPr>
            <a:r>
              <a:rPr lang="en-US" sz="1600" b="1" dirty="0" smtClean="0">
                <a:latin typeface="Huawei Sans" panose="020C0503030203020204" pitchFamily="34" charset="0"/>
              </a:rPr>
              <a:t>Site creation and device addition</a:t>
            </a:r>
            <a:endParaRPr lang="en-US" altLang="zh-CN" sz="1600" b="1" dirty="0" smtClean="0">
              <a:latin typeface="Huawei Sans" panose="020C0503030203020204" pitchFamily="34" charset="0"/>
            </a:endParaRPr>
          </a:p>
          <a:p>
            <a:pPr marL="271463" fontAlgn="ctr">
              <a:lnSpc>
                <a:spcPts val="2400"/>
              </a:lnSpc>
              <a:spcAft>
                <a:spcPts val="600"/>
              </a:spcAft>
            </a:pPr>
            <a:r>
              <a:rPr lang="en-US" sz="1600" dirty="0" smtClean="0">
                <a:latin typeface="Huawei Sans" panose="020C0503030203020204" pitchFamily="34" charset="0"/>
              </a:rPr>
              <a:t>On </a:t>
            </a:r>
            <a:r>
              <a:rPr lang="en-US" sz="1600" dirty="0" err="1" smtClean="0">
                <a:latin typeface="Huawei Sans" panose="020C0503030203020204" pitchFamily="34" charset="0"/>
              </a:rPr>
              <a:t>iMaster</a:t>
            </a:r>
            <a:r>
              <a:rPr lang="en-US" sz="1600" dirty="0" smtClean="0">
                <a:latin typeface="Huawei Sans" panose="020C0503030203020204" pitchFamily="34" charset="0"/>
              </a:rPr>
              <a:t> NCE-Campus, c</a:t>
            </a:r>
            <a:r>
              <a:rPr lang="en-US" altLang="zh-CN" sz="1600" dirty="0" smtClean="0">
                <a:latin typeface="Huawei Sans" panose="020C0503030203020204" pitchFamily="34" charset="0"/>
              </a:rPr>
              <a:t>reate a single site </a:t>
            </a:r>
            <a:r>
              <a:rPr lang="en-US" sz="1600" dirty="0" smtClean="0">
                <a:latin typeface="Huawei Sans" panose="020C0503030203020204" pitchFamily="34" charset="0"/>
              </a:rPr>
              <a:t>to create the HQ site.</a:t>
            </a:r>
            <a:endParaRPr lang="en-US" altLang="zh-CN" sz="1600" dirty="0" smtClean="0">
              <a:latin typeface="Huawei Sans" panose="020C0503030203020204" pitchFamily="34" charset="0"/>
            </a:endParaRPr>
          </a:p>
          <a:p>
            <a:pPr marL="271463" fontAlgn="ctr">
              <a:lnSpc>
                <a:spcPts val="2400"/>
              </a:lnSpc>
              <a:spcAft>
                <a:spcPts val="600"/>
              </a:spcAft>
            </a:pPr>
            <a:r>
              <a:rPr lang="en-US" sz="1600" dirty="0" smtClean="0">
                <a:latin typeface="Huawei Sans" panose="020C0503030203020204" pitchFamily="34" charset="0"/>
              </a:rPr>
              <a:t>Add devices (CORE1, AGG1, AGG2, ACC1, ACC2, and AP1) one by one based on the device model or ESN.</a:t>
            </a:r>
            <a:endParaRPr lang="en-US" altLang="zh-CN" sz="1600" dirty="0" smtClean="0">
              <a:latin typeface="Huawei Sans" panose="020C0503030203020204" pitchFamily="34" charset="0"/>
            </a:endParaRPr>
          </a:p>
          <a:p>
            <a:pPr marL="271463" indent="-271463" fontAlgn="ctr">
              <a:lnSpc>
                <a:spcPts val="2400"/>
              </a:lnSpc>
              <a:spcAft>
                <a:spcPts val="600"/>
              </a:spcAft>
              <a:buFont typeface="+mj-lt"/>
              <a:buAutoNum type="arabicPeriod" startAt="2"/>
            </a:pPr>
            <a:r>
              <a:rPr lang="en-US" sz="1600" b="1" dirty="0" smtClean="0">
                <a:latin typeface="Huawei Sans" panose="020C0503030203020204" pitchFamily="34" charset="0"/>
              </a:rPr>
              <a:t>Device plug-and-play (onsite operation)</a:t>
            </a:r>
          </a:p>
          <a:p>
            <a:pPr marL="271463" fontAlgn="ctr">
              <a:lnSpc>
                <a:spcPts val="2400"/>
              </a:lnSpc>
              <a:spcAft>
                <a:spcPts val="600"/>
              </a:spcAft>
            </a:pPr>
            <a:r>
              <a:rPr lang="en-US" sz="1600" dirty="0" smtClean="0">
                <a:latin typeface="Huawei Sans" panose="020C0503030203020204" pitchFamily="34" charset="0"/>
              </a:rPr>
              <a:t>Connect and power on the switches and APs on the network.</a:t>
            </a:r>
          </a:p>
          <a:p>
            <a:pPr marL="271463" fontAlgn="ctr">
              <a:lnSpc>
                <a:spcPts val="2400"/>
              </a:lnSpc>
              <a:spcAft>
                <a:spcPts val="600"/>
              </a:spcAft>
            </a:pPr>
            <a:r>
              <a:rPr lang="en-US" sz="1600" dirty="0" smtClean="0">
                <a:latin typeface="Huawei Sans" panose="020C0503030203020204" pitchFamily="34" charset="0"/>
              </a:rPr>
              <a:t>The switches obtain IP addresses and </a:t>
            </a:r>
            <a:r>
              <a:rPr lang="en-US" sz="1600" dirty="0" err="1" smtClean="0">
                <a:latin typeface="Huawei Sans" panose="020C0503030203020204" pitchFamily="34" charset="0"/>
              </a:rPr>
              <a:t>iMaster</a:t>
            </a:r>
            <a:r>
              <a:rPr lang="en-US" sz="1600" dirty="0" smtClean="0">
                <a:latin typeface="Huawei Sans" panose="020C0503030203020204" pitchFamily="34" charset="0"/>
              </a:rPr>
              <a:t> NCE-Campus address/port through AR1, and initiate registration requests to </a:t>
            </a:r>
            <a:r>
              <a:rPr lang="en-US" sz="1600" dirty="0" err="1" smtClean="0">
                <a:latin typeface="Huawei Sans" panose="020C0503030203020204" pitchFamily="34" charset="0"/>
              </a:rPr>
              <a:t>iMaster</a:t>
            </a:r>
            <a:r>
              <a:rPr lang="en-US" sz="1600" dirty="0" smtClean="0">
                <a:latin typeface="Huawei Sans" panose="020C0503030203020204" pitchFamily="34" charset="0"/>
              </a:rPr>
              <a:t> NCE-Campus. They are managed by </a:t>
            </a:r>
            <a:r>
              <a:rPr lang="en-US" sz="1600" dirty="0" err="1" smtClean="0">
                <a:latin typeface="Huawei Sans" panose="020C0503030203020204" pitchFamily="34" charset="0"/>
              </a:rPr>
              <a:t>iMaster</a:t>
            </a:r>
            <a:r>
              <a:rPr lang="en-US" sz="1600" dirty="0" smtClean="0">
                <a:latin typeface="Huawei Sans" panose="020C0503030203020204" pitchFamily="34" charset="0"/>
              </a:rPr>
              <a:t> NCE-Campus once registered.</a:t>
            </a:r>
          </a:p>
          <a:p>
            <a:pPr marL="271463" indent="-271463" fontAlgn="ctr">
              <a:lnSpc>
                <a:spcPts val="2400"/>
              </a:lnSpc>
              <a:spcAft>
                <a:spcPts val="600"/>
              </a:spcAft>
              <a:buFont typeface="+mj-lt"/>
              <a:buAutoNum type="arabicPeriod" startAt="3"/>
            </a:pPr>
            <a:r>
              <a:rPr lang="en-US" sz="1600" b="1" dirty="0" smtClean="0">
                <a:latin typeface="Huawei Sans" panose="020C0503030203020204" pitchFamily="34" charset="0"/>
              </a:rPr>
              <a:t>Device management (by </a:t>
            </a:r>
            <a:r>
              <a:rPr lang="en-US" sz="1600" b="1" dirty="0" err="1" smtClean="0">
                <a:latin typeface="Huawei Sans" panose="020C0503030203020204" pitchFamily="34" charset="0"/>
              </a:rPr>
              <a:t>iMaster</a:t>
            </a:r>
            <a:r>
              <a:rPr lang="en-US" sz="1600" b="1" dirty="0" smtClean="0">
                <a:latin typeface="Huawei Sans" panose="020C0503030203020204" pitchFamily="34" charset="0"/>
              </a:rPr>
              <a:t> NCE-Campus)</a:t>
            </a:r>
            <a:endParaRPr lang="en-US" altLang="zh-CN" sz="1600" b="1" dirty="0" smtClean="0">
              <a:latin typeface="Huawei Sans" panose="020C0503030203020204" pitchFamily="34" charset="0"/>
            </a:endParaRPr>
          </a:p>
          <a:p>
            <a:pPr marL="271463" fontAlgn="ctr">
              <a:lnSpc>
                <a:spcPts val="2400"/>
              </a:lnSpc>
              <a:spcAft>
                <a:spcPts val="600"/>
              </a:spcAft>
            </a:pPr>
            <a:r>
              <a:rPr lang="en-US" sz="1600" dirty="0" smtClean="0">
                <a:latin typeface="Huawei Sans" panose="020C0503030203020204" pitchFamily="34" charset="0"/>
              </a:rPr>
              <a:t>Check the device registration status.</a:t>
            </a:r>
          </a:p>
          <a:p>
            <a:pPr marL="271463" fontAlgn="ctr">
              <a:lnSpc>
                <a:spcPts val="2400"/>
              </a:lnSpc>
              <a:spcAft>
                <a:spcPts val="600"/>
              </a:spcAft>
            </a:pPr>
            <a:r>
              <a:rPr lang="en-US" sz="1600" dirty="0" smtClean="0">
                <a:latin typeface="Huawei Sans" panose="020C0503030203020204" pitchFamily="34" charset="0"/>
              </a:rPr>
              <a:t>Check the physical network topology.</a:t>
            </a:r>
            <a:endParaRPr lang="en-US" altLang="zh-CN" sz="1600" dirty="0">
              <a:latin typeface="Huawei Sans" panose="020C0503030203020204" pitchFamily="34" charset="0"/>
            </a:endParaRPr>
          </a:p>
        </p:txBody>
      </p:sp>
      <p:sp>
        <p:nvSpPr>
          <p:cNvPr id="61" name="圆角矩形 60"/>
          <p:cNvSpPr/>
          <p:nvPr/>
        </p:nvSpPr>
        <p:spPr bwMode="gray">
          <a:xfrm>
            <a:off x="993056" y="2799190"/>
            <a:ext cx="4309958" cy="2346204"/>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65" name="Straight Connector 166"/>
          <p:cNvCxnSpPr>
            <a:stCxn id="92" idx="2"/>
            <a:endCxn id="68" idx="0"/>
          </p:cNvCxnSpPr>
          <p:nvPr/>
        </p:nvCxnSpPr>
        <p:spPr bwMode="gray">
          <a:xfrm>
            <a:off x="1845845" y="4193580"/>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166"/>
          <p:cNvCxnSpPr>
            <a:stCxn id="93" idx="2"/>
            <a:endCxn id="69" idx="0"/>
          </p:cNvCxnSpPr>
          <p:nvPr/>
        </p:nvCxnSpPr>
        <p:spPr bwMode="gray">
          <a:xfrm>
            <a:off x="3776646" y="4193580"/>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8" name="图片 76" descr="接入交换机.png"/>
          <p:cNvPicPr>
            <a:picLocks noChangeAspect="1"/>
          </p:cNvPicPr>
          <p:nvPr/>
        </p:nvPicPr>
        <p:blipFill>
          <a:blip r:embed="rId3" cstate="print"/>
          <a:stretch>
            <a:fillRect/>
          </a:stretch>
        </p:blipFill>
        <p:spPr bwMode="gray">
          <a:xfrm>
            <a:off x="1622704" y="4596857"/>
            <a:ext cx="446281" cy="365139"/>
          </a:xfrm>
          <a:prstGeom prst="rect">
            <a:avLst/>
          </a:prstGeom>
        </p:spPr>
      </p:pic>
      <p:pic>
        <p:nvPicPr>
          <p:cNvPr id="69" name="图片 76" descr="接入交换机.png"/>
          <p:cNvPicPr>
            <a:picLocks noChangeAspect="1"/>
          </p:cNvPicPr>
          <p:nvPr/>
        </p:nvPicPr>
        <p:blipFill>
          <a:blip r:embed="rId3" cstate="print"/>
          <a:stretch>
            <a:fillRect/>
          </a:stretch>
        </p:blipFill>
        <p:spPr bwMode="gray">
          <a:xfrm>
            <a:off x="3553505" y="4596857"/>
            <a:ext cx="446281" cy="365139"/>
          </a:xfrm>
          <a:prstGeom prst="rect">
            <a:avLst/>
          </a:prstGeom>
        </p:spPr>
      </p:pic>
      <p:sp>
        <p:nvSpPr>
          <p:cNvPr id="77" name="文本框 76"/>
          <p:cNvSpPr txBox="1"/>
          <p:nvPr/>
        </p:nvSpPr>
        <p:spPr bwMode="gray">
          <a:xfrm>
            <a:off x="4660978" y="2895899"/>
            <a:ext cx="468398" cy="307777"/>
          </a:xfrm>
          <a:prstGeom prst="rect">
            <a:avLst/>
          </a:prstGeom>
          <a:noFill/>
        </p:spPr>
        <p:txBody>
          <a:bodyPr wrap="none" rtlCol="0">
            <a:spAutoFit/>
          </a:bodyPr>
          <a:lstStyle/>
          <a:p>
            <a:pPr fontAlgn="ctr"/>
            <a:r>
              <a:rPr lang="en-US" sz="1400" b="1" dirty="0" smtClean="0">
                <a:latin typeface="Huawei Sans" panose="020C0503030203020204" pitchFamily="34" charset="0"/>
              </a:rPr>
              <a:t>HQ</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78" name="图片 105" descr="AP.png"/>
          <p:cNvPicPr>
            <a:picLocks noChangeAspect="1"/>
          </p:cNvPicPr>
          <p:nvPr/>
        </p:nvPicPr>
        <p:blipFill>
          <a:blip r:embed="rId4" cstate="print"/>
          <a:stretch>
            <a:fillRect/>
          </a:stretch>
        </p:blipFill>
        <p:spPr bwMode="gray">
          <a:xfrm>
            <a:off x="4715439" y="4628542"/>
            <a:ext cx="368827" cy="301768"/>
          </a:xfrm>
          <a:prstGeom prst="rect">
            <a:avLst/>
          </a:prstGeom>
        </p:spPr>
      </p:pic>
      <p:cxnSp>
        <p:nvCxnSpPr>
          <p:cNvPr id="79" name="Straight Connector 166"/>
          <p:cNvCxnSpPr>
            <a:stCxn id="69" idx="3"/>
            <a:endCxn id="78" idx="1"/>
          </p:cNvCxnSpPr>
          <p:nvPr/>
        </p:nvCxnSpPr>
        <p:spPr bwMode="gray">
          <a:xfrm flipV="1">
            <a:off x="3999786" y="4779426"/>
            <a:ext cx="715653"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0"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2602397" y="1952673"/>
            <a:ext cx="446281" cy="365138"/>
          </a:xfrm>
          <a:prstGeom prst="rect">
            <a:avLst/>
          </a:prstGeom>
          <a:noFill/>
        </p:spPr>
      </p:pic>
      <p:sp>
        <p:nvSpPr>
          <p:cNvPr id="81" name="文本框 80"/>
          <p:cNvSpPr txBox="1"/>
          <p:nvPr/>
        </p:nvSpPr>
        <p:spPr bwMode="gray">
          <a:xfrm>
            <a:off x="2229060" y="1488446"/>
            <a:ext cx="1192954" cy="461665"/>
          </a:xfrm>
          <a:prstGeom prst="rect">
            <a:avLst/>
          </a:prstGeom>
          <a:noFill/>
        </p:spPr>
        <p:txBody>
          <a:bodyPr wrap="none" rtlCol="0">
            <a:spAutoFit/>
          </a:bodyPr>
          <a:lstStyle/>
          <a:p>
            <a:pPr algn="ctr" fontAlgn="ctr"/>
            <a:r>
              <a:rPr lang="en-US" sz="1200" dirty="0" smtClean="0">
                <a:latin typeface="Huawei Sans" panose="020C0503030203020204" pitchFamily="34" charset="0"/>
              </a:rPr>
              <a:t>AR1</a:t>
            </a:r>
          </a:p>
          <a:p>
            <a:pPr algn="ctr" fontAlgn="ctr"/>
            <a:r>
              <a:rPr lang="en-US" sz="1200" dirty="0" smtClean="0">
                <a:latin typeface="Huawei Sans" panose="020C0503030203020204" pitchFamily="34" charset="0"/>
              </a:rPr>
              <a:t>(DHCP server)</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85" name="Straight Connector 166"/>
          <p:cNvCxnSpPr>
            <a:stCxn id="88" idx="0"/>
            <a:endCxn id="80" idx="2"/>
          </p:cNvCxnSpPr>
          <p:nvPr/>
        </p:nvCxnSpPr>
        <p:spPr bwMode="gray">
          <a:xfrm flipV="1">
            <a:off x="2825538" y="2317811"/>
            <a:ext cx="0" cy="6339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167"/>
          <p:cNvCxnSpPr/>
          <p:nvPr/>
        </p:nvCxnSpPr>
        <p:spPr bwMode="gray">
          <a:xfrm flipH="1">
            <a:off x="1846555" y="3134348"/>
            <a:ext cx="971589" cy="8762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87" name="Straight Connector 167"/>
          <p:cNvCxnSpPr/>
          <p:nvPr/>
        </p:nvCxnSpPr>
        <p:spPr bwMode="gray">
          <a:xfrm flipH="1" flipV="1">
            <a:off x="2814765" y="3131871"/>
            <a:ext cx="975076" cy="8839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88" name="图片 86" descr="核心交换机.png"/>
          <p:cNvPicPr>
            <a:picLocks noChangeAspect="1"/>
          </p:cNvPicPr>
          <p:nvPr/>
        </p:nvPicPr>
        <p:blipFill>
          <a:blip r:embed="rId6" cstate="print"/>
          <a:stretch>
            <a:fillRect/>
          </a:stretch>
        </p:blipFill>
        <p:spPr bwMode="gray">
          <a:xfrm>
            <a:off x="2602397" y="2951779"/>
            <a:ext cx="446281" cy="365139"/>
          </a:xfrm>
          <a:prstGeom prst="rect">
            <a:avLst/>
          </a:prstGeom>
        </p:spPr>
      </p:pic>
      <p:sp>
        <p:nvSpPr>
          <p:cNvPr id="89" name="文本框 88"/>
          <p:cNvSpPr txBox="1"/>
          <p:nvPr/>
        </p:nvSpPr>
        <p:spPr bwMode="gray">
          <a:xfrm>
            <a:off x="1956742" y="3003138"/>
            <a:ext cx="665567"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CORE1</a:t>
            </a:r>
            <a:endParaRPr lang="en-US" sz="1200" dirty="0">
              <a:latin typeface="Huawei Sans" panose="020C0503030203020204" pitchFamily="34" charset="0"/>
            </a:endParaRPr>
          </a:p>
        </p:txBody>
      </p:sp>
      <p:sp>
        <p:nvSpPr>
          <p:cNvPr id="90" name="文本框 89"/>
          <p:cNvSpPr txBox="1"/>
          <p:nvPr/>
        </p:nvSpPr>
        <p:spPr bwMode="gray">
          <a:xfrm>
            <a:off x="1104327" y="3860807"/>
            <a:ext cx="590226"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AGG1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1" name="文本框 90"/>
          <p:cNvSpPr txBox="1"/>
          <p:nvPr/>
        </p:nvSpPr>
        <p:spPr bwMode="gray">
          <a:xfrm>
            <a:off x="1133182" y="4645138"/>
            <a:ext cx="561371"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ACC1</a:t>
            </a:r>
            <a:endParaRPr lang="en-US" sz="1200" dirty="0">
              <a:latin typeface="Huawei Sans" panose="020C0503030203020204" pitchFamily="34" charset="0"/>
            </a:endParaRPr>
          </a:p>
        </p:txBody>
      </p:sp>
      <p:pic>
        <p:nvPicPr>
          <p:cNvPr id="92" name="图片 87" descr="汇聚交换机.png"/>
          <p:cNvPicPr>
            <a:picLocks noChangeAspect="1"/>
          </p:cNvPicPr>
          <p:nvPr/>
        </p:nvPicPr>
        <p:blipFill>
          <a:blip r:embed="rId7" cstate="print"/>
          <a:stretch>
            <a:fillRect/>
          </a:stretch>
        </p:blipFill>
        <p:spPr bwMode="gray">
          <a:xfrm>
            <a:off x="1622704" y="3828441"/>
            <a:ext cx="446281" cy="365139"/>
          </a:xfrm>
          <a:prstGeom prst="rect">
            <a:avLst/>
          </a:prstGeom>
        </p:spPr>
      </p:pic>
      <p:pic>
        <p:nvPicPr>
          <p:cNvPr id="93" name="图片 87" descr="汇聚交换机.png"/>
          <p:cNvPicPr>
            <a:picLocks noChangeAspect="1"/>
          </p:cNvPicPr>
          <p:nvPr/>
        </p:nvPicPr>
        <p:blipFill>
          <a:blip r:embed="rId7" cstate="print"/>
          <a:stretch>
            <a:fillRect/>
          </a:stretch>
        </p:blipFill>
        <p:spPr bwMode="gray">
          <a:xfrm>
            <a:off x="3553505" y="3828441"/>
            <a:ext cx="446281" cy="365139"/>
          </a:xfrm>
          <a:prstGeom prst="rect">
            <a:avLst/>
          </a:prstGeom>
        </p:spPr>
      </p:pic>
      <p:sp>
        <p:nvSpPr>
          <p:cNvPr id="94" name="文本框 93"/>
          <p:cNvSpPr txBox="1"/>
          <p:nvPr/>
        </p:nvSpPr>
        <p:spPr bwMode="gray">
          <a:xfrm>
            <a:off x="4706434" y="4386321"/>
            <a:ext cx="37382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AP</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01" name="文本框 100"/>
          <p:cNvSpPr txBox="1"/>
          <p:nvPr/>
        </p:nvSpPr>
        <p:spPr bwMode="gray">
          <a:xfrm>
            <a:off x="3019814" y="4645138"/>
            <a:ext cx="561371"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ACC2</a:t>
            </a:r>
            <a:endParaRPr lang="en-US" sz="1200" dirty="0">
              <a:latin typeface="Huawei Sans" panose="020C0503030203020204" pitchFamily="34" charset="0"/>
            </a:endParaRPr>
          </a:p>
        </p:txBody>
      </p:sp>
      <p:pic>
        <p:nvPicPr>
          <p:cNvPr id="106" name="图片 10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487634" y="1837722"/>
            <a:ext cx="1046768" cy="595041"/>
          </a:xfrm>
          <a:prstGeom prst="rect">
            <a:avLst/>
          </a:prstGeom>
        </p:spPr>
      </p:pic>
      <p:sp>
        <p:nvSpPr>
          <p:cNvPr id="107" name="Freeform 3"/>
          <p:cNvSpPr>
            <a:spLocks/>
          </p:cNvSpPr>
          <p:nvPr/>
        </p:nvSpPr>
        <p:spPr bwMode="gray">
          <a:xfrm rot="19663033">
            <a:off x="366633" y="2460319"/>
            <a:ext cx="1826418" cy="1017966"/>
          </a:xfrm>
          <a:custGeom>
            <a:avLst/>
            <a:gdLst>
              <a:gd name="T0" fmla="*/ 0 w 5016"/>
              <a:gd name="T1" fmla="*/ 2147483647 h 2256"/>
              <a:gd name="T2" fmla="*/ 2147483647 w 5016"/>
              <a:gd name="T3" fmla="*/ 2147483647 h 2256"/>
              <a:gd name="T4" fmla="*/ 2147483647 w 5016"/>
              <a:gd name="T5" fmla="*/ 2147483647 h 2256"/>
              <a:gd name="T6" fmla="*/ 2147483647 w 5016"/>
              <a:gd name="T7" fmla="*/ 2147483647 h 2256"/>
              <a:gd name="T8" fmla="*/ 2147483647 w 5016"/>
              <a:gd name="T9" fmla="*/ 2147483647 h 2256"/>
              <a:gd name="T10" fmla="*/ 2147483647 w 5016"/>
              <a:gd name="T11" fmla="*/ 2147483647 h 2256"/>
              <a:gd name="T12" fmla="*/ 2147483647 w 5016"/>
              <a:gd name="T13" fmla="*/ 2147483647 h 2256"/>
              <a:gd name="T14" fmla="*/ 2147483647 w 5016"/>
              <a:gd name="T15" fmla="*/ 2147483647 h 2256"/>
              <a:gd name="T16" fmla="*/ 2147483647 w 5016"/>
              <a:gd name="T17" fmla="*/ 2147483647 h 2256"/>
              <a:gd name="T18" fmla="*/ 2147483647 w 5016"/>
              <a:gd name="T19" fmla="*/ 0 h 2256"/>
              <a:gd name="T20" fmla="*/ 2147483647 w 5016"/>
              <a:gd name="T21" fmla="*/ 2147483647 h 2256"/>
              <a:gd name="T22" fmla="*/ 2147483647 w 5016"/>
              <a:gd name="T23" fmla="*/ 2147483647 h 2256"/>
              <a:gd name="T24" fmla="*/ 2147483647 w 5016"/>
              <a:gd name="T25" fmla="*/ 2147483647 h 2256"/>
              <a:gd name="T26" fmla="*/ 2147483647 w 5016"/>
              <a:gd name="T27" fmla="*/ 2147483647 h 2256"/>
              <a:gd name="T28" fmla="*/ 2147483647 w 5016"/>
              <a:gd name="T29" fmla="*/ 2147483647 h 2256"/>
              <a:gd name="T30" fmla="*/ 2147483647 w 5016"/>
              <a:gd name="T31" fmla="*/ 2147483647 h 2256"/>
              <a:gd name="T32" fmla="*/ 2147483647 w 5016"/>
              <a:gd name="T33" fmla="*/ 2147483647 h 2256"/>
              <a:gd name="T34" fmla="*/ 2147483647 w 5016"/>
              <a:gd name="T35" fmla="*/ 2147483647 h 2256"/>
              <a:gd name="T36" fmla="*/ 2147483647 w 5016"/>
              <a:gd name="T37" fmla="*/ 2147483647 h 2256"/>
              <a:gd name="T38" fmla="*/ 0 w 5016"/>
              <a:gd name="T39" fmla="*/ 2147483647 h 225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016"/>
              <a:gd name="T61" fmla="*/ 0 h 2256"/>
              <a:gd name="T62" fmla="*/ 5016 w 5016"/>
              <a:gd name="T63" fmla="*/ 2256 h 225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016" h="2256">
                <a:moveTo>
                  <a:pt x="0" y="2240"/>
                </a:moveTo>
                <a:cubicBezTo>
                  <a:pt x="276" y="2109"/>
                  <a:pt x="1182" y="1474"/>
                  <a:pt x="1122" y="702"/>
                </a:cubicBezTo>
                <a:lnTo>
                  <a:pt x="972" y="744"/>
                </a:lnTo>
                <a:cubicBezTo>
                  <a:pt x="988" y="702"/>
                  <a:pt x="1140" y="436"/>
                  <a:pt x="1140" y="438"/>
                </a:cubicBezTo>
                <a:lnTo>
                  <a:pt x="1422" y="642"/>
                </a:lnTo>
                <a:cubicBezTo>
                  <a:pt x="1422" y="642"/>
                  <a:pt x="1260" y="672"/>
                  <a:pt x="1272" y="672"/>
                </a:cubicBezTo>
                <a:cubicBezTo>
                  <a:pt x="1428" y="1008"/>
                  <a:pt x="1620" y="1350"/>
                  <a:pt x="1968" y="1284"/>
                </a:cubicBezTo>
                <a:cubicBezTo>
                  <a:pt x="2316" y="1218"/>
                  <a:pt x="2460" y="576"/>
                  <a:pt x="2466" y="318"/>
                </a:cubicBezTo>
                <a:lnTo>
                  <a:pt x="2280" y="318"/>
                </a:lnTo>
                <a:lnTo>
                  <a:pt x="2598" y="0"/>
                </a:lnTo>
                <a:lnTo>
                  <a:pt x="2898" y="330"/>
                </a:lnTo>
                <a:lnTo>
                  <a:pt x="2724" y="324"/>
                </a:lnTo>
                <a:cubicBezTo>
                  <a:pt x="2724" y="325"/>
                  <a:pt x="2760" y="1284"/>
                  <a:pt x="3210" y="1302"/>
                </a:cubicBezTo>
                <a:cubicBezTo>
                  <a:pt x="3660" y="1320"/>
                  <a:pt x="3816" y="912"/>
                  <a:pt x="3870" y="654"/>
                </a:cubicBezTo>
                <a:lnTo>
                  <a:pt x="3702" y="642"/>
                </a:lnTo>
                <a:lnTo>
                  <a:pt x="3984" y="420"/>
                </a:lnTo>
                <a:lnTo>
                  <a:pt x="4182" y="678"/>
                </a:lnTo>
                <a:lnTo>
                  <a:pt x="4026" y="672"/>
                </a:lnTo>
                <a:cubicBezTo>
                  <a:pt x="4032" y="678"/>
                  <a:pt x="3960" y="1862"/>
                  <a:pt x="5016" y="2225"/>
                </a:cubicBezTo>
                <a:cubicBezTo>
                  <a:pt x="3438" y="2232"/>
                  <a:pt x="1092" y="2256"/>
                  <a:pt x="0" y="2240"/>
                </a:cubicBezTo>
                <a:close/>
              </a:path>
            </a:pathLst>
          </a:custGeom>
          <a:gradFill flip="none" rotWithShape="1">
            <a:gsLst>
              <a:gs pos="15000">
                <a:schemeClr val="accent1">
                  <a:lumMod val="5000"/>
                  <a:lumOff val="95000"/>
                  <a:alpha val="0"/>
                </a:schemeClr>
              </a:gs>
              <a:gs pos="81000">
                <a:srgbClr val="99DFF9"/>
              </a:gs>
            </a:gsLst>
            <a:lin ang="16200000" scaled="0"/>
            <a:tileRect/>
          </a:gradFill>
          <a:ln w="15875">
            <a:gradFill flip="none" rotWithShape="1">
              <a:gsLst>
                <a:gs pos="0">
                  <a:schemeClr val="accent1">
                    <a:lumMod val="5000"/>
                    <a:lumOff val="95000"/>
                    <a:alpha val="0"/>
                  </a:schemeClr>
                </a:gs>
                <a:gs pos="100000">
                  <a:srgbClr val="00B0F0"/>
                </a:gs>
              </a:gsLst>
              <a:lin ang="162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799" dirty="0">
              <a:latin typeface="Huawei Sans" panose="020C0503030203020204" pitchFamily="34" charset="0"/>
              <a:ea typeface="方正兰亭细黑简体" panose="02000000000000000000" pitchFamily="2" charset="-122"/>
              <a:sym typeface="Huawei Sans" panose="020C0503030203020204" pitchFamily="34" charset="0"/>
            </a:endParaRPr>
          </a:p>
        </p:txBody>
      </p:sp>
      <p:cxnSp>
        <p:nvCxnSpPr>
          <p:cNvPr id="108" name="Straight Connector 166"/>
          <p:cNvCxnSpPr>
            <a:stCxn id="80" idx="1"/>
            <a:endCxn id="106" idx="3"/>
          </p:cNvCxnSpPr>
          <p:nvPr/>
        </p:nvCxnSpPr>
        <p:spPr bwMode="gray">
          <a:xfrm flipH="1">
            <a:off x="1534402" y="2135242"/>
            <a:ext cx="1067995"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Oval 4"/>
          <p:cNvSpPr>
            <a:spLocks noChangeAspect="1"/>
          </p:cNvSpPr>
          <p:nvPr/>
        </p:nvSpPr>
        <p:spPr bwMode="gray">
          <a:xfrm>
            <a:off x="1253519" y="2951779"/>
            <a:ext cx="208265" cy="208265"/>
          </a:xfrm>
          <a:prstGeom prst="ellipse">
            <a:avLst/>
          </a:prstGeom>
          <a:solidFill>
            <a:srgbClr val="00B0F0"/>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2</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110" name="Right Arrow 158"/>
          <p:cNvSpPr/>
          <p:nvPr/>
        </p:nvSpPr>
        <p:spPr bwMode="gray">
          <a:xfrm rot="5400000">
            <a:off x="2501442" y="2430774"/>
            <a:ext cx="633403" cy="494305"/>
          </a:xfrm>
          <a:prstGeom prst="rightArrow">
            <a:avLst>
              <a:gd name="adj1" fmla="val 79333"/>
              <a:gd name="adj2" fmla="val 50000"/>
            </a:avLst>
          </a:prstGeom>
          <a:gradFill flip="none" rotWithShape="1">
            <a:gsLst>
              <a:gs pos="15000">
                <a:schemeClr val="accent1">
                  <a:lumMod val="5000"/>
                  <a:lumOff val="95000"/>
                  <a:alpha val="0"/>
                </a:schemeClr>
              </a:gs>
              <a:gs pos="81000">
                <a:srgbClr val="FFCC66"/>
              </a:gs>
            </a:gsLst>
            <a:lin ang="0" scaled="1"/>
            <a:tileRect/>
          </a:gradFill>
          <a:ln>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111" name="Oval 4"/>
          <p:cNvSpPr>
            <a:spLocks noChangeAspect="1"/>
          </p:cNvSpPr>
          <p:nvPr/>
        </p:nvSpPr>
        <p:spPr bwMode="gray">
          <a:xfrm>
            <a:off x="2913312" y="2665236"/>
            <a:ext cx="208265" cy="208265"/>
          </a:xfrm>
          <a:prstGeom prst="ellipse">
            <a:avLst/>
          </a:prstGeom>
          <a:solidFill>
            <a:srgbClr val="F08500"/>
          </a:solidFill>
          <a:ln w="12700" cap="flat" cmpd="sng" algn="ctr">
            <a:noFill/>
            <a:prstDash val="solid"/>
            <a:miter lim="800000"/>
          </a:ln>
          <a:effectLst/>
        </p:spPr>
        <p:txBody>
          <a:bodyPr wrap="none" lIns="0" tIns="0" rIns="0" bIns="0" rtlCol="0" anchor="ctr"/>
          <a:lstStyle/>
          <a:p>
            <a:pPr algn="ctr" fontAlgn="ctr"/>
            <a:r>
              <a:rPr lang="en-US" sz="1400" b="1" dirty="0" smtClean="0">
                <a:solidFill>
                  <a:prstClr val="white"/>
                </a:solidFill>
                <a:latin typeface="Huawei Sans" panose="020C0503030203020204" pitchFamily="34" charset="0"/>
              </a:rPr>
              <a:t>1</a:t>
            </a:r>
            <a:endParaRPr lang="en-US" altLang="zh-CN" sz="1400" b="1" kern="0" dirty="0">
              <a:solidFill>
                <a:prstClr val="white"/>
              </a:solidFill>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112" name="文本框 111"/>
          <p:cNvSpPr txBox="1"/>
          <p:nvPr/>
        </p:nvSpPr>
        <p:spPr bwMode="gray">
          <a:xfrm>
            <a:off x="868793" y="5867674"/>
            <a:ext cx="889987" cy="246221"/>
          </a:xfrm>
          <a:prstGeom prst="rect">
            <a:avLst/>
          </a:prstGeom>
          <a:noFill/>
        </p:spPr>
        <p:txBody>
          <a:bodyPr wrap="none" rtlCol="0">
            <a:spAutoFit/>
          </a:bodyPr>
          <a:lstStyle/>
          <a:p>
            <a:pPr fontAlgn="ctr"/>
            <a:r>
              <a:rPr lang="en-US" sz="1000" dirty="0" smtClean="0">
                <a:latin typeface="Huawei Sans" panose="020C0503030203020204" pitchFamily="34" charset="0"/>
              </a:rPr>
              <a:t>DHCP Offer</a:t>
            </a:r>
            <a:endParaRPr lang="en-US" altLang="zh-CN" sz="1000" dirty="0" smtClean="0">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113" name="文本框 112"/>
          <p:cNvSpPr txBox="1"/>
          <p:nvPr/>
        </p:nvSpPr>
        <p:spPr bwMode="gray">
          <a:xfrm>
            <a:off x="2048748" y="5867674"/>
            <a:ext cx="3376245" cy="246221"/>
          </a:xfrm>
          <a:prstGeom prst="rect">
            <a:avLst/>
          </a:prstGeom>
          <a:noFill/>
        </p:spPr>
        <p:txBody>
          <a:bodyPr wrap="none" rtlCol="0">
            <a:spAutoFit/>
          </a:bodyPr>
          <a:lstStyle/>
          <a:p>
            <a:pPr fontAlgn="ctr"/>
            <a:r>
              <a:rPr lang="en-US" sz="1000" dirty="0" smtClean="0">
                <a:latin typeface="Huawei Sans" panose="020C0503030203020204" pitchFamily="34" charset="0"/>
              </a:rPr>
              <a:t>Devices proactively register with </a:t>
            </a:r>
            <a:r>
              <a:rPr lang="en-US" sz="1000" dirty="0" err="1" smtClean="0">
                <a:latin typeface="Huawei Sans" panose="020C0503030203020204" pitchFamily="34" charset="0"/>
              </a:rPr>
              <a:t>iMaster</a:t>
            </a:r>
            <a:r>
              <a:rPr lang="en-US" sz="1000" dirty="0" smtClean="0">
                <a:latin typeface="Huawei Sans" panose="020C0503030203020204" pitchFamily="34" charset="0"/>
              </a:rPr>
              <a:t> NCE-Campus.</a:t>
            </a:r>
            <a:endParaRPr lang="en-US" altLang="zh-CN" sz="1000" dirty="0" smtClean="0">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114" name="Oval 4"/>
          <p:cNvSpPr>
            <a:spLocks noChangeAspect="1"/>
          </p:cNvSpPr>
          <p:nvPr/>
        </p:nvSpPr>
        <p:spPr bwMode="gray">
          <a:xfrm>
            <a:off x="719435" y="5883763"/>
            <a:ext cx="208265" cy="208265"/>
          </a:xfrm>
          <a:prstGeom prst="ellipse">
            <a:avLst/>
          </a:prstGeom>
          <a:solidFill>
            <a:srgbClr val="F08500"/>
          </a:solidFill>
          <a:ln w="12700" cap="flat" cmpd="sng" algn="ctr">
            <a:noFill/>
            <a:prstDash val="solid"/>
            <a:miter lim="800000"/>
          </a:ln>
          <a:effectLst/>
        </p:spPr>
        <p:txBody>
          <a:bodyPr wrap="none" lIns="0" tIns="0" rIns="0" bIns="0" rtlCol="0" anchor="ctr"/>
          <a:lstStyle/>
          <a:p>
            <a:pPr algn="ctr" fontAlgn="ctr"/>
            <a:r>
              <a:rPr lang="en-US" sz="1400" b="1" dirty="0" smtClean="0">
                <a:solidFill>
                  <a:prstClr val="white"/>
                </a:solidFill>
                <a:latin typeface="Huawei Sans" panose="020C0503030203020204" pitchFamily="34" charset="0"/>
              </a:rPr>
              <a:t>1</a:t>
            </a:r>
            <a:endParaRPr lang="en-US" altLang="zh-CN" sz="1400" b="1" kern="0" dirty="0">
              <a:solidFill>
                <a:prstClr val="white"/>
              </a:solidFill>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115" name="Oval 4"/>
          <p:cNvSpPr>
            <a:spLocks noChangeAspect="1"/>
          </p:cNvSpPr>
          <p:nvPr/>
        </p:nvSpPr>
        <p:spPr bwMode="gray">
          <a:xfrm>
            <a:off x="1867606" y="5883763"/>
            <a:ext cx="208265" cy="208265"/>
          </a:xfrm>
          <a:prstGeom prst="ellipse">
            <a:avLst/>
          </a:prstGeom>
          <a:solidFill>
            <a:srgbClr val="00B0F0"/>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2</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116" name="文本框 115"/>
          <p:cNvSpPr txBox="1"/>
          <p:nvPr/>
        </p:nvSpPr>
        <p:spPr bwMode="gray">
          <a:xfrm>
            <a:off x="2005034" y="3790168"/>
            <a:ext cx="1621438" cy="646331"/>
          </a:xfrm>
          <a:prstGeom prst="rect">
            <a:avLst/>
          </a:prstGeom>
          <a:noFill/>
        </p:spPr>
        <p:txBody>
          <a:bodyPr wrap="square" rtlCol="0">
            <a:spAutoFit/>
          </a:bodyPr>
          <a:lstStyle/>
          <a:p>
            <a:pPr algn="ctr" fontAlgn="ctr"/>
            <a:r>
              <a:rPr lang="en-US" sz="1200" dirty="0" smtClean="0">
                <a:solidFill>
                  <a:schemeClr val="bg1">
                    <a:lumMod val="65000"/>
                  </a:schemeClr>
                </a:solidFill>
                <a:latin typeface="Huawei Sans" panose="020C0503030203020204" pitchFamily="34" charset="0"/>
              </a:rPr>
              <a:t>Devices to be managed by </a:t>
            </a:r>
            <a:r>
              <a:rPr lang="en-US" sz="1200" dirty="0" err="1" smtClean="0">
                <a:solidFill>
                  <a:schemeClr val="bg1">
                    <a:lumMod val="65000"/>
                  </a:schemeClr>
                </a:solidFill>
                <a:latin typeface="Huawei Sans" panose="020C0503030203020204" pitchFamily="34" charset="0"/>
              </a:rPr>
              <a:t>iMaster</a:t>
            </a:r>
            <a:r>
              <a:rPr lang="en-US" sz="1200" dirty="0" smtClean="0">
                <a:solidFill>
                  <a:schemeClr val="bg1">
                    <a:lumMod val="65000"/>
                  </a:schemeClr>
                </a:solidFill>
                <a:latin typeface="Huawei Sans" panose="020C0503030203020204" pitchFamily="34" charset="0"/>
              </a:rPr>
              <a:t> NCE-Campus</a:t>
            </a:r>
            <a:endParaRPr lang="en-US" altLang="zh-CN" sz="1200" dirty="0" smtClean="0">
              <a:solidFill>
                <a:schemeClr val="bg1">
                  <a:lumMod val="65000"/>
                </a:schemeClr>
              </a:solidFill>
              <a:latin typeface="Huawei Sans" panose="020C0503030203020204" pitchFamily="34" charset="0"/>
              <a:ea typeface="方正兰亭细黑简体" panose="02000000000000000000" pitchFamily="2" charset="-122"/>
              <a:sym typeface="Huawei Sans" panose="020C0503030203020204" pitchFamily="34" charset="0"/>
            </a:endParaRPr>
          </a:p>
        </p:txBody>
      </p:sp>
      <p:grpSp>
        <p:nvGrpSpPr>
          <p:cNvPr id="2" name="组合 1"/>
          <p:cNvGrpSpPr/>
          <p:nvPr/>
        </p:nvGrpSpPr>
        <p:grpSpPr>
          <a:xfrm>
            <a:off x="6606000" y="50856"/>
            <a:ext cx="5155221" cy="324000"/>
            <a:chOff x="6829862" y="50856"/>
            <a:chExt cx="5155221" cy="324000"/>
          </a:xfrm>
        </p:grpSpPr>
        <p:sp>
          <p:nvSpPr>
            <p:cNvPr id="42" name="五边形 41"/>
            <p:cNvSpPr/>
            <p:nvPr/>
          </p:nvSpPr>
          <p:spPr bwMode="gray">
            <a:xfrm>
              <a:off x="6829862" y="50856"/>
              <a:ext cx="602602" cy="324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rgbClr val="FFFFFF"/>
                  </a:solidFill>
                  <a:latin typeface="Huawei Sans" panose="020C0503030203020204" pitchFamily="34" charset="0"/>
                </a:rPr>
                <a:t>Site Design</a:t>
              </a:r>
              <a:endParaRPr lang="en-US" sz="800" b="1" dirty="0">
                <a:solidFill>
                  <a:srgbClr val="FFFFFF"/>
                </a:solidFill>
                <a:latin typeface="Huawei Sans" panose="020C0503030203020204" pitchFamily="34" charset="0"/>
              </a:endParaRPr>
            </a:p>
          </p:txBody>
        </p:sp>
        <p:sp>
          <p:nvSpPr>
            <p:cNvPr id="46" name="燕尾形 45"/>
            <p:cNvSpPr/>
            <p:nvPr/>
          </p:nvSpPr>
          <p:spPr bwMode="gray">
            <a:xfrm>
              <a:off x="9906217" y="50856"/>
              <a:ext cx="127246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dirty="0">
                  <a:latin typeface="Huawei Sans" panose="020C0503030203020204" pitchFamily="34" charset="0"/>
                </a:rPr>
                <a:t>VN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燕尾形 46"/>
            <p:cNvSpPr/>
            <p:nvPr/>
          </p:nvSpPr>
          <p:spPr bwMode="gray">
            <a:xfrm>
              <a:off x="11049083" y="50856"/>
              <a:ext cx="93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Service Deployment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燕尾形 47"/>
            <p:cNvSpPr/>
            <p:nvPr/>
          </p:nvSpPr>
          <p:spPr bwMode="gray">
            <a:xfrm>
              <a:off x="8956166" y="50856"/>
              <a:ext cx="10796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Fabric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燕尾形 48"/>
            <p:cNvSpPr/>
            <p:nvPr/>
          </p:nvSpPr>
          <p:spPr bwMode="gray">
            <a:xfrm>
              <a:off x="8185763" y="50856"/>
              <a:ext cx="90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Network Plan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燕尾形 49"/>
            <p:cNvSpPr/>
            <p:nvPr/>
          </p:nvSpPr>
          <p:spPr bwMode="gray">
            <a:xfrm>
              <a:off x="7302867" y="50856"/>
              <a:ext cx="1012493"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rgbClr val="FFFFFF"/>
                  </a:solidFill>
                  <a:latin typeface="Huawei Sans" panose="020C0503030203020204" pitchFamily="34" charset="0"/>
                </a:rPr>
                <a:t>Device Management</a:t>
              </a:r>
              <a:endParaRPr lang="en-US" altLang="zh-CN" sz="8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84685334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Configuring Network Resources: Fabric Global Resource Pool</a:t>
            </a:r>
            <a:endParaRPr lang="en-US" altLang="zh-CN" dirty="0"/>
          </a:p>
        </p:txBody>
      </p:sp>
      <p:sp>
        <p:nvSpPr>
          <p:cNvPr id="4" name="文本占位符 3"/>
          <p:cNvSpPr>
            <a:spLocks noGrp="1"/>
          </p:cNvSpPr>
          <p:nvPr>
            <p:ph type="body" sz="quarter" idx="10"/>
          </p:nvPr>
        </p:nvSpPr>
        <p:spPr bwMode="gray"/>
        <p:txBody>
          <a:bodyPr/>
          <a:lstStyle/>
          <a:p>
            <a:pPr algn="l"/>
            <a:r>
              <a:rPr lang="en-US" sz="1600" dirty="0" smtClean="0">
                <a:latin typeface="Huawei Sans" panose="020C0503030203020204" pitchFamily="34" charset="0"/>
              </a:rPr>
              <a:t>Before creating a fabric, plan a fabric global resource pool that contains bridge domains (BDs), VXLAN network identifiers (VNIs), VLANs, and loopback interface IP address resources.</a:t>
            </a:r>
            <a:endParaRPr lang="en-US" altLang="zh-CN" sz="1600" dirty="0">
              <a:latin typeface="Huawei Sans" panose="020C0503030203020204" pitchFamily="34" charset="0"/>
            </a:endParaRPr>
          </a:p>
        </p:txBody>
      </p:sp>
      <p:graphicFrame>
        <p:nvGraphicFramePr>
          <p:cNvPr id="5" name="表格 4"/>
          <p:cNvGraphicFramePr>
            <a:graphicFrameLocks noGrp="1"/>
          </p:cNvGraphicFramePr>
          <p:nvPr>
            <p:extLst/>
          </p:nvPr>
        </p:nvGraphicFramePr>
        <p:xfrm>
          <a:off x="5499302" y="2738416"/>
          <a:ext cx="6207442" cy="2895600"/>
        </p:xfrm>
        <a:graphic>
          <a:graphicData uri="http://schemas.openxmlformats.org/drawingml/2006/table">
            <a:tbl>
              <a:tblPr/>
              <a:tblGrid>
                <a:gridCol w="1444109"/>
                <a:gridCol w="4763333"/>
              </a:tblGrid>
              <a:tr h="0">
                <a:tc>
                  <a:txBody>
                    <a:bodyPr/>
                    <a:lstStyle/>
                    <a:p>
                      <a:pPr algn="l" fontAlgn="ctr">
                        <a:lnSpc>
                          <a:spcPct val="100000"/>
                        </a:lnSpc>
                      </a:pPr>
                      <a:r>
                        <a:rPr lang="en-US" sz="1400" b="1" dirty="0" smtClean="0">
                          <a:latin typeface="Huawei Sans" panose="020C0503030203020204" pitchFamily="34" charset="0"/>
                        </a:rPr>
                        <a:t>Task</a:t>
                      </a:r>
                      <a:endParaRPr lang="en-US" sz="14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l" fontAlgn="ctr">
                        <a:lnSpc>
                          <a:spcPct val="100000"/>
                        </a:lnSpc>
                      </a:pPr>
                      <a:r>
                        <a:rPr lang="en-US" sz="1400" b="1" dirty="0" smtClean="0">
                          <a:latin typeface="Huawei Sans" panose="020C0503030203020204" pitchFamily="34" charset="0"/>
                        </a:rPr>
                        <a:t>Resource Pool Plan</a:t>
                      </a:r>
                      <a:endParaRPr lang="en-US" altLang="zh-CN" sz="1400" b="1" dirty="0">
                        <a:effectLst/>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0">
                <a:tc>
                  <a:txBody>
                    <a:bodyPr/>
                    <a:lstStyle/>
                    <a:p>
                      <a:pPr algn="l" fontAlgn="ctr">
                        <a:lnSpc>
                          <a:spcPct val="100000"/>
                        </a:lnSpc>
                        <a:spcAft>
                          <a:spcPts val="600"/>
                        </a:spcAft>
                      </a:pPr>
                      <a:r>
                        <a:rPr lang="en-US" sz="1400" dirty="0" smtClean="0">
                          <a:latin typeface="Huawei Sans" panose="020C0503030203020204" pitchFamily="34" charset="0"/>
                        </a:rPr>
                        <a:t>Configure a </a:t>
                      </a:r>
                      <a:r>
                        <a:rPr lang="en-US" altLang="zh-CN" sz="1400" dirty="0" smtClean="0">
                          <a:latin typeface="Huawei Sans" panose="020C0503030203020204" pitchFamily="34" charset="0"/>
                        </a:rPr>
                        <a:t>fabric </a:t>
                      </a:r>
                      <a:r>
                        <a:rPr lang="en-US" sz="1400" dirty="0" smtClean="0">
                          <a:latin typeface="Huawei Sans" panose="020C0503030203020204" pitchFamily="34" charset="0"/>
                        </a:rPr>
                        <a:t>global resource pool.</a:t>
                      </a:r>
                      <a:endParaRPr lang="en-US" sz="14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271463" indent="-271463" algn="l" fontAlgn="ctr">
                        <a:lnSpc>
                          <a:spcPct val="100000"/>
                        </a:lnSpc>
                        <a:spcAft>
                          <a:spcPts val="600"/>
                        </a:spcAft>
                        <a:buFont typeface="+mj-lt"/>
                        <a:buAutoNum type="arabicPeriod"/>
                      </a:pPr>
                      <a:r>
                        <a:rPr lang="en-US" sz="1400" dirty="0" smtClean="0">
                          <a:latin typeface="Huawei Sans" panose="020C0503030203020204" pitchFamily="34" charset="0"/>
                        </a:rPr>
                        <a:t>Configure VLAN resources, including service VLANs (terminal access VLANs), VLANs for connecting to external networks and network service resources, and CAPWAP management VLAN.</a:t>
                      </a:r>
                      <a:endParaRPr lang="en-US" altLang="zh-CN" sz="1400" dirty="0" smtClean="0">
                        <a:effectLst/>
                        <a:latin typeface="Huawei Sans" panose="020C0503030203020204" pitchFamily="34" charset="0"/>
                      </a:endParaRPr>
                    </a:p>
                    <a:p>
                      <a:pPr marL="271463" marR="0" lvl="0" indent="-271463" algn="l" defTabSz="914034" rtl="0" eaLnBrk="1" fontAlgn="ctr" latinLnBrk="0" hangingPunct="1">
                        <a:lnSpc>
                          <a:spcPct val="100000"/>
                        </a:lnSpc>
                        <a:spcBef>
                          <a:spcPts val="0"/>
                        </a:spcBef>
                        <a:spcAft>
                          <a:spcPts val="600"/>
                        </a:spcAft>
                        <a:buClrTx/>
                        <a:buSzTx/>
                        <a:buFont typeface="+mj-lt"/>
                        <a:buAutoNum type="arabicPeriod"/>
                        <a:tabLst/>
                        <a:defRPr/>
                      </a:pPr>
                      <a:r>
                        <a:rPr lang="en-US" sz="1400" dirty="0" smtClean="0">
                          <a:latin typeface="Huawei Sans" panose="020C0503030203020204" pitchFamily="34" charset="0"/>
                        </a:rPr>
                        <a:t>Configure loopback interface IP addresses. As the VXLAN control plane adopts BGP Ethernet VPN (EVPN), loopback interface IP addresses are required to establish BGP EVPN peer relationships between border and edge nodes.</a:t>
                      </a:r>
                    </a:p>
                    <a:p>
                      <a:pPr marL="271463" indent="-271463" algn="l" fontAlgn="ctr">
                        <a:lnSpc>
                          <a:spcPct val="100000"/>
                        </a:lnSpc>
                        <a:spcAft>
                          <a:spcPts val="600"/>
                        </a:spcAft>
                        <a:buFont typeface="+mj-lt"/>
                        <a:buAutoNum type="arabicPeriod"/>
                      </a:pPr>
                      <a:r>
                        <a:rPr lang="en-US" sz="1400" dirty="0" smtClean="0">
                          <a:latin typeface="Huawei Sans" panose="020C0503030203020204" pitchFamily="34" charset="0"/>
                        </a:rPr>
                        <a:t>Configure BDs and VNIs for Layer 2 broadcast domain isolation in virtual networks.</a:t>
                      </a:r>
                      <a:endParaRPr lang="en-US" altLang="zh-CN" sz="1400" dirty="0">
                        <a:effectLst/>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19" name="Freeform 159"/>
          <p:cNvSpPr/>
          <p:nvPr/>
        </p:nvSpPr>
        <p:spPr bwMode="gray">
          <a:xfrm flipH="1">
            <a:off x="1170367" y="1828774"/>
            <a:ext cx="1240474" cy="6484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smtClean="0">
                <a:solidFill>
                  <a:schemeClr val="bg1">
                    <a:lumMod val="50000"/>
                  </a:schemeClr>
                </a:solidFill>
                <a:latin typeface="Huawei Sans" panose="020C0503030203020204" pitchFamily="34" charset="0"/>
              </a:rPr>
              <a:t>External network</a:t>
            </a:r>
            <a:endParaRPr lang="en-US" sz="1200" dirty="0">
              <a:solidFill>
                <a:schemeClr val="bg1">
                  <a:lumMod val="50000"/>
                </a:schemeClr>
              </a:solidFill>
              <a:latin typeface="Huawei Sans" panose="020C0503030203020204" pitchFamily="34" charset="0"/>
            </a:endParaRPr>
          </a:p>
        </p:txBody>
      </p:sp>
      <p:sp>
        <p:nvSpPr>
          <p:cNvPr id="20" name="Freeform 159"/>
          <p:cNvSpPr/>
          <p:nvPr/>
        </p:nvSpPr>
        <p:spPr bwMode="gray">
          <a:xfrm flipH="1">
            <a:off x="3296485" y="1828774"/>
            <a:ext cx="1240474" cy="6484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smtClean="0">
                <a:solidFill>
                  <a:schemeClr val="bg1">
                    <a:lumMod val="50000"/>
                  </a:schemeClr>
                </a:solidFill>
                <a:latin typeface="Huawei Sans" panose="020C0503030203020204" pitchFamily="34" charset="0"/>
              </a:rPr>
              <a:t>Network service resources</a:t>
            </a:r>
            <a:endParaRPr lang="en-US" sz="1200" dirty="0">
              <a:solidFill>
                <a:schemeClr val="bg1">
                  <a:lumMod val="50000"/>
                </a:schemeClr>
              </a:solidFill>
              <a:latin typeface="Huawei Sans" panose="020C0503030203020204" pitchFamily="34" charset="0"/>
            </a:endParaRPr>
          </a:p>
        </p:txBody>
      </p:sp>
      <p:pic>
        <p:nvPicPr>
          <p:cNvPr id="21" name="图片 79" descr="PC.png">
            <a:extLst>
              <a:ext uri="{FF2B5EF4-FFF2-40B4-BE49-F238E27FC236}">
                <a16:creationId xmlns="" xmlns:a16="http://schemas.microsoft.com/office/drawing/2014/main" id="{4666702E-823D-4236-BF2F-880359158C83}"/>
              </a:ext>
            </a:extLst>
          </p:cNvPr>
          <p:cNvPicPr>
            <a:picLocks noChangeAspect="1"/>
          </p:cNvPicPr>
          <p:nvPr/>
        </p:nvPicPr>
        <p:blipFill>
          <a:blip r:embed="rId3" cstate="print"/>
          <a:stretch>
            <a:fillRect/>
          </a:stretch>
        </p:blipFill>
        <p:spPr bwMode="gray">
          <a:xfrm>
            <a:off x="1701711" y="5682985"/>
            <a:ext cx="445506" cy="342149"/>
          </a:xfrm>
          <a:prstGeom prst="rect">
            <a:avLst/>
          </a:prstGeom>
        </p:spPr>
      </p:pic>
      <p:pic>
        <p:nvPicPr>
          <p:cNvPr id="22" name="图片 79" descr="PC.png">
            <a:extLst>
              <a:ext uri="{FF2B5EF4-FFF2-40B4-BE49-F238E27FC236}">
                <a16:creationId xmlns="" xmlns:a16="http://schemas.microsoft.com/office/drawing/2014/main" id="{4666702E-823D-4236-BF2F-880359158C83}"/>
              </a:ext>
            </a:extLst>
          </p:cNvPr>
          <p:cNvPicPr>
            <a:picLocks noChangeAspect="1"/>
          </p:cNvPicPr>
          <p:nvPr/>
        </p:nvPicPr>
        <p:blipFill>
          <a:blip r:embed="rId3" cstate="print"/>
          <a:stretch>
            <a:fillRect/>
          </a:stretch>
        </p:blipFill>
        <p:spPr bwMode="gray">
          <a:xfrm>
            <a:off x="3624864" y="5682984"/>
            <a:ext cx="445506" cy="342149"/>
          </a:xfrm>
          <a:prstGeom prst="rect">
            <a:avLst/>
          </a:prstGeom>
        </p:spPr>
      </p:pic>
      <p:sp>
        <p:nvSpPr>
          <p:cNvPr id="74" name="圆角矩形 73"/>
          <p:cNvSpPr/>
          <p:nvPr/>
        </p:nvSpPr>
        <p:spPr bwMode="gray">
          <a:xfrm>
            <a:off x="1064415" y="2738416"/>
            <a:ext cx="3948649" cy="2628871"/>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5" name="Freeform 159"/>
          <p:cNvSpPr/>
          <p:nvPr/>
        </p:nvSpPr>
        <p:spPr bwMode="gray">
          <a:xfrm flipH="1">
            <a:off x="1214739" y="3091232"/>
            <a:ext cx="3316353" cy="189846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endParaRPr>
          </a:p>
        </p:txBody>
      </p:sp>
      <p:cxnSp>
        <p:nvCxnSpPr>
          <p:cNvPr id="76" name="Straight Connector 166"/>
          <p:cNvCxnSpPr>
            <a:stCxn id="95" idx="2"/>
            <a:endCxn id="78" idx="0"/>
          </p:cNvCxnSpPr>
          <p:nvPr/>
        </p:nvCxnSpPr>
        <p:spPr bwMode="gray">
          <a:xfrm>
            <a:off x="1917204" y="4376069"/>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166"/>
          <p:cNvCxnSpPr>
            <a:stCxn id="96" idx="2"/>
            <a:endCxn id="79" idx="0"/>
          </p:cNvCxnSpPr>
          <p:nvPr/>
        </p:nvCxnSpPr>
        <p:spPr bwMode="gray">
          <a:xfrm>
            <a:off x="3848005" y="4376069"/>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167"/>
          <p:cNvCxnSpPr/>
          <p:nvPr/>
        </p:nvCxnSpPr>
        <p:spPr bwMode="gray">
          <a:xfrm flipH="1">
            <a:off x="1917914" y="3316837"/>
            <a:ext cx="971589" cy="8762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90" name="Straight Connector 167"/>
          <p:cNvCxnSpPr/>
          <p:nvPr/>
        </p:nvCxnSpPr>
        <p:spPr bwMode="gray">
          <a:xfrm flipH="1" flipV="1">
            <a:off x="2886124" y="3314360"/>
            <a:ext cx="975076" cy="8839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92" name="文本框 91"/>
          <p:cNvSpPr txBox="1"/>
          <p:nvPr/>
        </p:nvSpPr>
        <p:spPr bwMode="gray">
          <a:xfrm>
            <a:off x="1951958" y="3117091"/>
            <a:ext cx="817853" cy="461665"/>
          </a:xfrm>
          <a:prstGeom prst="rect">
            <a:avLst/>
          </a:prstGeom>
          <a:noFill/>
        </p:spPr>
        <p:txBody>
          <a:bodyPr wrap="none" rtlCol="0">
            <a:spAutoFit/>
          </a:bodyPr>
          <a:lstStyle/>
          <a:p>
            <a:pPr algn="ctr" fontAlgn="ctr"/>
            <a:r>
              <a:rPr lang="en-US" sz="1200" dirty="0" smtClean="0">
                <a:latin typeface="Huawei Sans" panose="020C0503030203020204" pitchFamily="34" charset="0"/>
              </a:rPr>
              <a:t>CORE1</a:t>
            </a:r>
          </a:p>
          <a:p>
            <a:pPr algn="ctr" fontAlgn="ctr"/>
            <a:r>
              <a:rPr lang="en-US" sz="1200" b="1" dirty="0" smtClean="0">
                <a:latin typeface="Huawei Sans" panose="020C0503030203020204" pitchFamily="34" charset="0"/>
              </a:rPr>
              <a:t>(Border)</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3" name="文本框 92"/>
          <p:cNvSpPr txBox="1"/>
          <p:nvPr/>
        </p:nvSpPr>
        <p:spPr bwMode="gray">
          <a:xfrm>
            <a:off x="1175686" y="4043296"/>
            <a:ext cx="590226"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AGG1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4" name="文本框 93"/>
          <p:cNvSpPr txBox="1"/>
          <p:nvPr/>
        </p:nvSpPr>
        <p:spPr bwMode="gray">
          <a:xfrm>
            <a:off x="1081108" y="4757558"/>
            <a:ext cx="684804" cy="461665"/>
          </a:xfrm>
          <a:prstGeom prst="rect">
            <a:avLst/>
          </a:prstGeom>
          <a:noFill/>
        </p:spPr>
        <p:txBody>
          <a:bodyPr wrap="none" rtlCol="0">
            <a:spAutoFit/>
          </a:bodyPr>
          <a:lstStyle/>
          <a:p>
            <a:pPr algn="r" fontAlgn="ctr"/>
            <a:r>
              <a:rPr lang="en-US" sz="1200" dirty="0" smtClean="0">
                <a:latin typeface="Huawei Sans" panose="020C0503030203020204" pitchFamily="34" charset="0"/>
              </a:rPr>
              <a:t>ACC1</a:t>
            </a:r>
          </a:p>
          <a:p>
            <a:pPr algn="r" fontAlgn="ctr"/>
            <a:r>
              <a:rPr lang="en-US" sz="1200" b="1" dirty="0" smtClean="0">
                <a:latin typeface="Huawei Sans" panose="020C0503030203020204" pitchFamily="34" charset="0"/>
              </a:rPr>
              <a:t>(Edge)</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95" name="图片 87" descr="汇聚交换机.png"/>
          <p:cNvPicPr>
            <a:picLocks noChangeAspect="1"/>
          </p:cNvPicPr>
          <p:nvPr/>
        </p:nvPicPr>
        <p:blipFill>
          <a:blip r:embed="rId4" cstate="print"/>
          <a:stretch>
            <a:fillRect/>
          </a:stretch>
        </p:blipFill>
        <p:spPr bwMode="gray">
          <a:xfrm>
            <a:off x="1694063" y="4010930"/>
            <a:ext cx="446281" cy="365139"/>
          </a:xfrm>
          <a:prstGeom prst="rect">
            <a:avLst/>
          </a:prstGeom>
        </p:spPr>
      </p:pic>
      <p:pic>
        <p:nvPicPr>
          <p:cNvPr id="96" name="图片 87" descr="汇聚交换机.png"/>
          <p:cNvPicPr>
            <a:picLocks noChangeAspect="1"/>
          </p:cNvPicPr>
          <p:nvPr/>
        </p:nvPicPr>
        <p:blipFill>
          <a:blip r:embed="rId4" cstate="print"/>
          <a:stretch>
            <a:fillRect/>
          </a:stretch>
        </p:blipFill>
        <p:spPr bwMode="gray">
          <a:xfrm>
            <a:off x="3624864" y="4010930"/>
            <a:ext cx="446281" cy="365139"/>
          </a:xfrm>
          <a:prstGeom prst="rect">
            <a:avLst/>
          </a:prstGeom>
        </p:spPr>
      </p:pic>
      <p:sp>
        <p:nvSpPr>
          <p:cNvPr id="104" name="文本框 103"/>
          <p:cNvSpPr txBox="1"/>
          <p:nvPr/>
        </p:nvSpPr>
        <p:spPr bwMode="gray">
          <a:xfrm>
            <a:off x="4011733" y="4757558"/>
            <a:ext cx="684804" cy="461665"/>
          </a:xfrm>
          <a:prstGeom prst="rect">
            <a:avLst/>
          </a:prstGeom>
          <a:noFill/>
        </p:spPr>
        <p:txBody>
          <a:bodyPr wrap="none" rtlCol="0">
            <a:spAutoFit/>
          </a:bodyPr>
          <a:lstStyle/>
          <a:p>
            <a:pPr fontAlgn="ctr"/>
            <a:r>
              <a:rPr lang="en-US" sz="1200" dirty="0" smtClean="0">
                <a:latin typeface="Huawei Sans" panose="020C0503030203020204" pitchFamily="34" charset="0"/>
              </a:rPr>
              <a:t>ACC2</a:t>
            </a:r>
          </a:p>
          <a:p>
            <a:pPr fontAlgn="ctr"/>
            <a:r>
              <a:rPr lang="en-US" sz="1200" b="1" dirty="0" smtClean="0">
                <a:latin typeface="Huawei Sans" panose="020C0503030203020204" pitchFamily="34" charset="0"/>
              </a:rPr>
              <a:t>(Edge)</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109" name="直接连接符 108"/>
          <p:cNvCxnSpPr/>
          <p:nvPr/>
        </p:nvCxnSpPr>
        <p:spPr bwMode="gray">
          <a:xfrm>
            <a:off x="1924464" y="5176886"/>
            <a:ext cx="0" cy="455400"/>
          </a:xfrm>
          <a:prstGeom prst="line">
            <a:avLst/>
          </a:prstGeom>
          <a:ln>
            <a:solidFill>
              <a:srgbClr val="F28944"/>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10" name="文本框 109"/>
          <p:cNvSpPr txBox="1"/>
          <p:nvPr/>
        </p:nvSpPr>
        <p:spPr bwMode="gray">
          <a:xfrm>
            <a:off x="1917914" y="5254595"/>
            <a:ext cx="579005" cy="276999"/>
          </a:xfrm>
          <a:prstGeom prst="rect">
            <a:avLst/>
          </a:prstGeom>
          <a:noFill/>
        </p:spPr>
        <p:txBody>
          <a:bodyPr wrap="none" rtlCol="0">
            <a:spAutoFit/>
          </a:bodyPr>
          <a:lstStyle/>
          <a:p>
            <a:pPr algn="ctr" fontAlgn="ctr"/>
            <a:r>
              <a:rPr lang="en-US" sz="1200" dirty="0" smtClean="0">
                <a:solidFill>
                  <a:srgbClr val="F28944"/>
                </a:solidFill>
                <a:latin typeface="Huawei Sans" panose="020C0503030203020204" pitchFamily="34" charset="0"/>
              </a:rPr>
              <a:t>VLAN</a:t>
            </a:r>
            <a:endParaRPr lang="en-US" sz="1200" dirty="0">
              <a:solidFill>
                <a:srgbClr val="F28944"/>
              </a:solidFill>
              <a:latin typeface="Huawei Sans" panose="020C0503030203020204" pitchFamily="34" charset="0"/>
            </a:endParaRPr>
          </a:p>
        </p:txBody>
      </p:sp>
      <p:sp>
        <p:nvSpPr>
          <p:cNvPr id="111" name="文本框 110"/>
          <p:cNvSpPr txBox="1"/>
          <p:nvPr/>
        </p:nvSpPr>
        <p:spPr bwMode="gray">
          <a:xfrm>
            <a:off x="3228315" y="5254595"/>
            <a:ext cx="579005" cy="276999"/>
          </a:xfrm>
          <a:prstGeom prst="rect">
            <a:avLst/>
          </a:prstGeom>
          <a:noFill/>
        </p:spPr>
        <p:txBody>
          <a:bodyPr wrap="none" rtlCol="0">
            <a:spAutoFit/>
          </a:bodyPr>
          <a:lstStyle/>
          <a:p>
            <a:pPr algn="ctr" fontAlgn="ctr"/>
            <a:r>
              <a:rPr lang="en-US" sz="1200" dirty="0" smtClean="0">
                <a:solidFill>
                  <a:srgbClr val="F28944"/>
                </a:solidFill>
                <a:latin typeface="Huawei Sans" panose="020C0503030203020204" pitchFamily="34" charset="0"/>
              </a:rPr>
              <a:t>VLAN</a:t>
            </a:r>
            <a:endParaRPr lang="en-US" sz="1200" dirty="0">
              <a:solidFill>
                <a:srgbClr val="F28944"/>
              </a:solidFill>
              <a:latin typeface="Huawei Sans" panose="020C0503030203020204" pitchFamily="34" charset="0"/>
            </a:endParaRPr>
          </a:p>
        </p:txBody>
      </p:sp>
      <p:cxnSp>
        <p:nvCxnSpPr>
          <p:cNvPr id="112" name="直接连接符 111"/>
          <p:cNvCxnSpPr/>
          <p:nvPr/>
        </p:nvCxnSpPr>
        <p:spPr bwMode="gray">
          <a:xfrm>
            <a:off x="3852205" y="5176886"/>
            <a:ext cx="0" cy="455400"/>
          </a:xfrm>
          <a:prstGeom prst="line">
            <a:avLst/>
          </a:prstGeom>
          <a:ln>
            <a:solidFill>
              <a:srgbClr val="F28944"/>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13" name="任意多边形 112"/>
          <p:cNvSpPr/>
          <p:nvPr/>
        </p:nvSpPr>
        <p:spPr bwMode="gray">
          <a:xfrm>
            <a:off x="1951958" y="4397305"/>
            <a:ext cx="1833410" cy="356300"/>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Lst>
            <a:ahLst/>
            <a:cxnLst>
              <a:cxn ang="0">
                <a:pos x="connsiteX0" y="connsiteY0"/>
              </a:cxn>
              <a:cxn ang="0">
                <a:pos x="connsiteX1" y="connsiteY1"/>
              </a:cxn>
            </a:cxnLst>
            <a:rect l="l" t="t" r="r" b="b"/>
            <a:pathLst>
              <a:path w="10000" h="312781">
                <a:moveTo>
                  <a:pt x="0" y="302781"/>
                </a:moveTo>
                <a:cubicBezTo>
                  <a:pt x="3333" y="-118629"/>
                  <a:pt x="7548" y="-86005"/>
                  <a:pt x="10000" y="312781"/>
                </a:cubicBezTo>
              </a:path>
            </a:pathLst>
          </a:custGeom>
          <a:noFill/>
          <a:ln w="92075" cap="rnd" algn="ctr">
            <a:solidFill>
              <a:srgbClr val="ED6D00"/>
            </a:solidFill>
            <a:prstDash val="solid"/>
            <a:round/>
            <a:headEnd type="none" w="med" len="med"/>
            <a:tailEnd type="none" w="med" len="med"/>
          </a:ln>
        </p:spPr>
        <p:txBody>
          <a:bodyPr rtlCol="0" anchor="ctr"/>
          <a:lstStyle/>
          <a:p>
            <a:pPr algn="ctr" fontAlgn="ctr"/>
            <a:endParaRPr lang="en-US" altLang="zh-CN" dirty="0">
              <a:latin typeface="Huawei Sans" panose="020C0503030203020204" pitchFamily="34" charset="0"/>
            </a:endParaRPr>
          </a:p>
        </p:txBody>
      </p:sp>
      <p:sp>
        <p:nvSpPr>
          <p:cNvPr id="114" name="文本框 113"/>
          <p:cNvSpPr txBox="1"/>
          <p:nvPr/>
        </p:nvSpPr>
        <p:spPr bwMode="gray">
          <a:xfrm>
            <a:off x="2698010" y="4088288"/>
            <a:ext cx="442749" cy="276999"/>
          </a:xfrm>
          <a:prstGeom prst="rect">
            <a:avLst/>
          </a:prstGeom>
          <a:noFill/>
        </p:spPr>
        <p:txBody>
          <a:bodyPr wrap="none" rtlCol="0">
            <a:spAutoFit/>
          </a:bodyPr>
          <a:lstStyle/>
          <a:p>
            <a:pPr algn="ctr" fontAlgn="ctr"/>
            <a:r>
              <a:rPr lang="en-US" sz="1200" dirty="0" smtClean="0">
                <a:solidFill>
                  <a:srgbClr val="F28944"/>
                </a:solidFill>
                <a:latin typeface="Huawei Sans" panose="020C0503030203020204" pitchFamily="34" charset="0"/>
              </a:rPr>
              <a:t>VNI</a:t>
            </a:r>
            <a:endParaRPr lang="en-US" sz="1200" dirty="0">
              <a:solidFill>
                <a:srgbClr val="F28944"/>
              </a:solidFill>
              <a:latin typeface="Huawei Sans" panose="020C0503030203020204" pitchFamily="34" charset="0"/>
            </a:endParaRPr>
          </a:p>
        </p:txBody>
      </p:sp>
      <p:sp>
        <p:nvSpPr>
          <p:cNvPr id="115" name="文本框 114"/>
          <p:cNvSpPr txBox="1"/>
          <p:nvPr/>
        </p:nvSpPr>
        <p:spPr bwMode="gray">
          <a:xfrm>
            <a:off x="2362160" y="4471429"/>
            <a:ext cx="1165705" cy="276999"/>
          </a:xfrm>
          <a:prstGeom prst="rect">
            <a:avLst/>
          </a:prstGeom>
          <a:noFill/>
        </p:spPr>
        <p:txBody>
          <a:bodyPr wrap="none" rtlCol="0">
            <a:spAutoFit/>
          </a:bodyPr>
          <a:lstStyle/>
          <a:p>
            <a:pPr algn="ctr" fontAlgn="ctr"/>
            <a:r>
              <a:rPr lang="en-US" sz="1200" dirty="0" smtClean="0">
                <a:solidFill>
                  <a:srgbClr val="F28944"/>
                </a:solidFill>
                <a:latin typeface="Huawei Sans" panose="020C0503030203020204" pitchFamily="34" charset="0"/>
              </a:rPr>
              <a:t>VXLAN tunnel</a:t>
            </a:r>
            <a:endParaRPr lang="en-US" altLang="zh-CN" sz="1200" dirty="0" smtClean="0">
              <a:solidFill>
                <a:srgbClr val="F28944"/>
              </a:solidFill>
              <a:latin typeface="Huawei Sans" panose="020C0503030203020204" pitchFamily="34" charset="0"/>
              <a:ea typeface="方正兰亭细黑简体" panose="02000000000000000000" pitchFamily="2" charset="-122"/>
              <a:sym typeface="Huawei Sans" panose="020C0503030203020204" pitchFamily="34" charset="0"/>
            </a:endParaRPr>
          </a:p>
        </p:txBody>
      </p:sp>
      <p:cxnSp>
        <p:nvCxnSpPr>
          <p:cNvPr id="116" name="直接连接符 115"/>
          <p:cNvCxnSpPr/>
          <p:nvPr/>
        </p:nvCxnSpPr>
        <p:spPr bwMode="gray">
          <a:xfrm>
            <a:off x="2173163" y="2524474"/>
            <a:ext cx="495259" cy="621078"/>
          </a:xfrm>
          <a:prstGeom prst="line">
            <a:avLst/>
          </a:prstGeom>
          <a:ln>
            <a:solidFill>
              <a:srgbClr val="F28944"/>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bwMode="gray">
          <a:xfrm flipH="1">
            <a:off x="3140759" y="2534087"/>
            <a:ext cx="464971" cy="611465"/>
          </a:xfrm>
          <a:prstGeom prst="line">
            <a:avLst/>
          </a:prstGeom>
          <a:ln>
            <a:solidFill>
              <a:srgbClr val="F28944"/>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18" name="文本框 117"/>
          <p:cNvSpPr txBox="1"/>
          <p:nvPr/>
        </p:nvSpPr>
        <p:spPr bwMode="gray">
          <a:xfrm>
            <a:off x="1807602" y="2738416"/>
            <a:ext cx="579005" cy="276999"/>
          </a:xfrm>
          <a:prstGeom prst="rect">
            <a:avLst/>
          </a:prstGeom>
          <a:noFill/>
        </p:spPr>
        <p:txBody>
          <a:bodyPr wrap="none" rtlCol="0">
            <a:spAutoFit/>
          </a:bodyPr>
          <a:lstStyle/>
          <a:p>
            <a:pPr algn="ctr" fontAlgn="ctr"/>
            <a:r>
              <a:rPr lang="en-US" sz="1200" dirty="0" smtClean="0">
                <a:solidFill>
                  <a:srgbClr val="F28944"/>
                </a:solidFill>
                <a:latin typeface="Huawei Sans" panose="020C0503030203020204" pitchFamily="34" charset="0"/>
              </a:rPr>
              <a:t>VLAN</a:t>
            </a:r>
            <a:endParaRPr lang="en-US" sz="1200" dirty="0">
              <a:solidFill>
                <a:srgbClr val="F28944"/>
              </a:solidFill>
              <a:latin typeface="Huawei Sans" panose="020C0503030203020204" pitchFamily="34" charset="0"/>
            </a:endParaRPr>
          </a:p>
        </p:txBody>
      </p:sp>
      <p:sp>
        <p:nvSpPr>
          <p:cNvPr id="119" name="文本框 118"/>
          <p:cNvSpPr txBox="1"/>
          <p:nvPr/>
        </p:nvSpPr>
        <p:spPr bwMode="gray">
          <a:xfrm>
            <a:off x="3381922" y="2738416"/>
            <a:ext cx="579005" cy="276999"/>
          </a:xfrm>
          <a:prstGeom prst="rect">
            <a:avLst/>
          </a:prstGeom>
          <a:noFill/>
        </p:spPr>
        <p:txBody>
          <a:bodyPr wrap="none" rtlCol="0">
            <a:spAutoFit/>
          </a:bodyPr>
          <a:lstStyle/>
          <a:p>
            <a:pPr algn="ctr" fontAlgn="ctr"/>
            <a:r>
              <a:rPr lang="en-US" sz="1200" dirty="0" smtClean="0">
                <a:solidFill>
                  <a:srgbClr val="F28944"/>
                </a:solidFill>
                <a:latin typeface="Huawei Sans" panose="020C0503030203020204" pitchFamily="34" charset="0"/>
              </a:rPr>
              <a:t>VLAN</a:t>
            </a:r>
            <a:endParaRPr lang="en-US" sz="1200" dirty="0">
              <a:solidFill>
                <a:srgbClr val="F28944"/>
              </a:solidFill>
              <a:latin typeface="Huawei Sans" panose="020C0503030203020204" pitchFamily="34" charset="0"/>
            </a:endParaRPr>
          </a:p>
        </p:txBody>
      </p:sp>
      <p:sp>
        <p:nvSpPr>
          <p:cNvPr id="120" name="文本框 119"/>
          <p:cNvSpPr txBox="1"/>
          <p:nvPr/>
        </p:nvSpPr>
        <p:spPr bwMode="gray">
          <a:xfrm>
            <a:off x="4024479" y="4043296"/>
            <a:ext cx="590226"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AGG2</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8" name="文本框 57"/>
          <p:cNvSpPr txBox="1"/>
          <p:nvPr/>
        </p:nvSpPr>
        <p:spPr bwMode="gray">
          <a:xfrm>
            <a:off x="1096890" y="2888585"/>
            <a:ext cx="468398" cy="307777"/>
          </a:xfrm>
          <a:prstGeom prst="rect">
            <a:avLst/>
          </a:prstGeom>
          <a:noFill/>
        </p:spPr>
        <p:txBody>
          <a:bodyPr wrap="none" rtlCol="0">
            <a:spAutoFit/>
          </a:bodyPr>
          <a:lstStyle/>
          <a:p>
            <a:pPr fontAlgn="ctr"/>
            <a:r>
              <a:rPr lang="en-US" sz="1400" b="1" dirty="0" smtClean="0">
                <a:latin typeface="Huawei Sans" panose="020C0503030203020204" pitchFamily="34" charset="0"/>
              </a:rPr>
              <a:t>HQ</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121" name="组合 120"/>
          <p:cNvGrpSpPr/>
          <p:nvPr/>
        </p:nvGrpSpPr>
        <p:grpSpPr bwMode="gray">
          <a:xfrm>
            <a:off x="2785562" y="3010795"/>
            <a:ext cx="213684" cy="248400"/>
            <a:chOff x="5273248" y="4464391"/>
            <a:chExt cx="378553" cy="249005"/>
          </a:xfrm>
        </p:grpSpPr>
        <p:cxnSp>
          <p:nvCxnSpPr>
            <p:cNvPr id="122" name="直接连接符 121"/>
            <p:cNvCxnSpPr/>
            <p:nvPr/>
          </p:nvCxnSpPr>
          <p:spPr bwMode="gray">
            <a:xfrm>
              <a:off x="5273248" y="4464391"/>
              <a:ext cx="37855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bwMode="gray">
            <a:xfrm>
              <a:off x="5462524" y="4464391"/>
              <a:ext cx="0" cy="2490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24" name="组合 123"/>
          <p:cNvGrpSpPr/>
          <p:nvPr/>
        </p:nvGrpSpPr>
        <p:grpSpPr bwMode="gray">
          <a:xfrm rot="5400000">
            <a:off x="2014194" y="4860790"/>
            <a:ext cx="213684" cy="248400"/>
            <a:chOff x="5273248" y="4464391"/>
            <a:chExt cx="378553" cy="249005"/>
          </a:xfrm>
        </p:grpSpPr>
        <p:cxnSp>
          <p:nvCxnSpPr>
            <p:cNvPr id="125" name="直接连接符 124"/>
            <p:cNvCxnSpPr/>
            <p:nvPr/>
          </p:nvCxnSpPr>
          <p:spPr bwMode="gray">
            <a:xfrm>
              <a:off x="5273248" y="4464391"/>
              <a:ext cx="37855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bwMode="gray">
            <a:xfrm>
              <a:off x="5462524" y="4464391"/>
              <a:ext cx="0" cy="2490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27" name="组合 126"/>
          <p:cNvGrpSpPr/>
          <p:nvPr/>
        </p:nvGrpSpPr>
        <p:grpSpPr bwMode="gray">
          <a:xfrm rot="16200000" flipH="1">
            <a:off x="3525496" y="4860790"/>
            <a:ext cx="213684" cy="248400"/>
            <a:chOff x="5273248" y="4464391"/>
            <a:chExt cx="378553" cy="249005"/>
          </a:xfrm>
        </p:grpSpPr>
        <p:cxnSp>
          <p:nvCxnSpPr>
            <p:cNvPr id="128" name="直接连接符 127"/>
            <p:cNvCxnSpPr/>
            <p:nvPr/>
          </p:nvCxnSpPr>
          <p:spPr bwMode="gray">
            <a:xfrm>
              <a:off x="5273248" y="4464391"/>
              <a:ext cx="37855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bwMode="gray">
            <a:xfrm>
              <a:off x="5462524" y="4464391"/>
              <a:ext cx="0" cy="2490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78" name="图片 76" descr="接入交换机.png"/>
          <p:cNvPicPr>
            <a:picLocks noChangeAspect="1"/>
          </p:cNvPicPr>
          <p:nvPr/>
        </p:nvPicPr>
        <p:blipFill>
          <a:blip r:embed="rId5" cstate="print"/>
          <a:stretch>
            <a:fillRect/>
          </a:stretch>
        </p:blipFill>
        <p:spPr bwMode="gray">
          <a:xfrm>
            <a:off x="1694063" y="4779346"/>
            <a:ext cx="446281" cy="365139"/>
          </a:xfrm>
          <a:prstGeom prst="rect">
            <a:avLst/>
          </a:prstGeom>
        </p:spPr>
      </p:pic>
      <p:pic>
        <p:nvPicPr>
          <p:cNvPr id="79" name="图片 76" descr="接入交换机.png"/>
          <p:cNvPicPr>
            <a:picLocks noChangeAspect="1"/>
          </p:cNvPicPr>
          <p:nvPr/>
        </p:nvPicPr>
        <p:blipFill>
          <a:blip r:embed="rId5" cstate="print"/>
          <a:stretch>
            <a:fillRect/>
          </a:stretch>
        </p:blipFill>
        <p:spPr bwMode="gray">
          <a:xfrm>
            <a:off x="3624864" y="4779346"/>
            <a:ext cx="446281" cy="365139"/>
          </a:xfrm>
          <a:prstGeom prst="rect">
            <a:avLst/>
          </a:prstGeom>
        </p:spPr>
      </p:pic>
      <p:pic>
        <p:nvPicPr>
          <p:cNvPr id="91" name="图片 86" descr="核心交换机.png"/>
          <p:cNvPicPr>
            <a:picLocks noChangeAspect="1"/>
          </p:cNvPicPr>
          <p:nvPr/>
        </p:nvPicPr>
        <p:blipFill>
          <a:blip r:embed="rId6" cstate="print"/>
          <a:stretch>
            <a:fillRect/>
          </a:stretch>
        </p:blipFill>
        <p:spPr bwMode="gray">
          <a:xfrm>
            <a:off x="2673756" y="3134268"/>
            <a:ext cx="446281" cy="365139"/>
          </a:xfrm>
          <a:prstGeom prst="rect">
            <a:avLst/>
          </a:prstGeom>
        </p:spPr>
      </p:pic>
      <p:pic>
        <p:nvPicPr>
          <p:cNvPr id="53" name="图片 5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4049314" y="2899667"/>
            <a:ext cx="865097" cy="491769"/>
          </a:xfrm>
          <a:prstGeom prst="rect">
            <a:avLst/>
          </a:prstGeom>
        </p:spPr>
      </p:pic>
      <p:grpSp>
        <p:nvGrpSpPr>
          <p:cNvPr id="2" name="组合 1"/>
          <p:cNvGrpSpPr/>
          <p:nvPr/>
        </p:nvGrpSpPr>
        <p:grpSpPr>
          <a:xfrm>
            <a:off x="6606000" y="50856"/>
            <a:ext cx="5155221" cy="324000"/>
            <a:chOff x="6829862" y="50856"/>
            <a:chExt cx="5155221" cy="324000"/>
          </a:xfrm>
        </p:grpSpPr>
        <p:sp>
          <p:nvSpPr>
            <p:cNvPr id="54" name="五边形 53"/>
            <p:cNvSpPr/>
            <p:nvPr/>
          </p:nvSpPr>
          <p:spPr bwMode="gray">
            <a:xfrm>
              <a:off x="6829862" y="50856"/>
              <a:ext cx="60260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800" dirty="0" smtClean="0">
                  <a:latin typeface="Huawei Sans" panose="020C0503030203020204" pitchFamily="34" charset="0"/>
                </a:rPr>
                <a:t>Site Design</a:t>
              </a:r>
              <a:endParaRPr lang="en-US" sz="800" dirty="0">
                <a:latin typeface="Huawei Sans" panose="020C0503030203020204" pitchFamily="34" charset="0"/>
              </a:endParaRPr>
            </a:p>
          </p:txBody>
        </p:sp>
        <p:sp>
          <p:nvSpPr>
            <p:cNvPr id="55" name="燕尾形 54"/>
            <p:cNvSpPr/>
            <p:nvPr/>
          </p:nvSpPr>
          <p:spPr bwMode="gray">
            <a:xfrm>
              <a:off x="9906217" y="50856"/>
              <a:ext cx="127246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dirty="0">
                  <a:latin typeface="Huawei Sans" panose="020C0503030203020204" pitchFamily="34" charset="0"/>
                </a:rPr>
                <a:t>VN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燕尾形 55"/>
            <p:cNvSpPr/>
            <p:nvPr/>
          </p:nvSpPr>
          <p:spPr bwMode="gray">
            <a:xfrm>
              <a:off x="11049083" y="50856"/>
              <a:ext cx="93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Service Deployment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燕尾形 56"/>
            <p:cNvSpPr/>
            <p:nvPr/>
          </p:nvSpPr>
          <p:spPr bwMode="gray">
            <a:xfrm>
              <a:off x="8956166" y="50856"/>
              <a:ext cx="10796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Fabric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燕尾形 58"/>
            <p:cNvSpPr/>
            <p:nvPr/>
          </p:nvSpPr>
          <p:spPr bwMode="gray">
            <a:xfrm>
              <a:off x="8185763" y="50856"/>
              <a:ext cx="90000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chemeClr val="bg1"/>
                  </a:solidFill>
                  <a:latin typeface="Huawei Sans" panose="020C0503030203020204" pitchFamily="34" charset="0"/>
                </a:rPr>
                <a:t>Network Plan</a:t>
              </a:r>
              <a:endParaRPr lang="en-US" altLang="zh-CN" sz="8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燕尾形 59"/>
            <p:cNvSpPr/>
            <p:nvPr/>
          </p:nvSpPr>
          <p:spPr bwMode="gray">
            <a:xfrm>
              <a:off x="7302867" y="50856"/>
              <a:ext cx="1012493"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Device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65331726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smtClean="0"/>
              <a:t>Lab: Configuring a Fabric Global Resource Pool</a:t>
            </a:r>
            <a:endParaRPr lang="en-US" altLang="zh-CN" dirty="0"/>
          </a:p>
        </p:txBody>
      </p:sp>
      <p:sp>
        <p:nvSpPr>
          <p:cNvPr id="3" name="文本占位符 2"/>
          <p:cNvSpPr>
            <a:spLocks noGrp="1"/>
          </p:cNvSpPr>
          <p:nvPr>
            <p:ph type="body" sz="quarter" idx="10"/>
          </p:nvPr>
        </p:nvSpPr>
        <p:spPr bwMode="gray"/>
        <p:txBody>
          <a:bodyPr/>
          <a:lstStyle/>
          <a:p>
            <a:pPr algn="l"/>
            <a:r>
              <a:rPr lang="en-US" sz="1800" dirty="0" smtClean="0">
                <a:latin typeface="Huawei Sans" panose="020C0503030203020204" pitchFamily="34" charset="0"/>
              </a:rPr>
              <a:t>Choose </a:t>
            </a:r>
            <a:r>
              <a:rPr lang="en-US" sz="1800" b="1" dirty="0" smtClean="0">
                <a:latin typeface="Huawei Sans" panose="020C0503030203020204" pitchFamily="34" charset="0"/>
              </a:rPr>
              <a:t>Fabric Network</a:t>
            </a:r>
            <a:r>
              <a:rPr lang="en-US" sz="1800" dirty="0" smtClean="0">
                <a:latin typeface="Huawei Sans" panose="020C0503030203020204" pitchFamily="34" charset="0"/>
              </a:rPr>
              <a:t> &gt; </a:t>
            </a:r>
            <a:r>
              <a:rPr lang="en-US" sz="1800" b="1" dirty="0" smtClean="0">
                <a:latin typeface="Huawei Sans" panose="020C0503030203020204" pitchFamily="34" charset="0"/>
              </a:rPr>
              <a:t>Network Plan</a:t>
            </a:r>
            <a:r>
              <a:rPr lang="en-US" sz="1800" dirty="0" smtClean="0">
                <a:latin typeface="Huawei Sans" panose="020C0503030203020204" pitchFamily="34" charset="0"/>
              </a:rPr>
              <a:t>. On the resource pool configuration page that is displayed, click </a:t>
            </a:r>
            <a:r>
              <a:rPr lang="en-US" sz="1800" b="1" dirty="0" smtClean="0">
                <a:latin typeface="Huawei Sans" panose="020C0503030203020204" pitchFamily="34" charset="0"/>
              </a:rPr>
              <a:t>Fabric Global Resource Pool</a:t>
            </a:r>
            <a:r>
              <a:rPr lang="en-US" sz="1800" dirty="0" smtClean="0">
                <a:latin typeface="Huawei Sans" panose="020C0503030203020204" pitchFamily="34" charset="0"/>
              </a:rPr>
              <a:t>, set parameters, and click </a:t>
            </a:r>
            <a:r>
              <a:rPr lang="en-US" sz="1800" b="1" dirty="0" smtClean="0">
                <a:latin typeface="Huawei Sans" panose="020C0503030203020204" pitchFamily="34" charset="0"/>
              </a:rPr>
              <a:t>+</a:t>
            </a:r>
            <a:r>
              <a:rPr lang="en-US" sz="1800" dirty="0" smtClean="0">
                <a:latin typeface="Huawei Sans" panose="020C0503030203020204" pitchFamily="34" charset="0"/>
              </a:rPr>
              <a:t>.</a:t>
            </a:r>
            <a:endParaRPr lang="en-US" altLang="zh-CN" sz="1800" dirty="0">
              <a:latin typeface="Huawei Sans" panose="020C0503030203020204" pitchFamily="34" charset="0"/>
            </a:endParaRPr>
          </a:p>
        </p:txBody>
      </p:sp>
      <p:grpSp>
        <p:nvGrpSpPr>
          <p:cNvPr id="2" name="组合 1"/>
          <p:cNvGrpSpPr/>
          <p:nvPr/>
        </p:nvGrpSpPr>
        <p:grpSpPr>
          <a:xfrm>
            <a:off x="6606000" y="50856"/>
            <a:ext cx="5155221" cy="324000"/>
            <a:chOff x="6829862" y="50856"/>
            <a:chExt cx="5155221" cy="324000"/>
          </a:xfrm>
        </p:grpSpPr>
        <p:sp>
          <p:nvSpPr>
            <p:cNvPr id="19" name="五边形 18"/>
            <p:cNvSpPr/>
            <p:nvPr/>
          </p:nvSpPr>
          <p:spPr bwMode="gray">
            <a:xfrm>
              <a:off x="6829862" y="50856"/>
              <a:ext cx="60260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800" dirty="0" smtClean="0">
                  <a:latin typeface="Huawei Sans" panose="020C0503030203020204" pitchFamily="34" charset="0"/>
                </a:rPr>
                <a:t>Site Design</a:t>
              </a:r>
              <a:endParaRPr lang="en-US" sz="800" dirty="0">
                <a:latin typeface="Huawei Sans" panose="020C0503030203020204" pitchFamily="34" charset="0"/>
              </a:endParaRPr>
            </a:p>
          </p:txBody>
        </p:sp>
        <p:sp>
          <p:nvSpPr>
            <p:cNvPr id="20" name="燕尾形 19"/>
            <p:cNvSpPr/>
            <p:nvPr/>
          </p:nvSpPr>
          <p:spPr bwMode="gray">
            <a:xfrm>
              <a:off x="9906217" y="50856"/>
              <a:ext cx="127246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dirty="0">
                  <a:latin typeface="Huawei Sans" panose="020C0503030203020204" pitchFamily="34" charset="0"/>
                </a:rPr>
                <a:t>VN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燕尾形 20"/>
            <p:cNvSpPr/>
            <p:nvPr/>
          </p:nvSpPr>
          <p:spPr bwMode="gray">
            <a:xfrm>
              <a:off x="11049083" y="50856"/>
              <a:ext cx="93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Service Deployment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燕尾形 21"/>
            <p:cNvSpPr/>
            <p:nvPr/>
          </p:nvSpPr>
          <p:spPr bwMode="gray">
            <a:xfrm>
              <a:off x="8956166" y="50856"/>
              <a:ext cx="10796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Fabric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燕尾形 22"/>
            <p:cNvSpPr/>
            <p:nvPr/>
          </p:nvSpPr>
          <p:spPr bwMode="gray">
            <a:xfrm>
              <a:off x="8185763" y="50856"/>
              <a:ext cx="90000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chemeClr val="bg1"/>
                  </a:solidFill>
                  <a:latin typeface="Huawei Sans" panose="020C0503030203020204" pitchFamily="34" charset="0"/>
                </a:rPr>
                <a:t>Network Plan</a:t>
              </a:r>
              <a:endParaRPr lang="en-US" altLang="zh-CN" sz="8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燕尾形 23"/>
            <p:cNvSpPr/>
            <p:nvPr/>
          </p:nvSpPr>
          <p:spPr bwMode="gray">
            <a:xfrm>
              <a:off x="7302867" y="50856"/>
              <a:ext cx="1012493"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Device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3" name="图片 12"/>
          <p:cNvPicPr>
            <a:picLocks noChangeAspect="1"/>
          </p:cNvPicPr>
          <p:nvPr/>
        </p:nvPicPr>
        <p:blipFill>
          <a:blip r:embed="rId3"/>
          <a:stretch>
            <a:fillRect/>
          </a:stretch>
        </p:blipFill>
        <p:spPr>
          <a:xfrm>
            <a:off x="1368158" y="1941591"/>
            <a:ext cx="9000000" cy="4196532"/>
          </a:xfrm>
          <a:prstGeom prst="rect">
            <a:avLst/>
          </a:prstGeom>
          <a:ln w="12700">
            <a:solidFill>
              <a:schemeClr val="bg1">
                <a:lumMod val="85000"/>
              </a:schemeClr>
            </a:solidFill>
          </a:ln>
        </p:spPr>
      </p:pic>
      <p:sp>
        <p:nvSpPr>
          <p:cNvPr id="12" name="TextBox 179"/>
          <p:cNvSpPr txBox="1"/>
          <p:nvPr/>
        </p:nvSpPr>
        <p:spPr bwMode="gray">
          <a:xfrm>
            <a:off x="8117035" y="1722357"/>
            <a:ext cx="3220347" cy="867019"/>
          </a:xfrm>
          <a:prstGeom prst="roundRect">
            <a:avLst>
              <a:gd name="adj" fmla="val 12806"/>
            </a:avLst>
          </a:prstGeom>
          <a:solidFill>
            <a:srgbClr val="30B5C5"/>
          </a:solidFill>
          <a:ln>
            <a:noFill/>
          </a:ln>
        </p:spPr>
        <p:txBody>
          <a:bodyPr wrap="square" lIns="72000" tIns="72000" rIns="72000" bIns="72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400" dirty="0" err="1" smtClean="0">
                <a:latin typeface="Huawei Sans" panose="020C0503030203020204" pitchFamily="34" charset="0"/>
              </a:rPr>
              <a:t>iMaster</a:t>
            </a:r>
            <a:r>
              <a:rPr lang="en-US" sz="1400" dirty="0" smtClean="0">
                <a:latin typeface="Huawei Sans" panose="020C0503030203020204" pitchFamily="34" charset="0"/>
              </a:rPr>
              <a:t> NCE-Campus provides the logical topology view to help users understand the meanings of parameters.</a:t>
            </a:r>
            <a:endParaRPr lang="en-US" altLang="zh-CN" sz="1400" dirty="0">
              <a:latin typeface="Huawei Sans" panose="020C0503030203020204" pitchFamily="34" charset="0"/>
            </a:endParaRPr>
          </a:p>
        </p:txBody>
      </p:sp>
    </p:spTree>
    <p:extLst>
      <p:ext uri="{BB962C8B-B14F-4D97-AF65-F5344CB8AC3E}">
        <p14:creationId xmlns:p14="http://schemas.microsoft.com/office/powerpoint/2010/main" val="15036726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smtClean="0"/>
              <a:t>Configuring Network Resources: Underlay Automation Resource Pool</a:t>
            </a:r>
            <a:endParaRPr lang="en-US" altLang="zh-CN" dirty="0"/>
          </a:p>
        </p:txBody>
      </p:sp>
      <p:sp>
        <p:nvSpPr>
          <p:cNvPr id="4" name="文本占位符 3"/>
          <p:cNvSpPr>
            <a:spLocks noGrp="1"/>
          </p:cNvSpPr>
          <p:nvPr>
            <p:ph type="body" sz="quarter" idx="10"/>
          </p:nvPr>
        </p:nvSpPr>
        <p:spPr/>
        <p:txBody>
          <a:bodyPr/>
          <a:lstStyle/>
          <a:p>
            <a:pPr algn="l"/>
            <a:r>
              <a:rPr lang="en-US" sz="2000" dirty="0" smtClean="0">
                <a:latin typeface="Huawei Sans" panose="020C0503030203020204" pitchFamily="34" charset="0"/>
              </a:rPr>
              <a:t>The underlay automation resource pool contains the IP addresses and VLAN resources used for OSPF route orchestration on the underlay network.</a:t>
            </a:r>
            <a:endParaRPr lang="en-US" altLang="zh-CN" sz="2000" dirty="0">
              <a:latin typeface="Huawei Sans" panose="020C0503030203020204" pitchFamily="34" charset="0"/>
            </a:endParaRPr>
          </a:p>
        </p:txBody>
      </p:sp>
      <p:sp>
        <p:nvSpPr>
          <p:cNvPr id="53" name="圆角矩形 52"/>
          <p:cNvSpPr/>
          <p:nvPr/>
        </p:nvSpPr>
        <p:spPr bwMode="gray">
          <a:xfrm>
            <a:off x="785057" y="2738416"/>
            <a:ext cx="4707400" cy="2628871"/>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55" name="Straight Connector 166"/>
          <p:cNvCxnSpPr>
            <a:stCxn id="68" idx="2"/>
            <a:endCxn id="88" idx="0"/>
          </p:cNvCxnSpPr>
          <p:nvPr/>
        </p:nvCxnSpPr>
        <p:spPr bwMode="gray">
          <a:xfrm>
            <a:off x="2017221" y="4376069"/>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166"/>
          <p:cNvCxnSpPr>
            <a:stCxn id="69" idx="2"/>
            <a:endCxn id="89" idx="0"/>
          </p:cNvCxnSpPr>
          <p:nvPr/>
        </p:nvCxnSpPr>
        <p:spPr bwMode="gray">
          <a:xfrm>
            <a:off x="3948022" y="4376069"/>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167"/>
          <p:cNvCxnSpPr/>
          <p:nvPr/>
        </p:nvCxnSpPr>
        <p:spPr bwMode="gray">
          <a:xfrm flipH="1">
            <a:off x="2017931" y="3316837"/>
            <a:ext cx="971589" cy="8762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64" name="Straight Connector 167"/>
          <p:cNvCxnSpPr/>
          <p:nvPr/>
        </p:nvCxnSpPr>
        <p:spPr bwMode="gray">
          <a:xfrm flipH="1" flipV="1">
            <a:off x="2986141" y="3314360"/>
            <a:ext cx="975076" cy="8839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65" name="文本框 64"/>
          <p:cNvSpPr txBox="1"/>
          <p:nvPr/>
        </p:nvSpPr>
        <p:spPr bwMode="gray">
          <a:xfrm>
            <a:off x="2189032" y="3173081"/>
            <a:ext cx="543739" cy="230832"/>
          </a:xfrm>
          <a:prstGeom prst="rect">
            <a:avLst/>
          </a:prstGeom>
          <a:noFill/>
        </p:spPr>
        <p:txBody>
          <a:bodyPr wrap="none" rtlCol="0">
            <a:spAutoFit/>
          </a:bodyPr>
          <a:lstStyle/>
          <a:p>
            <a:pPr algn="ctr" fontAlgn="ctr"/>
            <a:r>
              <a:rPr lang="en-US" sz="900" dirty="0" smtClean="0">
                <a:latin typeface="Huawei Sans" panose="020C0503030203020204" pitchFamily="34" charset="0"/>
              </a:rPr>
              <a:t>CORE1</a:t>
            </a:r>
            <a:endParaRPr lang="en-US" sz="900" dirty="0">
              <a:latin typeface="Huawei Sans" panose="020C0503030203020204" pitchFamily="34" charset="0"/>
            </a:endParaRPr>
          </a:p>
        </p:txBody>
      </p:sp>
      <p:sp>
        <p:nvSpPr>
          <p:cNvPr id="66" name="文本框 65"/>
          <p:cNvSpPr txBox="1"/>
          <p:nvPr/>
        </p:nvSpPr>
        <p:spPr bwMode="gray">
          <a:xfrm>
            <a:off x="1378296" y="4043296"/>
            <a:ext cx="487633" cy="230832"/>
          </a:xfrm>
          <a:prstGeom prst="rect">
            <a:avLst/>
          </a:prstGeom>
          <a:noFill/>
        </p:spPr>
        <p:txBody>
          <a:bodyPr wrap="none" rtlCol="0">
            <a:spAutoFit/>
          </a:bodyPr>
          <a:lstStyle/>
          <a:p>
            <a:pPr algn="r" fontAlgn="ctr"/>
            <a:r>
              <a:rPr lang="en-US" sz="900" dirty="0" smtClean="0">
                <a:latin typeface="Huawei Sans" panose="020C0503030203020204" pitchFamily="34" charset="0"/>
              </a:rPr>
              <a:t>AGG1</a:t>
            </a:r>
            <a:endParaRPr lang="en-US" altLang="zh-CN" sz="9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7" name="文本框 66"/>
          <p:cNvSpPr txBox="1"/>
          <p:nvPr/>
        </p:nvSpPr>
        <p:spPr bwMode="gray">
          <a:xfrm>
            <a:off x="1400738" y="4814811"/>
            <a:ext cx="465191" cy="230832"/>
          </a:xfrm>
          <a:prstGeom prst="rect">
            <a:avLst/>
          </a:prstGeom>
          <a:noFill/>
        </p:spPr>
        <p:txBody>
          <a:bodyPr wrap="none" rtlCol="0">
            <a:spAutoFit/>
          </a:bodyPr>
          <a:lstStyle/>
          <a:p>
            <a:pPr algn="r" fontAlgn="ctr"/>
            <a:r>
              <a:rPr lang="en-US" sz="900" dirty="0" smtClean="0">
                <a:latin typeface="Huawei Sans" panose="020C0503030203020204" pitchFamily="34" charset="0"/>
              </a:rPr>
              <a:t>ACC1</a:t>
            </a:r>
            <a:endParaRPr lang="en-US" sz="900" dirty="0">
              <a:latin typeface="Huawei Sans" panose="020C0503030203020204" pitchFamily="34" charset="0"/>
            </a:endParaRPr>
          </a:p>
        </p:txBody>
      </p:sp>
      <p:pic>
        <p:nvPicPr>
          <p:cNvPr id="68" name="图片 87" descr="汇聚交换机.png"/>
          <p:cNvPicPr>
            <a:picLocks noChangeAspect="1"/>
          </p:cNvPicPr>
          <p:nvPr/>
        </p:nvPicPr>
        <p:blipFill>
          <a:blip r:embed="rId3" cstate="print"/>
          <a:stretch>
            <a:fillRect/>
          </a:stretch>
        </p:blipFill>
        <p:spPr bwMode="gray">
          <a:xfrm>
            <a:off x="1794080" y="4010930"/>
            <a:ext cx="446281" cy="365139"/>
          </a:xfrm>
          <a:prstGeom prst="rect">
            <a:avLst/>
          </a:prstGeom>
        </p:spPr>
      </p:pic>
      <p:pic>
        <p:nvPicPr>
          <p:cNvPr id="69" name="图片 87" descr="汇聚交换机.png"/>
          <p:cNvPicPr>
            <a:picLocks noChangeAspect="1"/>
          </p:cNvPicPr>
          <p:nvPr/>
        </p:nvPicPr>
        <p:blipFill>
          <a:blip r:embed="rId3" cstate="print"/>
          <a:stretch>
            <a:fillRect/>
          </a:stretch>
        </p:blipFill>
        <p:spPr bwMode="gray">
          <a:xfrm>
            <a:off x="3724881" y="4010930"/>
            <a:ext cx="446281" cy="365139"/>
          </a:xfrm>
          <a:prstGeom prst="rect">
            <a:avLst/>
          </a:prstGeom>
        </p:spPr>
      </p:pic>
      <p:sp>
        <p:nvSpPr>
          <p:cNvPr id="70" name="文本框 69"/>
          <p:cNvSpPr txBox="1"/>
          <p:nvPr/>
        </p:nvSpPr>
        <p:spPr bwMode="gray">
          <a:xfrm>
            <a:off x="4111750" y="4823415"/>
            <a:ext cx="465192" cy="230832"/>
          </a:xfrm>
          <a:prstGeom prst="rect">
            <a:avLst/>
          </a:prstGeom>
          <a:noFill/>
        </p:spPr>
        <p:txBody>
          <a:bodyPr wrap="none" rtlCol="0">
            <a:spAutoFit/>
          </a:bodyPr>
          <a:lstStyle/>
          <a:p>
            <a:pPr fontAlgn="ctr"/>
            <a:r>
              <a:rPr lang="en-US" sz="900" dirty="0" smtClean="0">
                <a:latin typeface="Huawei Sans" panose="020C0503030203020204" pitchFamily="34" charset="0"/>
              </a:rPr>
              <a:t>ACC2</a:t>
            </a:r>
            <a:endParaRPr lang="en-US" sz="900" dirty="0">
              <a:latin typeface="Huawei Sans" panose="020C0503030203020204" pitchFamily="34" charset="0"/>
            </a:endParaRPr>
          </a:p>
        </p:txBody>
      </p:sp>
      <p:sp>
        <p:nvSpPr>
          <p:cNvPr id="77" name="文本框 76"/>
          <p:cNvSpPr txBox="1"/>
          <p:nvPr/>
        </p:nvSpPr>
        <p:spPr bwMode="gray">
          <a:xfrm>
            <a:off x="4227089" y="4043296"/>
            <a:ext cx="487633" cy="230832"/>
          </a:xfrm>
          <a:prstGeom prst="rect">
            <a:avLst/>
          </a:prstGeom>
          <a:noFill/>
        </p:spPr>
        <p:txBody>
          <a:bodyPr wrap="none" rtlCol="0">
            <a:spAutoFit/>
          </a:bodyPr>
          <a:lstStyle/>
          <a:p>
            <a:pPr algn="r" fontAlgn="ctr"/>
            <a:r>
              <a:rPr lang="en-US" sz="900" dirty="0" smtClean="0">
                <a:latin typeface="Huawei Sans" panose="020C0503030203020204" pitchFamily="34" charset="0"/>
              </a:rPr>
              <a:t>AGG2</a:t>
            </a:r>
            <a:endParaRPr lang="en-US" altLang="zh-CN" sz="9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8" name="文本框 77"/>
          <p:cNvSpPr txBox="1"/>
          <p:nvPr/>
        </p:nvSpPr>
        <p:spPr bwMode="gray">
          <a:xfrm>
            <a:off x="1196907" y="2888585"/>
            <a:ext cx="386644" cy="246221"/>
          </a:xfrm>
          <a:prstGeom prst="rect">
            <a:avLst/>
          </a:prstGeom>
          <a:noFill/>
        </p:spPr>
        <p:txBody>
          <a:bodyPr wrap="none" rtlCol="0">
            <a:spAutoFit/>
          </a:bodyPr>
          <a:lstStyle/>
          <a:p>
            <a:pPr fontAlgn="ctr"/>
            <a:r>
              <a:rPr lang="en-US" sz="1000" b="1" dirty="0" smtClean="0">
                <a:latin typeface="Huawei Sans" panose="020C0503030203020204" pitchFamily="34" charset="0"/>
              </a:rPr>
              <a:t>HQ</a:t>
            </a:r>
            <a:endParaRPr lang="en-US" altLang="zh-CN" sz="1000" b="1" dirty="0">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79" name="组合 78"/>
          <p:cNvGrpSpPr/>
          <p:nvPr/>
        </p:nvGrpSpPr>
        <p:grpSpPr bwMode="gray">
          <a:xfrm>
            <a:off x="2885579" y="3010795"/>
            <a:ext cx="213684" cy="248400"/>
            <a:chOff x="5273248" y="4464391"/>
            <a:chExt cx="378553" cy="249005"/>
          </a:xfrm>
        </p:grpSpPr>
        <p:cxnSp>
          <p:nvCxnSpPr>
            <p:cNvPr id="80" name="直接连接符 79"/>
            <p:cNvCxnSpPr/>
            <p:nvPr/>
          </p:nvCxnSpPr>
          <p:spPr bwMode="gray">
            <a:xfrm>
              <a:off x="5273248" y="4464391"/>
              <a:ext cx="37855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bwMode="gray">
            <a:xfrm>
              <a:off x="5462524" y="4464391"/>
              <a:ext cx="0" cy="2490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2" name="组合 81"/>
          <p:cNvGrpSpPr/>
          <p:nvPr/>
        </p:nvGrpSpPr>
        <p:grpSpPr bwMode="gray">
          <a:xfrm rot="5400000">
            <a:off x="2114211" y="4860790"/>
            <a:ext cx="213684" cy="248400"/>
            <a:chOff x="5273248" y="4464391"/>
            <a:chExt cx="378553" cy="249005"/>
          </a:xfrm>
        </p:grpSpPr>
        <p:cxnSp>
          <p:nvCxnSpPr>
            <p:cNvPr id="83" name="直接连接符 82"/>
            <p:cNvCxnSpPr/>
            <p:nvPr/>
          </p:nvCxnSpPr>
          <p:spPr bwMode="gray">
            <a:xfrm>
              <a:off x="5273248" y="4464391"/>
              <a:ext cx="37855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bwMode="gray">
            <a:xfrm>
              <a:off x="5462524" y="4464391"/>
              <a:ext cx="0" cy="2490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5" name="组合 84"/>
          <p:cNvGrpSpPr/>
          <p:nvPr/>
        </p:nvGrpSpPr>
        <p:grpSpPr bwMode="gray">
          <a:xfrm rot="16200000" flipH="1">
            <a:off x="3625513" y="4860790"/>
            <a:ext cx="213684" cy="248400"/>
            <a:chOff x="5273248" y="4464391"/>
            <a:chExt cx="378553" cy="249005"/>
          </a:xfrm>
        </p:grpSpPr>
        <p:cxnSp>
          <p:nvCxnSpPr>
            <p:cNvPr id="86" name="直接连接符 85"/>
            <p:cNvCxnSpPr/>
            <p:nvPr/>
          </p:nvCxnSpPr>
          <p:spPr bwMode="gray">
            <a:xfrm>
              <a:off x="5273248" y="4464391"/>
              <a:ext cx="37855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bwMode="gray">
            <a:xfrm>
              <a:off x="5462524" y="4464391"/>
              <a:ext cx="0" cy="2490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88" name="图片 76" descr="接入交换机.png"/>
          <p:cNvPicPr>
            <a:picLocks noChangeAspect="1"/>
          </p:cNvPicPr>
          <p:nvPr/>
        </p:nvPicPr>
        <p:blipFill>
          <a:blip r:embed="rId4" cstate="print"/>
          <a:stretch>
            <a:fillRect/>
          </a:stretch>
        </p:blipFill>
        <p:spPr bwMode="gray">
          <a:xfrm>
            <a:off x="1794080" y="4779346"/>
            <a:ext cx="446281" cy="365139"/>
          </a:xfrm>
          <a:prstGeom prst="rect">
            <a:avLst/>
          </a:prstGeom>
        </p:spPr>
      </p:pic>
      <p:pic>
        <p:nvPicPr>
          <p:cNvPr id="89" name="图片 76" descr="接入交换机.png"/>
          <p:cNvPicPr>
            <a:picLocks noChangeAspect="1"/>
          </p:cNvPicPr>
          <p:nvPr/>
        </p:nvPicPr>
        <p:blipFill>
          <a:blip r:embed="rId4" cstate="print"/>
          <a:stretch>
            <a:fillRect/>
          </a:stretch>
        </p:blipFill>
        <p:spPr bwMode="gray">
          <a:xfrm>
            <a:off x="3724881" y="4779346"/>
            <a:ext cx="446281" cy="365139"/>
          </a:xfrm>
          <a:prstGeom prst="rect">
            <a:avLst/>
          </a:prstGeom>
        </p:spPr>
      </p:pic>
      <p:pic>
        <p:nvPicPr>
          <p:cNvPr id="90" name="图片 86" descr="核心交换机.png"/>
          <p:cNvPicPr>
            <a:picLocks noChangeAspect="1"/>
          </p:cNvPicPr>
          <p:nvPr/>
        </p:nvPicPr>
        <p:blipFill>
          <a:blip r:embed="rId5" cstate="print"/>
          <a:stretch>
            <a:fillRect/>
          </a:stretch>
        </p:blipFill>
        <p:spPr bwMode="gray">
          <a:xfrm>
            <a:off x="2773773" y="3134268"/>
            <a:ext cx="446281" cy="365139"/>
          </a:xfrm>
          <a:prstGeom prst="rect">
            <a:avLst/>
          </a:prstGeom>
        </p:spPr>
      </p:pic>
      <p:pic>
        <p:nvPicPr>
          <p:cNvPr id="91" name="图片 9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4149331" y="2899667"/>
            <a:ext cx="865097" cy="491769"/>
          </a:xfrm>
          <a:prstGeom prst="rect">
            <a:avLst/>
          </a:prstGeom>
        </p:spPr>
      </p:pic>
      <p:cxnSp>
        <p:nvCxnSpPr>
          <p:cNvPr id="94" name="Straight Connector 167"/>
          <p:cNvCxnSpPr/>
          <p:nvPr/>
        </p:nvCxnSpPr>
        <p:spPr bwMode="gray">
          <a:xfrm flipH="1">
            <a:off x="2403640" y="3544873"/>
            <a:ext cx="542066" cy="474855"/>
          </a:xfrm>
          <a:prstGeom prst="line">
            <a:avLst/>
          </a:prstGeom>
          <a:ln w="19050">
            <a:solidFill>
              <a:srgbClr val="ED6D0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5" name="Straight Connector 167"/>
          <p:cNvCxnSpPr/>
          <p:nvPr/>
        </p:nvCxnSpPr>
        <p:spPr bwMode="gray">
          <a:xfrm>
            <a:off x="2167160" y="4375607"/>
            <a:ext cx="0" cy="365711"/>
          </a:xfrm>
          <a:prstGeom prst="line">
            <a:avLst/>
          </a:prstGeom>
          <a:ln w="19050">
            <a:solidFill>
              <a:srgbClr val="ED6D0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6" name="Straight Connector 167"/>
          <p:cNvCxnSpPr/>
          <p:nvPr/>
        </p:nvCxnSpPr>
        <p:spPr bwMode="gray">
          <a:xfrm>
            <a:off x="3813523" y="4375607"/>
            <a:ext cx="0" cy="365711"/>
          </a:xfrm>
          <a:prstGeom prst="line">
            <a:avLst/>
          </a:prstGeom>
          <a:ln w="19050">
            <a:solidFill>
              <a:srgbClr val="ED6D0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7" name="Straight Connector 167"/>
          <p:cNvCxnSpPr/>
          <p:nvPr/>
        </p:nvCxnSpPr>
        <p:spPr bwMode="gray">
          <a:xfrm>
            <a:off x="3127680" y="3544873"/>
            <a:ext cx="480475" cy="429735"/>
          </a:xfrm>
          <a:prstGeom prst="line">
            <a:avLst/>
          </a:prstGeom>
          <a:ln w="19050">
            <a:solidFill>
              <a:srgbClr val="ED6D0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98" name="文本框 97"/>
          <p:cNvSpPr txBox="1"/>
          <p:nvPr/>
        </p:nvSpPr>
        <p:spPr bwMode="gray">
          <a:xfrm>
            <a:off x="2733507" y="4129976"/>
            <a:ext cx="505267" cy="246221"/>
          </a:xfrm>
          <a:prstGeom prst="rect">
            <a:avLst/>
          </a:prstGeom>
          <a:noFill/>
        </p:spPr>
        <p:txBody>
          <a:bodyPr wrap="none" rtlCol="0">
            <a:spAutoFit/>
          </a:bodyPr>
          <a:lstStyle/>
          <a:p>
            <a:pPr algn="ctr" fontAlgn="ctr"/>
            <a:r>
              <a:rPr lang="en-US" sz="1000" b="1" dirty="0" smtClean="0">
                <a:solidFill>
                  <a:srgbClr val="ED6D00"/>
                </a:solidFill>
                <a:latin typeface="Huawei Sans" panose="020C0503030203020204" pitchFamily="34" charset="0"/>
              </a:rPr>
              <a:t>OSPF</a:t>
            </a:r>
            <a:endParaRPr lang="en-US" sz="1000" b="1" dirty="0">
              <a:solidFill>
                <a:srgbClr val="ED6D00"/>
              </a:solidFill>
              <a:latin typeface="Huawei Sans" panose="020C0503030203020204" pitchFamily="34" charset="0"/>
            </a:endParaRPr>
          </a:p>
        </p:txBody>
      </p:sp>
      <p:sp>
        <p:nvSpPr>
          <p:cNvPr id="99" name="文本框 98"/>
          <p:cNvSpPr txBox="1"/>
          <p:nvPr/>
        </p:nvSpPr>
        <p:spPr bwMode="gray">
          <a:xfrm>
            <a:off x="895601" y="3458644"/>
            <a:ext cx="1564852" cy="369332"/>
          </a:xfrm>
          <a:prstGeom prst="rect">
            <a:avLst/>
          </a:prstGeom>
          <a:noFill/>
        </p:spPr>
        <p:txBody>
          <a:bodyPr wrap="none" rtlCol="0">
            <a:spAutoFit/>
          </a:bodyPr>
          <a:lstStyle/>
          <a:p>
            <a:pPr algn="ctr" fontAlgn="ctr"/>
            <a:r>
              <a:rPr lang="en-US" sz="900" dirty="0" smtClean="0">
                <a:solidFill>
                  <a:srgbClr val="ED6D00"/>
                </a:solidFill>
                <a:latin typeface="Huawei Sans" panose="020C0503030203020204" pitchFamily="34" charset="0"/>
              </a:rPr>
              <a:t>Interconnection VLAN</a:t>
            </a:r>
          </a:p>
          <a:p>
            <a:pPr algn="ctr" fontAlgn="ctr"/>
            <a:r>
              <a:rPr lang="en-US" sz="900" dirty="0" smtClean="0">
                <a:solidFill>
                  <a:srgbClr val="ED6D00"/>
                </a:solidFill>
                <a:latin typeface="Huawei Sans" panose="020C0503030203020204" pitchFamily="34" charset="0"/>
              </a:rPr>
              <a:t>Interconnection IP address</a:t>
            </a:r>
            <a:endParaRPr lang="en-US" altLang="zh-CN" sz="900" dirty="0" smtClean="0">
              <a:solidFill>
                <a:srgbClr val="ED6D00"/>
              </a:solidFill>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100" name="文本框 99"/>
          <p:cNvSpPr txBox="1"/>
          <p:nvPr/>
        </p:nvSpPr>
        <p:spPr bwMode="gray">
          <a:xfrm>
            <a:off x="3521168" y="3458644"/>
            <a:ext cx="1564852" cy="369332"/>
          </a:xfrm>
          <a:prstGeom prst="rect">
            <a:avLst/>
          </a:prstGeom>
          <a:noFill/>
        </p:spPr>
        <p:txBody>
          <a:bodyPr wrap="none" rtlCol="0">
            <a:spAutoFit/>
          </a:bodyPr>
          <a:lstStyle/>
          <a:p>
            <a:pPr algn="ctr" fontAlgn="ctr"/>
            <a:r>
              <a:rPr lang="en-US" sz="900" dirty="0" smtClean="0">
                <a:solidFill>
                  <a:srgbClr val="ED6D00"/>
                </a:solidFill>
                <a:latin typeface="Huawei Sans" panose="020C0503030203020204" pitchFamily="34" charset="0"/>
              </a:rPr>
              <a:t>Interconnection VLAN</a:t>
            </a:r>
          </a:p>
          <a:p>
            <a:pPr algn="ctr" fontAlgn="ctr"/>
            <a:r>
              <a:rPr lang="en-US" sz="900" dirty="0" smtClean="0">
                <a:solidFill>
                  <a:srgbClr val="ED6D00"/>
                </a:solidFill>
                <a:latin typeface="Huawei Sans" panose="020C0503030203020204" pitchFamily="34" charset="0"/>
              </a:rPr>
              <a:t>Interconnection IP address</a:t>
            </a:r>
            <a:endParaRPr lang="en-US" altLang="zh-CN" sz="900" dirty="0" smtClean="0">
              <a:solidFill>
                <a:srgbClr val="ED6D00"/>
              </a:solidFill>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101" name="文本框 100"/>
          <p:cNvSpPr txBox="1"/>
          <p:nvPr/>
        </p:nvSpPr>
        <p:spPr bwMode="gray">
          <a:xfrm>
            <a:off x="722832" y="4368603"/>
            <a:ext cx="1347837" cy="507831"/>
          </a:xfrm>
          <a:prstGeom prst="rect">
            <a:avLst/>
          </a:prstGeom>
          <a:noFill/>
        </p:spPr>
        <p:txBody>
          <a:bodyPr wrap="square" rtlCol="0">
            <a:spAutoFit/>
          </a:bodyPr>
          <a:lstStyle/>
          <a:p>
            <a:pPr algn="ctr" fontAlgn="ctr"/>
            <a:r>
              <a:rPr lang="en-US" sz="900" dirty="0" smtClean="0">
                <a:solidFill>
                  <a:srgbClr val="ED6D00"/>
                </a:solidFill>
                <a:latin typeface="Huawei Sans" panose="020C0503030203020204" pitchFamily="34" charset="0"/>
              </a:rPr>
              <a:t>Interconnection VLAN</a:t>
            </a:r>
          </a:p>
          <a:p>
            <a:pPr algn="ctr" fontAlgn="ctr"/>
            <a:r>
              <a:rPr lang="en-US" sz="900" dirty="0" smtClean="0">
                <a:solidFill>
                  <a:srgbClr val="ED6D00"/>
                </a:solidFill>
                <a:latin typeface="Huawei Sans" panose="020C0503030203020204" pitchFamily="34" charset="0"/>
              </a:rPr>
              <a:t>Interconnection IP address</a:t>
            </a:r>
            <a:endParaRPr lang="en-US" altLang="zh-CN" sz="900" dirty="0" smtClean="0">
              <a:solidFill>
                <a:srgbClr val="ED6D00"/>
              </a:solidFill>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102" name="文本框 101"/>
          <p:cNvSpPr txBox="1"/>
          <p:nvPr/>
        </p:nvSpPr>
        <p:spPr bwMode="gray">
          <a:xfrm>
            <a:off x="3844116" y="4368603"/>
            <a:ext cx="1498353" cy="507831"/>
          </a:xfrm>
          <a:prstGeom prst="rect">
            <a:avLst/>
          </a:prstGeom>
          <a:noFill/>
        </p:spPr>
        <p:txBody>
          <a:bodyPr wrap="square" rtlCol="0">
            <a:spAutoFit/>
          </a:bodyPr>
          <a:lstStyle/>
          <a:p>
            <a:pPr algn="ctr" fontAlgn="ctr"/>
            <a:r>
              <a:rPr lang="en-US" sz="900" dirty="0" smtClean="0">
                <a:solidFill>
                  <a:srgbClr val="ED6D00"/>
                </a:solidFill>
                <a:latin typeface="Huawei Sans" panose="020C0503030203020204" pitchFamily="34" charset="0"/>
              </a:rPr>
              <a:t>Interconnection VLAN</a:t>
            </a:r>
          </a:p>
          <a:p>
            <a:pPr algn="ctr" fontAlgn="ctr"/>
            <a:r>
              <a:rPr lang="en-US" sz="900" dirty="0" smtClean="0">
                <a:solidFill>
                  <a:srgbClr val="ED6D00"/>
                </a:solidFill>
                <a:latin typeface="Huawei Sans" panose="020C0503030203020204" pitchFamily="34" charset="0"/>
              </a:rPr>
              <a:t>Interconnection IP address</a:t>
            </a:r>
            <a:endParaRPr lang="en-US" altLang="zh-CN" sz="900" dirty="0" smtClean="0">
              <a:solidFill>
                <a:srgbClr val="ED6D00"/>
              </a:solidFill>
              <a:latin typeface="Huawei Sans" panose="020C0503030203020204" pitchFamily="34" charset="0"/>
              <a:ea typeface="方正兰亭细黑简体" panose="02000000000000000000" pitchFamily="2" charset="-122"/>
              <a:sym typeface="Huawei Sans" panose="020C0503030203020204" pitchFamily="34" charset="0"/>
            </a:endParaRPr>
          </a:p>
        </p:txBody>
      </p:sp>
      <p:graphicFrame>
        <p:nvGraphicFramePr>
          <p:cNvPr id="103" name="表格 102"/>
          <p:cNvGraphicFramePr>
            <a:graphicFrameLocks noGrp="1"/>
          </p:cNvGraphicFramePr>
          <p:nvPr>
            <p:extLst/>
          </p:nvPr>
        </p:nvGraphicFramePr>
        <p:xfrm>
          <a:off x="5717507" y="2768050"/>
          <a:ext cx="5995068" cy="2468880"/>
        </p:xfrm>
        <a:graphic>
          <a:graphicData uri="http://schemas.openxmlformats.org/drawingml/2006/table">
            <a:tbl>
              <a:tblPr/>
              <a:tblGrid>
                <a:gridCol w="1426871"/>
                <a:gridCol w="4568197"/>
              </a:tblGrid>
              <a:tr h="0">
                <a:tc>
                  <a:txBody>
                    <a:bodyPr/>
                    <a:lstStyle/>
                    <a:p>
                      <a:pPr algn="ctr" fontAlgn="ctr">
                        <a:lnSpc>
                          <a:spcPct val="100000"/>
                        </a:lnSpc>
                      </a:pPr>
                      <a:r>
                        <a:rPr lang="en-US" sz="1400" b="1" dirty="0" smtClean="0">
                          <a:latin typeface="Huawei Sans" panose="020C0503030203020204" pitchFamily="34" charset="0"/>
                        </a:rPr>
                        <a:t>Task</a:t>
                      </a:r>
                      <a:endParaRPr lang="en-US" sz="14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pPr>
                      <a:r>
                        <a:rPr lang="en-US" sz="1400" b="1" dirty="0" smtClean="0">
                          <a:latin typeface="Huawei Sans" panose="020C0503030203020204" pitchFamily="34" charset="0"/>
                        </a:rPr>
                        <a:t>Resource Pool Plan</a:t>
                      </a:r>
                      <a:endParaRPr lang="en-US" altLang="zh-CN" sz="1400" b="1" dirty="0">
                        <a:effectLst/>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0">
                <a:tc>
                  <a:txBody>
                    <a:bodyPr/>
                    <a:lstStyle/>
                    <a:p>
                      <a:pPr fontAlgn="ctr">
                        <a:lnSpc>
                          <a:spcPct val="100000"/>
                        </a:lnSpc>
                        <a:spcAft>
                          <a:spcPts val="600"/>
                        </a:spcAft>
                      </a:pPr>
                      <a:r>
                        <a:rPr lang="en-US" sz="1400" dirty="0" smtClean="0">
                          <a:latin typeface="Huawei Sans" panose="020C0503030203020204" pitchFamily="34" charset="0"/>
                        </a:rPr>
                        <a:t>Configure an underlay automation resource pool.</a:t>
                      </a:r>
                      <a:endParaRPr lang="en-US" altLang="zh-CN" sz="1400" dirty="0">
                        <a:effectLst/>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271463" indent="-271463" algn="l" fontAlgn="ctr">
                        <a:lnSpc>
                          <a:spcPct val="100000"/>
                        </a:lnSpc>
                        <a:spcAft>
                          <a:spcPts val="600"/>
                        </a:spcAft>
                        <a:buFont typeface="+mj-lt"/>
                        <a:buAutoNum type="arabicPeriod"/>
                      </a:pPr>
                      <a:r>
                        <a:rPr lang="en-US" sz="1400" dirty="0" smtClean="0">
                          <a:latin typeface="Huawei Sans" panose="020C0503030203020204" pitchFamily="34" charset="0"/>
                        </a:rPr>
                        <a:t>Configure interconnection VLANs, which cannot conflict with the fabric global resource pool and service VLANs for terminal user access.</a:t>
                      </a:r>
                    </a:p>
                    <a:p>
                      <a:pPr marL="271463" indent="-271463" algn="l" fontAlgn="ctr">
                        <a:lnSpc>
                          <a:spcPct val="100000"/>
                        </a:lnSpc>
                        <a:spcAft>
                          <a:spcPts val="600"/>
                        </a:spcAft>
                        <a:buFont typeface="+mj-lt"/>
                        <a:buAutoNum type="arabicPeriod"/>
                      </a:pPr>
                      <a:r>
                        <a:rPr lang="en-US" sz="1400" dirty="0" smtClean="0">
                          <a:latin typeface="Huawei Sans" panose="020C0503030203020204" pitchFamily="34" charset="0"/>
                        </a:rPr>
                        <a:t>Configure interconnection IP addresses, which cannot conflict with the fabric global resource pool and service IP addresses for user access.</a:t>
                      </a:r>
                    </a:p>
                    <a:p>
                      <a:pPr marL="0" indent="0" algn="l" fontAlgn="ctr">
                        <a:lnSpc>
                          <a:spcPct val="100000"/>
                        </a:lnSpc>
                        <a:spcAft>
                          <a:spcPts val="600"/>
                        </a:spcAft>
                        <a:buFont typeface="+mj-lt"/>
                        <a:buNone/>
                      </a:pPr>
                      <a:r>
                        <a:rPr lang="en-US" sz="1400" dirty="0" smtClean="0">
                          <a:latin typeface="Huawei Sans" panose="020C0503030203020204" pitchFamily="34" charset="0"/>
                        </a:rPr>
                        <a:t>The preceding resources are used for automatic orchestration of routing domains on the underlay network.</a:t>
                      </a:r>
                      <a:endParaRPr lang="en-US" altLang="zh-CN" sz="1400" dirty="0">
                        <a:effectLst/>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grpSp>
        <p:nvGrpSpPr>
          <p:cNvPr id="2" name="组合 1"/>
          <p:cNvGrpSpPr/>
          <p:nvPr/>
        </p:nvGrpSpPr>
        <p:grpSpPr>
          <a:xfrm>
            <a:off x="6606000" y="50856"/>
            <a:ext cx="5155221" cy="324000"/>
            <a:chOff x="6829862" y="50856"/>
            <a:chExt cx="5155221" cy="324000"/>
          </a:xfrm>
        </p:grpSpPr>
        <p:sp>
          <p:nvSpPr>
            <p:cNvPr id="46" name="五边形 45"/>
            <p:cNvSpPr/>
            <p:nvPr/>
          </p:nvSpPr>
          <p:spPr bwMode="gray">
            <a:xfrm>
              <a:off x="6829862" y="50856"/>
              <a:ext cx="60260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800" dirty="0" smtClean="0">
                  <a:latin typeface="Huawei Sans" panose="020C0503030203020204" pitchFamily="34" charset="0"/>
                </a:rPr>
                <a:t>Site Design</a:t>
              </a:r>
              <a:endParaRPr lang="en-US" sz="800" dirty="0">
                <a:latin typeface="Huawei Sans" panose="020C0503030203020204" pitchFamily="34" charset="0"/>
              </a:endParaRPr>
            </a:p>
          </p:txBody>
        </p:sp>
        <p:sp>
          <p:nvSpPr>
            <p:cNvPr id="47" name="燕尾形 46"/>
            <p:cNvSpPr/>
            <p:nvPr/>
          </p:nvSpPr>
          <p:spPr bwMode="gray">
            <a:xfrm>
              <a:off x="9906217" y="50856"/>
              <a:ext cx="127246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dirty="0">
                  <a:latin typeface="Huawei Sans" panose="020C0503030203020204" pitchFamily="34" charset="0"/>
                </a:rPr>
                <a:t>VN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燕尾形 47"/>
            <p:cNvSpPr/>
            <p:nvPr/>
          </p:nvSpPr>
          <p:spPr bwMode="gray">
            <a:xfrm>
              <a:off x="11049083" y="50856"/>
              <a:ext cx="93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Service Deployment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燕尾形 48"/>
            <p:cNvSpPr/>
            <p:nvPr/>
          </p:nvSpPr>
          <p:spPr bwMode="gray">
            <a:xfrm>
              <a:off x="8956166" y="50856"/>
              <a:ext cx="10796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Fabric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燕尾形 49"/>
            <p:cNvSpPr/>
            <p:nvPr/>
          </p:nvSpPr>
          <p:spPr bwMode="gray">
            <a:xfrm>
              <a:off x="8185763" y="50856"/>
              <a:ext cx="90000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chemeClr val="bg1"/>
                  </a:solidFill>
                  <a:latin typeface="Huawei Sans" panose="020C0503030203020204" pitchFamily="34" charset="0"/>
                </a:rPr>
                <a:t>Network Plan</a:t>
              </a:r>
              <a:endParaRPr lang="en-US" altLang="zh-CN" sz="8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燕尾形 53"/>
            <p:cNvSpPr/>
            <p:nvPr/>
          </p:nvSpPr>
          <p:spPr bwMode="gray">
            <a:xfrm>
              <a:off x="7302867" y="50856"/>
              <a:ext cx="1012493"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Device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40954149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smtClean="0"/>
              <a:t>Lab: Configuring an Underlay Automation Resource Pool</a:t>
            </a:r>
            <a:endParaRPr lang="en-US" altLang="zh-CN" dirty="0"/>
          </a:p>
        </p:txBody>
      </p:sp>
      <p:sp>
        <p:nvSpPr>
          <p:cNvPr id="5" name="文本占位符 4"/>
          <p:cNvSpPr>
            <a:spLocks noGrp="1"/>
          </p:cNvSpPr>
          <p:nvPr>
            <p:ph type="body" sz="quarter" idx="10"/>
          </p:nvPr>
        </p:nvSpPr>
        <p:spPr bwMode="gray"/>
        <p:txBody>
          <a:bodyPr/>
          <a:lstStyle/>
          <a:p>
            <a:pPr algn="l"/>
            <a:r>
              <a:rPr lang="en-US" sz="1800" dirty="0" smtClean="0">
                <a:latin typeface="Huawei Sans" panose="020C0503030203020204" pitchFamily="34" charset="0"/>
              </a:rPr>
              <a:t>On </a:t>
            </a:r>
            <a:r>
              <a:rPr lang="en-US" sz="1800" dirty="0" err="1" smtClean="0">
                <a:latin typeface="Huawei Sans" panose="020C0503030203020204" pitchFamily="34" charset="0"/>
              </a:rPr>
              <a:t>iMaster</a:t>
            </a:r>
            <a:r>
              <a:rPr lang="en-US" sz="1800" dirty="0" smtClean="0">
                <a:latin typeface="Huawei Sans" panose="020C0503030203020204" pitchFamily="34" charset="0"/>
              </a:rPr>
              <a:t> NCE-Campus, choose </a:t>
            </a:r>
            <a:r>
              <a:rPr lang="en-US" altLang="zh-CN" sz="1800" b="1" dirty="0">
                <a:latin typeface="Huawei Sans" panose="020C0503030203020204" pitchFamily="34" charset="0"/>
              </a:rPr>
              <a:t>Fabric Network</a:t>
            </a:r>
            <a:r>
              <a:rPr lang="en-US" altLang="zh-CN" sz="1800" dirty="0">
                <a:latin typeface="Huawei Sans" panose="020C0503030203020204" pitchFamily="34" charset="0"/>
              </a:rPr>
              <a:t> &gt; </a:t>
            </a:r>
            <a:r>
              <a:rPr lang="en-US" altLang="zh-CN" sz="1800" b="1" dirty="0">
                <a:latin typeface="Huawei Sans" panose="020C0503030203020204" pitchFamily="34" charset="0"/>
              </a:rPr>
              <a:t>Network Plan</a:t>
            </a:r>
            <a:r>
              <a:rPr lang="en-US" sz="1800" dirty="0" smtClean="0">
                <a:latin typeface="Huawei Sans" panose="020C0503030203020204" pitchFamily="34" charset="0"/>
              </a:rPr>
              <a:t>. On the resource pool configuration page that is displayed, click </a:t>
            </a:r>
            <a:r>
              <a:rPr lang="en-US" sz="1800" b="1" dirty="0" smtClean="0">
                <a:latin typeface="Huawei Sans" panose="020C0503030203020204" pitchFamily="34" charset="0"/>
              </a:rPr>
              <a:t>Underlay Automation Resource Pool</a:t>
            </a:r>
            <a:r>
              <a:rPr lang="en-US" sz="1800" dirty="0" smtClean="0">
                <a:latin typeface="Huawei Sans" panose="020C0503030203020204" pitchFamily="34" charset="0"/>
              </a:rPr>
              <a:t>, set related parameters, and click </a:t>
            </a:r>
            <a:r>
              <a:rPr lang="en-US" sz="1800" b="1" dirty="0" smtClean="0">
                <a:latin typeface="Huawei Sans" panose="020C0503030203020204" pitchFamily="34" charset="0"/>
              </a:rPr>
              <a:t>+</a:t>
            </a:r>
            <a:r>
              <a:rPr lang="en-US" sz="1800" dirty="0" smtClean="0">
                <a:latin typeface="Huawei Sans" panose="020C0503030203020204" pitchFamily="34" charset="0"/>
              </a:rPr>
              <a:t>.</a:t>
            </a:r>
          </a:p>
          <a:p>
            <a:pPr algn="l"/>
            <a:endParaRPr lang="en-US" altLang="zh-CN" sz="1800" dirty="0">
              <a:latin typeface="Huawei Sans" panose="020C0503030203020204" pitchFamily="34" charset="0"/>
            </a:endParaRPr>
          </a:p>
        </p:txBody>
      </p:sp>
      <p:grpSp>
        <p:nvGrpSpPr>
          <p:cNvPr id="2" name="组合 1"/>
          <p:cNvGrpSpPr/>
          <p:nvPr/>
        </p:nvGrpSpPr>
        <p:grpSpPr>
          <a:xfrm>
            <a:off x="6606000" y="50856"/>
            <a:ext cx="5155221" cy="324000"/>
            <a:chOff x="6829862" y="50856"/>
            <a:chExt cx="5155221" cy="324000"/>
          </a:xfrm>
        </p:grpSpPr>
        <p:sp>
          <p:nvSpPr>
            <p:cNvPr id="19" name="五边形 18"/>
            <p:cNvSpPr/>
            <p:nvPr/>
          </p:nvSpPr>
          <p:spPr bwMode="gray">
            <a:xfrm>
              <a:off x="6829862" y="50856"/>
              <a:ext cx="60260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800" dirty="0" smtClean="0">
                  <a:latin typeface="Huawei Sans" panose="020C0503030203020204" pitchFamily="34" charset="0"/>
                </a:rPr>
                <a:t>Site Design</a:t>
              </a:r>
              <a:endParaRPr lang="en-US" sz="800" dirty="0">
                <a:latin typeface="Huawei Sans" panose="020C0503030203020204" pitchFamily="34" charset="0"/>
              </a:endParaRPr>
            </a:p>
          </p:txBody>
        </p:sp>
        <p:sp>
          <p:nvSpPr>
            <p:cNvPr id="20" name="燕尾形 19"/>
            <p:cNvSpPr/>
            <p:nvPr/>
          </p:nvSpPr>
          <p:spPr bwMode="gray">
            <a:xfrm>
              <a:off x="9906217" y="50856"/>
              <a:ext cx="127246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dirty="0">
                  <a:latin typeface="Huawei Sans" panose="020C0503030203020204" pitchFamily="34" charset="0"/>
                </a:rPr>
                <a:t>VN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燕尾形 20"/>
            <p:cNvSpPr/>
            <p:nvPr/>
          </p:nvSpPr>
          <p:spPr bwMode="gray">
            <a:xfrm>
              <a:off x="11049083" y="50856"/>
              <a:ext cx="93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Service Deployment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燕尾形 21"/>
            <p:cNvSpPr/>
            <p:nvPr/>
          </p:nvSpPr>
          <p:spPr bwMode="gray">
            <a:xfrm>
              <a:off x="8956166" y="50856"/>
              <a:ext cx="10796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Fabric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燕尾形 22"/>
            <p:cNvSpPr/>
            <p:nvPr/>
          </p:nvSpPr>
          <p:spPr bwMode="gray">
            <a:xfrm>
              <a:off x="8185763" y="50856"/>
              <a:ext cx="90000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chemeClr val="bg1"/>
                  </a:solidFill>
                  <a:latin typeface="Huawei Sans" panose="020C0503030203020204" pitchFamily="34" charset="0"/>
                </a:rPr>
                <a:t>Network Plan</a:t>
              </a:r>
              <a:endParaRPr lang="en-US" altLang="zh-CN" sz="8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燕尾形 23"/>
            <p:cNvSpPr/>
            <p:nvPr/>
          </p:nvSpPr>
          <p:spPr bwMode="gray">
            <a:xfrm>
              <a:off x="7302867" y="50856"/>
              <a:ext cx="1012493"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Device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3" name="图片 12"/>
          <p:cNvPicPr>
            <a:picLocks noChangeAspect="1"/>
          </p:cNvPicPr>
          <p:nvPr/>
        </p:nvPicPr>
        <p:blipFill>
          <a:blip r:embed="rId3"/>
          <a:stretch>
            <a:fillRect/>
          </a:stretch>
        </p:blipFill>
        <p:spPr>
          <a:xfrm>
            <a:off x="1542449" y="2103983"/>
            <a:ext cx="9000000" cy="4132694"/>
          </a:xfrm>
          <a:prstGeom prst="rect">
            <a:avLst/>
          </a:prstGeom>
          <a:ln w="12700">
            <a:solidFill>
              <a:schemeClr val="bg1">
                <a:lumMod val="85000"/>
              </a:schemeClr>
            </a:solidFill>
          </a:ln>
        </p:spPr>
      </p:pic>
      <p:sp>
        <p:nvSpPr>
          <p:cNvPr id="12" name="TextBox 179"/>
          <p:cNvSpPr txBox="1"/>
          <p:nvPr/>
        </p:nvSpPr>
        <p:spPr bwMode="gray">
          <a:xfrm>
            <a:off x="8812403" y="1914574"/>
            <a:ext cx="2900171" cy="723117"/>
          </a:xfrm>
          <a:prstGeom prst="roundRect">
            <a:avLst>
              <a:gd name="adj" fmla="val 12806"/>
            </a:avLst>
          </a:prstGeom>
          <a:solidFill>
            <a:srgbClr val="30B5C5"/>
          </a:solidFill>
          <a:ln>
            <a:noFill/>
          </a:ln>
        </p:spPr>
        <p:txBody>
          <a:bodyPr wrap="square" lIns="72000" tIns="72000" rIns="72000" bIns="72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err="1" smtClean="0">
                <a:latin typeface="Huawei Sans" panose="020C0503030203020204" pitchFamily="34" charset="0"/>
              </a:rPr>
              <a:t>iMaster</a:t>
            </a:r>
            <a:r>
              <a:rPr lang="en-US" dirty="0" smtClean="0">
                <a:latin typeface="Huawei Sans" panose="020C0503030203020204" pitchFamily="34" charset="0"/>
              </a:rPr>
              <a:t> NCE-Campus provides the logical topology view to help users understand the meanings of parameters.</a:t>
            </a:r>
            <a:endParaRPr lang="en-US" altLang="zh-CN" dirty="0">
              <a:latin typeface="Huawei Sans" panose="020C0503030203020204" pitchFamily="34" charset="0"/>
            </a:endParaRPr>
          </a:p>
        </p:txBody>
      </p:sp>
    </p:spTree>
    <p:extLst>
      <p:ext uri="{BB962C8B-B14F-4D97-AF65-F5344CB8AC3E}">
        <p14:creationId xmlns:p14="http://schemas.microsoft.com/office/powerpoint/2010/main" val="225830551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smtClean="0"/>
              <a:t>Configuring Policy Template Resources: User Access Authentication</a:t>
            </a:r>
            <a:endParaRPr lang="en-US" altLang="zh-CN" dirty="0"/>
          </a:p>
        </p:txBody>
      </p:sp>
      <p:sp>
        <p:nvSpPr>
          <p:cNvPr id="3" name="文本占位符 2"/>
          <p:cNvSpPr>
            <a:spLocks noGrp="1"/>
          </p:cNvSpPr>
          <p:nvPr>
            <p:ph type="body" sz="quarter" idx="10"/>
          </p:nvPr>
        </p:nvSpPr>
        <p:spPr bwMode="gray"/>
        <p:txBody>
          <a:bodyPr/>
          <a:lstStyle/>
          <a:p>
            <a:pPr algn="l"/>
            <a:r>
              <a:rPr lang="en-US" sz="1200" dirty="0" smtClean="0">
                <a:latin typeface="Huawei Sans" panose="020C0503030203020204" pitchFamily="34" charset="0"/>
              </a:rPr>
              <a:t>In the large- and medium-sized virtualized campus network solution, you need to specify the authentication templates to be bound to wired and wireless access points during fabric access management. The authentication templates need to be planned.</a:t>
            </a:r>
            <a:endParaRPr lang="en-US" altLang="zh-CN" sz="1200" dirty="0" smtClean="0">
              <a:latin typeface="Huawei Sans" panose="020C0503030203020204" pitchFamily="34" charset="0"/>
            </a:endParaRPr>
          </a:p>
          <a:p>
            <a:pPr algn="l"/>
            <a:r>
              <a:rPr lang="en-US" sz="1200" dirty="0" smtClean="0">
                <a:latin typeface="Huawei Sans" panose="020C0503030203020204" pitchFamily="34" charset="0"/>
              </a:rPr>
              <a:t>The policy template resources configured on </a:t>
            </a:r>
            <a:r>
              <a:rPr lang="en-US" sz="1200" dirty="0" err="1" smtClean="0">
                <a:latin typeface="Huawei Sans" panose="020C0503030203020204" pitchFamily="34" charset="0"/>
              </a:rPr>
              <a:t>iMaster</a:t>
            </a:r>
            <a:r>
              <a:rPr lang="en-US" sz="1200" dirty="0" smtClean="0">
                <a:latin typeface="Huawei Sans" panose="020C0503030203020204" pitchFamily="34" charset="0"/>
              </a:rPr>
              <a:t> NCE-Campus typically include the RADIUS server template, Portal server template, and user authentication template.</a:t>
            </a:r>
            <a:endParaRPr lang="en-US" altLang="zh-CN" sz="1200" dirty="0">
              <a:latin typeface="Huawei Sans" panose="020C0503030203020204" pitchFamily="34" charset="0"/>
            </a:endParaRPr>
          </a:p>
        </p:txBody>
      </p:sp>
      <p:pic>
        <p:nvPicPr>
          <p:cNvPr id="24" name="图片 23" descr="PC.png">
            <a:extLst>
              <a:ext uri="{FF2B5EF4-FFF2-40B4-BE49-F238E27FC236}">
                <a16:creationId xmlns="" xmlns:a16="http://schemas.microsoft.com/office/drawing/2014/main" id="{4666702E-823D-4236-BF2F-880359158C83}"/>
              </a:ext>
            </a:extLst>
          </p:cNvPr>
          <p:cNvPicPr>
            <a:picLocks noChangeAspect="1"/>
          </p:cNvPicPr>
          <p:nvPr/>
        </p:nvPicPr>
        <p:blipFill>
          <a:blip r:embed="rId3" cstate="print"/>
          <a:stretch>
            <a:fillRect/>
          </a:stretch>
        </p:blipFill>
        <p:spPr bwMode="gray">
          <a:xfrm>
            <a:off x="6409440" y="5453710"/>
            <a:ext cx="445506" cy="342149"/>
          </a:xfrm>
          <a:prstGeom prst="rect">
            <a:avLst/>
          </a:prstGeom>
        </p:spPr>
      </p:pic>
      <p:sp>
        <p:nvSpPr>
          <p:cNvPr id="25" name="文本框 24"/>
          <p:cNvSpPr txBox="1"/>
          <p:nvPr/>
        </p:nvSpPr>
        <p:spPr bwMode="gray">
          <a:xfrm>
            <a:off x="6236893" y="5782002"/>
            <a:ext cx="790601" cy="430887"/>
          </a:xfrm>
          <a:prstGeom prst="rect">
            <a:avLst/>
          </a:prstGeom>
          <a:noFill/>
        </p:spPr>
        <p:txBody>
          <a:bodyPr wrap="none" rtlCol="0">
            <a:spAutoFit/>
          </a:bodyPr>
          <a:lstStyle/>
          <a:p>
            <a:pPr algn="ctr" fontAlgn="ctr"/>
            <a:r>
              <a:rPr lang="en-US" sz="1100" b="1" dirty="0" smtClean="0">
                <a:latin typeface="Huawei Sans" panose="020C0503030203020204" pitchFamily="34" charset="0"/>
              </a:rPr>
              <a:t>Research</a:t>
            </a:r>
          </a:p>
          <a:p>
            <a:pPr algn="ctr" fontAlgn="ctr"/>
            <a:r>
              <a:rPr lang="en-US" sz="1100" b="1" dirty="0" smtClean="0">
                <a:latin typeface="Huawei Sans" panose="020C0503030203020204" pitchFamily="34" charset="0"/>
              </a:rPr>
              <a:t>(802.1X)</a:t>
            </a:r>
            <a:endParaRPr lang="en-US" altLang="zh-CN" sz="11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6" name="图片 25" descr="PC.png">
            <a:extLst>
              <a:ext uri="{FF2B5EF4-FFF2-40B4-BE49-F238E27FC236}">
                <a16:creationId xmlns="" xmlns:a16="http://schemas.microsoft.com/office/drawing/2014/main" id="{4666702E-823D-4236-BF2F-880359158C83}"/>
              </a:ext>
            </a:extLst>
          </p:cNvPr>
          <p:cNvPicPr>
            <a:picLocks noChangeAspect="1"/>
          </p:cNvPicPr>
          <p:nvPr/>
        </p:nvPicPr>
        <p:blipFill>
          <a:blip r:embed="rId3" cstate="print"/>
          <a:stretch>
            <a:fillRect/>
          </a:stretch>
        </p:blipFill>
        <p:spPr bwMode="gray">
          <a:xfrm>
            <a:off x="5007150" y="5453710"/>
            <a:ext cx="445506" cy="342149"/>
          </a:xfrm>
          <a:prstGeom prst="rect">
            <a:avLst/>
          </a:prstGeom>
        </p:spPr>
      </p:pic>
      <p:sp>
        <p:nvSpPr>
          <p:cNvPr id="27" name="文本框 26"/>
          <p:cNvSpPr txBox="1"/>
          <p:nvPr/>
        </p:nvSpPr>
        <p:spPr bwMode="gray">
          <a:xfrm>
            <a:off x="4846624" y="5782002"/>
            <a:ext cx="766557" cy="430887"/>
          </a:xfrm>
          <a:prstGeom prst="rect">
            <a:avLst/>
          </a:prstGeom>
          <a:noFill/>
        </p:spPr>
        <p:txBody>
          <a:bodyPr wrap="none" rtlCol="0">
            <a:spAutoFit/>
          </a:bodyPr>
          <a:lstStyle/>
          <a:p>
            <a:pPr algn="ctr" fontAlgn="ctr"/>
            <a:r>
              <a:rPr lang="en-US" sz="1100" b="1" dirty="0" smtClean="0">
                <a:latin typeface="Huawei Sans" panose="020C0503030203020204" pitchFamily="34" charset="0"/>
              </a:rPr>
              <a:t>Sales</a:t>
            </a:r>
          </a:p>
          <a:p>
            <a:pPr algn="ctr" fontAlgn="ctr"/>
            <a:r>
              <a:rPr lang="en-US" sz="1100" b="1" dirty="0" smtClean="0">
                <a:latin typeface="Huawei Sans" panose="020C0503030203020204" pitchFamily="34" charset="0"/>
              </a:rPr>
              <a:t>(802.1X)</a:t>
            </a:r>
            <a:endParaRPr lang="en-US" altLang="zh-CN" sz="11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30" name="图片 29" descr="PC.png">
            <a:extLst>
              <a:ext uri="{FF2B5EF4-FFF2-40B4-BE49-F238E27FC236}">
                <a16:creationId xmlns="" xmlns:a16="http://schemas.microsoft.com/office/drawing/2014/main" id="{4666702E-823D-4236-BF2F-880359158C83}"/>
              </a:ext>
            </a:extLst>
          </p:cNvPr>
          <p:cNvPicPr>
            <a:picLocks noChangeAspect="1"/>
          </p:cNvPicPr>
          <p:nvPr/>
        </p:nvPicPr>
        <p:blipFill>
          <a:blip r:embed="rId3" cstate="print"/>
          <a:stretch>
            <a:fillRect/>
          </a:stretch>
        </p:blipFill>
        <p:spPr bwMode="gray">
          <a:xfrm>
            <a:off x="3859699" y="5453710"/>
            <a:ext cx="445506" cy="342149"/>
          </a:xfrm>
          <a:prstGeom prst="rect">
            <a:avLst/>
          </a:prstGeom>
        </p:spPr>
      </p:pic>
      <p:sp>
        <p:nvSpPr>
          <p:cNvPr id="31" name="文本框 30"/>
          <p:cNvSpPr txBox="1"/>
          <p:nvPr/>
        </p:nvSpPr>
        <p:spPr bwMode="gray">
          <a:xfrm>
            <a:off x="3699175" y="5782002"/>
            <a:ext cx="766557" cy="430887"/>
          </a:xfrm>
          <a:prstGeom prst="rect">
            <a:avLst/>
          </a:prstGeom>
          <a:noFill/>
        </p:spPr>
        <p:txBody>
          <a:bodyPr wrap="none" rtlCol="0">
            <a:spAutoFit/>
          </a:bodyPr>
          <a:lstStyle/>
          <a:p>
            <a:pPr algn="ctr" fontAlgn="ctr"/>
            <a:r>
              <a:rPr lang="en-US" sz="1100" b="1" dirty="0" smtClean="0">
                <a:latin typeface="Huawei Sans" panose="020C0503030203020204" pitchFamily="34" charset="0"/>
              </a:rPr>
              <a:t>Guest</a:t>
            </a:r>
          </a:p>
          <a:p>
            <a:pPr algn="ctr" fontAlgn="ctr"/>
            <a:r>
              <a:rPr lang="en-US" sz="1100" b="1" dirty="0" smtClean="0">
                <a:latin typeface="Huawei Sans" panose="020C0503030203020204" pitchFamily="34" charset="0"/>
              </a:rPr>
              <a:t>(802.1X)</a:t>
            </a:r>
            <a:endParaRPr lang="en-US" altLang="zh-CN" sz="11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32" name="图片 14" descr="日志告警服务器-蓝.png"/>
          <p:cNvPicPr>
            <a:picLocks noChangeAspect="1"/>
          </p:cNvPicPr>
          <p:nvPr/>
        </p:nvPicPr>
        <p:blipFill>
          <a:blip r:embed="rId4" cstate="print"/>
          <a:stretch>
            <a:fillRect/>
          </a:stretch>
        </p:blipFill>
        <p:spPr bwMode="gray">
          <a:xfrm>
            <a:off x="7639919" y="5491721"/>
            <a:ext cx="445956" cy="278465"/>
          </a:xfrm>
          <a:prstGeom prst="rect">
            <a:avLst/>
          </a:prstGeom>
        </p:spPr>
      </p:pic>
      <p:sp>
        <p:nvSpPr>
          <p:cNvPr id="33" name="文本框 32"/>
          <p:cNvSpPr txBox="1"/>
          <p:nvPr/>
        </p:nvSpPr>
        <p:spPr bwMode="gray">
          <a:xfrm>
            <a:off x="7501258" y="5782386"/>
            <a:ext cx="723275" cy="430887"/>
          </a:xfrm>
          <a:prstGeom prst="rect">
            <a:avLst/>
          </a:prstGeom>
          <a:noFill/>
        </p:spPr>
        <p:txBody>
          <a:bodyPr wrap="none" rtlCol="0">
            <a:spAutoFit/>
          </a:bodyPr>
          <a:lstStyle/>
          <a:p>
            <a:pPr algn="ctr" fontAlgn="ctr"/>
            <a:r>
              <a:rPr lang="en-US" sz="1100" b="1" dirty="0" smtClean="0">
                <a:latin typeface="Huawei Sans" panose="020C0503030203020204" pitchFamily="34" charset="0"/>
              </a:rPr>
              <a:t>Guest</a:t>
            </a:r>
          </a:p>
          <a:p>
            <a:pPr algn="ctr" fontAlgn="ctr"/>
            <a:r>
              <a:rPr lang="en-US" sz="1100" b="1" dirty="0" smtClean="0">
                <a:latin typeface="Huawei Sans" panose="020C0503030203020204" pitchFamily="34" charset="0"/>
              </a:rPr>
              <a:t>(Portal)</a:t>
            </a:r>
            <a:endParaRPr lang="en-US" altLang="zh-CN" sz="11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3" name="圆角矩形 42"/>
          <p:cNvSpPr/>
          <p:nvPr/>
        </p:nvSpPr>
        <p:spPr bwMode="gray">
          <a:xfrm>
            <a:off x="4193934" y="2630775"/>
            <a:ext cx="3948649" cy="2628871"/>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44" name="Straight Connector 166"/>
          <p:cNvCxnSpPr>
            <a:stCxn id="51" idx="2"/>
            <a:endCxn id="65" idx="0"/>
          </p:cNvCxnSpPr>
          <p:nvPr/>
        </p:nvCxnSpPr>
        <p:spPr bwMode="gray">
          <a:xfrm>
            <a:off x="5046723" y="4268428"/>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166"/>
          <p:cNvCxnSpPr>
            <a:stCxn id="52" idx="2"/>
            <a:endCxn id="66" idx="0"/>
          </p:cNvCxnSpPr>
          <p:nvPr/>
        </p:nvCxnSpPr>
        <p:spPr bwMode="gray">
          <a:xfrm>
            <a:off x="6977524" y="4268428"/>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167"/>
          <p:cNvCxnSpPr/>
          <p:nvPr/>
        </p:nvCxnSpPr>
        <p:spPr bwMode="gray">
          <a:xfrm flipH="1">
            <a:off x="5047433" y="3209196"/>
            <a:ext cx="971589" cy="8762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47" name="Straight Connector 167"/>
          <p:cNvCxnSpPr/>
          <p:nvPr/>
        </p:nvCxnSpPr>
        <p:spPr bwMode="gray">
          <a:xfrm flipH="1" flipV="1">
            <a:off x="6015643" y="3206719"/>
            <a:ext cx="975076" cy="8839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bwMode="gray">
          <a:xfrm>
            <a:off x="5157620" y="3065440"/>
            <a:ext cx="665567"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CORE1</a:t>
            </a:r>
            <a:endParaRPr lang="en-US" sz="1200" dirty="0">
              <a:latin typeface="Huawei Sans" panose="020C0503030203020204" pitchFamily="34" charset="0"/>
            </a:endParaRPr>
          </a:p>
        </p:txBody>
      </p:sp>
      <p:sp>
        <p:nvSpPr>
          <p:cNvPr id="49" name="文本框 48"/>
          <p:cNvSpPr txBox="1"/>
          <p:nvPr/>
        </p:nvSpPr>
        <p:spPr bwMode="gray">
          <a:xfrm>
            <a:off x="4305205" y="3935655"/>
            <a:ext cx="590226"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AGG1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0" name="文本框 49"/>
          <p:cNvSpPr txBox="1"/>
          <p:nvPr/>
        </p:nvSpPr>
        <p:spPr bwMode="gray">
          <a:xfrm>
            <a:off x="4334060" y="4707170"/>
            <a:ext cx="561371"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ACC1</a:t>
            </a:r>
            <a:endParaRPr lang="en-US" sz="1200" dirty="0">
              <a:latin typeface="Huawei Sans" panose="020C0503030203020204" pitchFamily="34" charset="0"/>
            </a:endParaRPr>
          </a:p>
        </p:txBody>
      </p:sp>
      <p:pic>
        <p:nvPicPr>
          <p:cNvPr id="51" name="图片 87" descr="汇聚交换机.png"/>
          <p:cNvPicPr>
            <a:picLocks noChangeAspect="1"/>
          </p:cNvPicPr>
          <p:nvPr/>
        </p:nvPicPr>
        <p:blipFill>
          <a:blip r:embed="rId5" cstate="print"/>
          <a:stretch>
            <a:fillRect/>
          </a:stretch>
        </p:blipFill>
        <p:spPr bwMode="gray">
          <a:xfrm>
            <a:off x="4823582" y="3903289"/>
            <a:ext cx="446281" cy="365139"/>
          </a:xfrm>
          <a:prstGeom prst="rect">
            <a:avLst/>
          </a:prstGeom>
        </p:spPr>
      </p:pic>
      <p:pic>
        <p:nvPicPr>
          <p:cNvPr id="52" name="图片 87" descr="汇聚交换机.png"/>
          <p:cNvPicPr>
            <a:picLocks noChangeAspect="1"/>
          </p:cNvPicPr>
          <p:nvPr/>
        </p:nvPicPr>
        <p:blipFill>
          <a:blip r:embed="rId5" cstate="print"/>
          <a:stretch>
            <a:fillRect/>
          </a:stretch>
        </p:blipFill>
        <p:spPr bwMode="gray">
          <a:xfrm>
            <a:off x="6754383" y="3903289"/>
            <a:ext cx="446281" cy="365139"/>
          </a:xfrm>
          <a:prstGeom prst="rect">
            <a:avLst/>
          </a:prstGeom>
        </p:spPr>
      </p:pic>
      <p:sp>
        <p:nvSpPr>
          <p:cNvPr id="53" name="文本框 52"/>
          <p:cNvSpPr txBox="1"/>
          <p:nvPr/>
        </p:nvSpPr>
        <p:spPr bwMode="gray">
          <a:xfrm>
            <a:off x="6248008" y="4707169"/>
            <a:ext cx="561372" cy="276999"/>
          </a:xfrm>
          <a:prstGeom prst="rect">
            <a:avLst/>
          </a:prstGeom>
          <a:noFill/>
        </p:spPr>
        <p:txBody>
          <a:bodyPr wrap="none" rtlCol="0">
            <a:spAutoFit/>
          </a:bodyPr>
          <a:lstStyle/>
          <a:p>
            <a:pPr fontAlgn="ctr"/>
            <a:r>
              <a:rPr lang="en-US" sz="1200" dirty="0" smtClean="0">
                <a:latin typeface="Huawei Sans" panose="020C0503030203020204" pitchFamily="34" charset="0"/>
              </a:rPr>
              <a:t>ACC2</a:t>
            </a:r>
            <a:endParaRPr lang="en-US" sz="1200" dirty="0">
              <a:latin typeface="Huawei Sans" panose="020C0503030203020204" pitchFamily="34" charset="0"/>
            </a:endParaRPr>
          </a:p>
        </p:txBody>
      </p:sp>
      <p:sp>
        <p:nvSpPr>
          <p:cNvPr id="54" name="文本框 53"/>
          <p:cNvSpPr txBox="1"/>
          <p:nvPr/>
        </p:nvSpPr>
        <p:spPr bwMode="gray">
          <a:xfrm>
            <a:off x="7153998" y="3935655"/>
            <a:ext cx="590226"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AGG2</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5" name="文本框 54"/>
          <p:cNvSpPr txBox="1"/>
          <p:nvPr/>
        </p:nvSpPr>
        <p:spPr bwMode="gray">
          <a:xfrm>
            <a:off x="4226409" y="2780944"/>
            <a:ext cx="468398" cy="307777"/>
          </a:xfrm>
          <a:prstGeom prst="rect">
            <a:avLst/>
          </a:prstGeom>
          <a:noFill/>
        </p:spPr>
        <p:txBody>
          <a:bodyPr wrap="none" rtlCol="0">
            <a:spAutoFit/>
          </a:bodyPr>
          <a:lstStyle/>
          <a:p>
            <a:pPr fontAlgn="ctr"/>
            <a:r>
              <a:rPr lang="en-US" sz="1400" b="1" dirty="0" smtClean="0">
                <a:latin typeface="Huawei Sans" panose="020C0503030203020204" pitchFamily="34" charset="0"/>
              </a:rPr>
              <a:t>HQ</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65" name="图片 76" descr="接入交换机.png"/>
          <p:cNvPicPr>
            <a:picLocks noChangeAspect="1"/>
          </p:cNvPicPr>
          <p:nvPr/>
        </p:nvPicPr>
        <p:blipFill>
          <a:blip r:embed="rId6" cstate="print"/>
          <a:stretch>
            <a:fillRect/>
          </a:stretch>
        </p:blipFill>
        <p:spPr bwMode="gray">
          <a:xfrm>
            <a:off x="4823582" y="4671705"/>
            <a:ext cx="446281" cy="365139"/>
          </a:xfrm>
          <a:prstGeom prst="rect">
            <a:avLst/>
          </a:prstGeom>
        </p:spPr>
      </p:pic>
      <p:pic>
        <p:nvPicPr>
          <p:cNvPr id="66" name="图片 76" descr="接入交换机.png"/>
          <p:cNvPicPr>
            <a:picLocks noChangeAspect="1"/>
          </p:cNvPicPr>
          <p:nvPr/>
        </p:nvPicPr>
        <p:blipFill>
          <a:blip r:embed="rId6" cstate="print"/>
          <a:stretch>
            <a:fillRect/>
          </a:stretch>
        </p:blipFill>
        <p:spPr bwMode="gray">
          <a:xfrm>
            <a:off x="6754383" y="4671705"/>
            <a:ext cx="446281" cy="365139"/>
          </a:xfrm>
          <a:prstGeom prst="rect">
            <a:avLst/>
          </a:prstGeom>
        </p:spPr>
      </p:pic>
      <p:pic>
        <p:nvPicPr>
          <p:cNvPr id="67" name="图片 86" descr="核心交换机.png"/>
          <p:cNvPicPr>
            <a:picLocks noChangeAspect="1"/>
          </p:cNvPicPr>
          <p:nvPr/>
        </p:nvPicPr>
        <p:blipFill>
          <a:blip r:embed="rId7" cstate="print"/>
          <a:stretch>
            <a:fillRect/>
          </a:stretch>
        </p:blipFill>
        <p:spPr bwMode="gray">
          <a:xfrm>
            <a:off x="5803275" y="3026627"/>
            <a:ext cx="446281" cy="365139"/>
          </a:xfrm>
          <a:prstGeom prst="rect">
            <a:avLst/>
          </a:prstGeom>
        </p:spPr>
      </p:pic>
      <p:pic>
        <p:nvPicPr>
          <p:cNvPr id="68" name="图片 6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7178833" y="2792026"/>
            <a:ext cx="865097" cy="491769"/>
          </a:xfrm>
          <a:prstGeom prst="rect">
            <a:avLst/>
          </a:prstGeom>
        </p:spPr>
      </p:pic>
      <p:sp>
        <p:nvSpPr>
          <p:cNvPr id="78" name="文本框 77"/>
          <p:cNvSpPr txBox="1"/>
          <p:nvPr/>
        </p:nvSpPr>
        <p:spPr bwMode="gray">
          <a:xfrm>
            <a:off x="7793710" y="2714095"/>
            <a:ext cx="2157963" cy="430887"/>
          </a:xfrm>
          <a:prstGeom prst="rect">
            <a:avLst/>
          </a:prstGeom>
          <a:noFill/>
        </p:spPr>
        <p:txBody>
          <a:bodyPr wrap="none" rtlCol="0">
            <a:spAutoFit/>
          </a:bodyPr>
          <a:lstStyle/>
          <a:p>
            <a:pPr fontAlgn="ctr"/>
            <a:r>
              <a:rPr lang="en-US" sz="1100" b="1" dirty="0" smtClean="0">
                <a:latin typeface="Huawei Sans" panose="020C0503030203020204" pitchFamily="34" charset="0"/>
              </a:rPr>
              <a:t>Controller built-in server</a:t>
            </a:r>
            <a:endParaRPr lang="en-US" altLang="zh-CN" sz="1100" b="1" dirty="0" smtClean="0">
              <a:latin typeface="Huawei Sans" panose="020C0503030203020204" pitchFamily="34" charset="0"/>
              <a:ea typeface="方正兰亭黑简体" panose="02000000000000000000" pitchFamily="2" charset="-122"/>
              <a:cs typeface="Huawei Sans" panose="020C0503030203020204" pitchFamily="34" charset="0"/>
            </a:endParaRPr>
          </a:p>
          <a:p>
            <a:pPr fontAlgn="ctr"/>
            <a:r>
              <a:rPr lang="en-US" sz="1100" dirty="0" smtClean="0">
                <a:latin typeface="Huawei Sans" panose="020C0503030203020204" pitchFamily="34" charset="0"/>
              </a:rPr>
              <a:t>RADIUS server &amp; Portal server</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 name="任意多边形 4"/>
          <p:cNvSpPr/>
          <p:nvPr/>
        </p:nvSpPr>
        <p:spPr bwMode="gray">
          <a:xfrm>
            <a:off x="5157620" y="2905921"/>
            <a:ext cx="2050004" cy="2495774"/>
          </a:xfrm>
          <a:custGeom>
            <a:avLst/>
            <a:gdLst>
              <a:gd name="connsiteX0" fmla="*/ 46510 w 2155009"/>
              <a:gd name="connsiteY0" fmla="*/ 2495774 h 2495774"/>
              <a:gd name="connsiteX1" fmla="*/ 111056 w 2155009"/>
              <a:gd name="connsiteY1" fmla="*/ 957431 h 2495774"/>
              <a:gd name="connsiteX2" fmla="*/ 1014698 w 2155009"/>
              <a:gd name="connsiteY2" fmla="*/ 236668 h 2495774"/>
              <a:gd name="connsiteX3" fmla="*/ 2155009 w 2155009"/>
              <a:gd name="connsiteY3" fmla="*/ 0 h 2495774"/>
            </a:gdLst>
            <a:ahLst/>
            <a:cxnLst>
              <a:cxn ang="0">
                <a:pos x="connsiteX0" y="connsiteY0"/>
              </a:cxn>
              <a:cxn ang="0">
                <a:pos x="connsiteX1" y="connsiteY1"/>
              </a:cxn>
              <a:cxn ang="0">
                <a:pos x="connsiteX2" y="connsiteY2"/>
              </a:cxn>
              <a:cxn ang="0">
                <a:pos x="connsiteX3" y="connsiteY3"/>
              </a:cxn>
            </a:cxnLst>
            <a:rect l="l" t="t" r="r" b="b"/>
            <a:pathLst>
              <a:path w="2155009" h="2495774">
                <a:moveTo>
                  <a:pt x="46510" y="2495774"/>
                </a:moveTo>
                <a:cubicBezTo>
                  <a:pt x="-1900" y="1914861"/>
                  <a:pt x="-50309" y="1333949"/>
                  <a:pt x="111056" y="957431"/>
                </a:cubicBezTo>
                <a:cubicBezTo>
                  <a:pt x="272421" y="580913"/>
                  <a:pt x="674039" y="396240"/>
                  <a:pt x="1014698" y="236668"/>
                </a:cubicBezTo>
                <a:cubicBezTo>
                  <a:pt x="1355357" y="77096"/>
                  <a:pt x="1755183" y="38548"/>
                  <a:pt x="2155009" y="0"/>
                </a:cubicBezTo>
              </a:path>
            </a:pathLst>
          </a:custGeom>
          <a:noFill/>
          <a:ln w="28575">
            <a:solidFill>
              <a:srgbClr val="00B05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79" name="椭圆 78"/>
          <p:cNvSpPr/>
          <p:nvPr/>
        </p:nvSpPr>
        <p:spPr bwMode="gray">
          <a:xfrm>
            <a:off x="4993129" y="4970445"/>
            <a:ext cx="118533" cy="118533"/>
          </a:xfrm>
          <a:prstGeom prst="ellipse">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000" dirty="0">
              <a:latin typeface="Huawei Sans" panose="020C0503030203020204" pitchFamily="34" charset="0"/>
            </a:endParaRPr>
          </a:p>
        </p:txBody>
      </p:sp>
      <p:sp>
        <p:nvSpPr>
          <p:cNvPr id="80" name="矩形 79"/>
          <p:cNvSpPr/>
          <p:nvPr/>
        </p:nvSpPr>
        <p:spPr bwMode="gray">
          <a:xfrm>
            <a:off x="9449993" y="5871589"/>
            <a:ext cx="1737810" cy="251711"/>
          </a:xfrm>
          <a:prstGeom prst="rect">
            <a:avLst/>
          </a:prstGeom>
        </p:spPr>
        <p:txBody>
          <a:bodyPr wrap="square">
            <a:noAutofit/>
          </a:bodyPr>
          <a:lstStyle/>
          <a:p>
            <a:pPr fontAlgn="ctr"/>
            <a:r>
              <a:rPr lang="en-US" sz="1200" dirty="0" smtClean="0">
                <a:latin typeface="Huawei Sans" panose="020C0503030203020204" pitchFamily="34" charset="0"/>
              </a:rPr>
              <a:t>Authentication point</a:t>
            </a:r>
            <a:endParaRPr lang="en-US" altLang="zh-CN" sz="1200" dirty="0">
              <a:latin typeface="Huawei Sans" panose="020C0503030203020204" pitchFamily="34" charset="0"/>
            </a:endParaRPr>
          </a:p>
        </p:txBody>
      </p:sp>
      <p:sp>
        <p:nvSpPr>
          <p:cNvPr id="83" name="椭圆 82"/>
          <p:cNvSpPr/>
          <p:nvPr/>
        </p:nvSpPr>
        <p:spPr bwMode="gray">
          <a:xfrm>
            <a:off x="6940474" y="4970445"/>
            <a:ext cx="118533" cy="118533"/>
          </a:xfrm>
          <a:prstGeom prst="ellipse">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000" dirty="0">
              <a:latin typeface="Huawei Sans" panose="020C0503030203020204" pitchFamily="34" charset="0"/>
            </a:endParaRPr>
          </a:p>
        </p:txBody>
      </p:sp>
      <p:sp>
        <p:nvSpPr>
          <p:cNvPr id="84" name="椭圆 83"/>
          <p:cNvSpPr/>
          <p:nvPr/>
        </p:nvSpPr>
        <p:spPr bwMode="gray">
          <a:xfrm>
            <a:off x="9278465" y="5947229"/>
            <a:ext cx="118533" cy="118533"/>
          </a:xfrm>
          <a:prstGeom prst="ellipse">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000" dirty="0">
              <a:latin typeface="Huawei Sans" panose="020C0503030203020204" pitchFamily="34" charset="0"/>
            </a:endParaRPr>
          </a:p>
        </p:txBody>
      </p:sp>
      <p:pic>
        <p:nvPicPr>
          <p:cNvPr id="85" name="图片 105" descr="AP.png"/>
          <p:cNvPicPr>
            <a:picLocks noChangeAspect="1"/>
          </p:cNvPicPr>
          <p:nvPr/>
        </p:nvPicPr>
        <p:blipFill>
          <a:blip r:embed="rId9" cstate="print"/>
          <a:stretch>
            <a:fillRect/>
          </a:stretch>
        </p:blipFill>
        <p:spPr bwMode="gray">
          <a:xfrm>
            <a:off x="7695149" y="4703390"/>
            <a:ext cx="368827" cy="301768"/>
          </a:xfrm>
          <a:prstGeom prst="rect">
            <a:avLst/>
          </a:prstGeom>
        </p:spPr>
      </p:pic>
      <p:cxnSp>
        <p:nvCxnSpPr>
          <p:cNvPr id="86" name="Straight Connector 166"/>
          <p:cNvCxnSpPr>
            <a:stCxn id="66" idx="3"/>
            <a:endCxn id="85" idx="1"/>
          </p:cNvCxnSpPr>
          <p:nvPr/>
        </p:nvCxnSpPr>
        <p:spPr bwMode="gray">
          <a:xfrm flipV="1">
            <a:off x="7200664" y="4854274"/>
            <a:ext cx="494485"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8" name="文本框 87"/>
          <p:cNvSpPr txBox="1"/>
          <p:nvPr/>
        </p:nvSpPr>
        <p:spPr bwMode="gray">
          <a:xfrm>
            <a:off x="7686144" y="4469498"/>
            <a:ext cx="37382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AP</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90" name="组合 758"/>
          <p:cNvGrpSpPr/>
          <p:nvPr/>
        </p:nvGrpSpPr>
        <p:grpSpPr bwMode="gray">
          <a:xfrm flipV="1">
            <a:off x="7776063" y="5026067"/>
            <a:ext cx="225699" cy="191129"/>
            <a:chOff x="7440613" y="4868863"/>
            <a:chExt cx="1019175" cy="828675"/>
          </a:xfrm>
          <a:solidFill>
            <a:schemeClr val="bg1">
              <a:lumMod val="50000"/>
            </a:schemeClr>
          </a:solidFill>
        </p:grpSpPr>
        <p:sp>
          <p:nvSpPr>
            <p:cNvPr id="91"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 name="任意多边形 3"/>
          <p:cNvSpPr/>
          <p:nvPr/>
        </p:nvSpPr>
        <p:spPr bwMode="gray">
          <a:xfrm>
            <a:off x="6267150" y="3012489"/>
            <a:ext cx="1753008" cy="2409825"/>
          </a:xfrm>
          <a:custGeom>
            <a:avLst/>
            <a:gdLst>
              <a:gd name="connsiteX0" fmla="*/ 1676700 w 1753008"/>
              <a:gd name="connsiteY0" fmla="*/ 2409825 h 2409825"/>
              <a:gd name="connsiteX1" fmla="*/ 1657650 w 1753008"/>
              <a:gd name="connsiteY1" fmla="*/ 1828800 h 2409825"/>
              <a:gd name="connsiteX2" fmla="*/ 733725 w 1753008"/>
              <a:gd name="connsiteY2" fmla="*/ 1724025 h 2409825"/>
              <a:gd name="connsiteX3" fmla="*/ 724200 w 1753008"/>
              <a:gd name="connsiteY3" fmla="*/ 1104900 h 2409825"/>
              <a:gd name="connsiteX4" fmla="*/ 300 w 1753008"/>
              <a:gd name="connsiteY4" fmla="*/ 276225 h 2409825"/>
              <a:gd name="connsiteX5" fmla="*/ 819450 w 1753008"/>
              <a:gd name="connsiteY5" fmla="*/ 0 h 2409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53008" h="2409825">
                <a:moveTo>
                  <a:pt x="1676700" y="2409825"/>
                </a:moveTo>
                <a:cubicBezTo>
                  <a:pt x="1745756" y="2176462"/>
                  <a:pt x="1814813" y="1943100"/>
                  <a:pt x="1657650" y="1828800"/>
                </a:cubicBezTo>
                <a:cubicBezTo>
                  <a:pt x="1500487" y="1714500"/>
                  <a:pt x="889300" y="1844675"/>
                  <a:pt x="733725" y="1724025"/>
                </a:cubicBezTo>
                <a:cubicBezTo>
                  <a:pt x="578150" y="1603375"/>
                  <a:pt x="846437" y="1346200"/>
                  <a:pt x="724200" y="1104900"/>
                </a:cubicBezTo>
                <a:cubicBezTo>
                  <a:pt x="601963" y="863600"/>
                  <a:pt x="-15575" y="460375"/>
                  <a:pt x="300" y="276225"/>
                </a:cubicBezTo>
                <a:cubicBezTo>
                  <a:pt x="16175" y="92075"/>
                  <a:pt x="417812" y="46037"/>
                  <a:pt x="819450" y="0"/>
                </a:cubicBezTo>
              </a:path>
            </a:pathLst>
          </a:custGeom>
          <a:noFill/>
          <a:ln w="28575">
            <a:solidFill>
              <a:srgbClr val="C7000B"/>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nvGrpSpPr>
          <p:cNvPr id="6" name="组合 5"/>
          <p:cNvGrpSpPr/>
          <p:nvPr/>
        </p:nvGrpSpPr>
        <p:grpSpPr>
          <a:xfrm>
            <a:off x="6606000" y="50856"/>
            <a:ext cx="5155221" cy="324000"/>
            <a:chOff x="6829862" y="50856"/>
            <a:chExt cx="5155221" cy="324000"/>
          </a:xfrm>
        </p:grpSpPr>
        <p:sp>
          <p:nvSpPr>
            <p:cNvPr id="56" name="五边形 55"/>
            <p:cNvSpPr/>
            <p:nvPr/>
          </p:nvSpPr>
          <p:spPr bwMode="gray">
            <a:xfrm>
              <a:off x="6829862" y="50856"/>
              <a:ext cx="60260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800" dirty="0" smtClean="0">
                  <a:latin typeface="Huawei Sans" panose="020C0503030203020204" pitchFamily="34" charset="0"/>
                </a:rPr>
                <a:t>Site Design</a:t>
              </a:r>
              <a:endParaRPr lang="en-US" sz="800" dirty="0">
                <a:latin typeface="Huawei Sans" panose="020C0503030203020204" pitchFamily="34" charset="0"/>
              </a:endParaRPr>
            </a:p>
          </p:txBody>
        </p:sp>
        <p:sp>
          <p:nvSpPr>
            <p:cNvPr id="57" name="燕尾形 56"/>
            <p:cNvSpPr/>
            <p:nvPr/>
          </p:nvSpPr>
          <p:spPr bwMode="gray">
            <a:xfrm>
              <a:off x="9906217" y="50856"/>
              <a:ext cx="127246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dirty="0">
                  <a:latin typeface="Huawei Sans" panose="020C0503030203020204" pitchFamily="34" charset="0"/>
                </a:rPr>
                <a:t>VN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燕尾形 57"/>
            <p:cNvSpPr/>
            <p:nvPr/>
          </p:nvSpPr>
          <p:spPr bwMode="gray">
            <a:xfrm>
              <a:off x="11049083" y="50856"/>
              <a:ext cx="93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Service Deployment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燕尾形 58"/>
            <p:cNvSpPr/>
            <p:nvPr/>
          </p:nvSpPr>
          <p:spPr bwMode="gray">
            <a:xfrm>
              <a:off x="8956166" y="50856"/>
              <a:ext cx="10796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Fabric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燕尾形 59"/>
            <p:cNvSpPr/>
            <p:nvPr/>
          </p:nvSpPr>
          <p:spPr bwMode="gray">
            <a:xfrm>
              <a:off x="8185763" y="50856"/>
              <a:ext cx="90000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chemeClr val="bg1"/>
                  </a:solidFill>
                  <a:latin typeface="Huawei Sans" panose="020C0503030203020204" pitchFamily="34" charset="0"/>
                </a:rPr>
                <a:t>Network Plan</a:t>
              </a:r>
              <a:endParaRPr lang="en-US" altLang="zh-CN" sz="8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燕尾形 60"/>
            <p:cNvSpPr/>
            <p:nvPr/>
          </p:nvSpPr>
          <p:spPr bwMode="gray">
            <a:xfrm>
              <a:off x="7302867" y="50856"/>
              <a:ext cx="1012493"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Device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9559172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sz="1400" dirty="0" smtClean="0"/>
              <a:t>Huawei </a:t>
            </a:r>
            <a:r>
              <a:rPr lang="en-US" sz="1400" dirty="0" err="1" smtClean="0"/>
              <a:t>CloudCampus</a:t>
            </a:r>
            <a:r>
              <a:rPr lang="en-US" sz="1400" dirty="0" smtClean="0"/>
              <a:t> Solution adopts a new philosophy of Intent-Driven Network (IDN), and introduces big data analytics and Artificial Intelligence (AI) technologies into cloud and software-defined networking (SDN). It helps enterprises build intelligent, simplified, converged, open, and secure networks.</a:t>
            </a:r>
            <a:endParaRPr lang="en-US" altLang="zh-CN" sz="1400" dirty="0" smtClean="0"/>
          </a:p>
          <a:p>
            <a:r>
              <a:rPr lang="en-US" sz="1400" dirty="0" smtClean="0"/>
              <a:t>Different from traditional campus networks that focus on standalone devices, a virtualized campus network focuses on the overall service experience of the entire network and uses </a:t>
            </a:r>
            <a:r>
              <a:rPr lang="en-US" sz="1400" dirty="0" err="1" smtClean="0"/>
              <a:t>iMaster</a:t>
            </a:r>
            <a:r>
              <a:rPr lang="en-US" sz="1400" dirty="0" smtClean="0"/>
              <a:t> NCE-Campus and virtual extensible local area network (VXLAN) technology to flexibly schedule network resources. Virtualization technologies group physical network resources into a network-wide resource pool that can be flexibly adjusted by the service layer and allocated by </a:t>
            </a:r>
            <a:r>
              <a:rPr lang="en-US" sz="1400" dirty="0" err="1" smtClean="0"/>
              <a:t>iMaster</a:t>
            </a:r>
            <a:r>
              <a:rPr lang="en-US" sz="1400" dirty="0" smtClean="0"/>
              <a:t> NCE-Campus. A physical network is virtualized into multiple logically independent virtual networks that carry various services and have independent network resources. This virtualization decouples services from networks and facilitates service management.</a:t>
            </a:r>
            <a:endParaRPr lang="en-US" altLang="zh-CN" sz="1400" dirty="0" smtClean="0"/>
          </a:p>
          <a:p>
            <a:r>
              <a:rPr lang="en-US" sz="1400" dirty="0" smtClean="0"/>
              <a:t>This course describes the deployment process and typical deployment cases of the VXLAN-based virtualized campus network solution.</a:t>
            </a:r>
            <a:endParaRPr lang="en-US" altLang="zh-CN" sz="1400" dirty="0"/>
          </a:p>
        </p:txBody>
      </p:sp>
    </p:spTree>
    <p:extLst>
      <p:ext uri="{BB962C8B-B14F-4D97-AF65-F5344CB8AC3E}">
        <p14:creationId xmlns:p14="http://schemas.microsoft.com/office/powerpoint/2010/main" val="248902102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Lab: Configuring User Authentication Templates</a:t>
            </a:r>
            <a:endParaRPr lang="en-US" altLang="zh-CN" dirty="0"/>
          </a:p>
        </p:txBody>
      </p:sp>
      <p:sp>
        <p:nvSpPr>
          <p:cNvPr id="3" name="文本占位符 2"/>
          <p:cNvSpPr>
            <a:spLocks noGrp="1"/>
          </p:cNvSpPr>
          <p:nvPr>
            <p:ph type="body" sz="quarter" idx="10"/>
          </p:nvPr>
        </p:nvSpPr>
        <p:spPr/>
        <p:txBody>
          <a:bodyPr/>
          <a:lstStyle/>
          <a:p>
            <a:pPr algn="l"/>
            <a:r>
              <a:rPr lang="en-US" sz="1800" dirty="0" smtClean="0">
                <a:latin typeface="Huawei Sans" panose="020C0503030203020204" pitchFamily="34" charset="0"/>
              </a:rPr>
              <a:t>On </a:t>
            </a:r>
            <a:r>
              <a:rPr lang="en-US" sz="1800" dirty="0" err="1" smtClean="0">
                <a:latin typeface="Huawei Sans" panose="020C0503030203020204" pitchFamily="34" charset="0"/>
              </a:rPr>
              <a:t>iMaster</a:t>
            </a:r>
            <a:r>
              <a:rPr lang="en-US" sz="1800" dirty="0" smtClean="0">
                <a:latin typeface="Huawei Sans" panose="020C0503030203020204" pitchFamily="34" charset="0"/>
              </a:rPr>
              <a:t> NCE-Campus, choose </a:t>
            </a:r>
            <a:r>
              <a:rPr lang="en-US" sz="1800" b="1" dirty="0" smtClean="0">
                <a:latin typeface="Huawei Sans" panose="020C0503030203020204" pitchFamily="34" charset="0"/>
              </a:rPr>
              <a:t>Design</a:t>
            </a:r>
            <a:r>
              <a:rPr lang="en-US" sz="1800" dirty="0" smtClean="0">
                <a:latin typeface="Huawei Sans" panose="020C0503030203020204" pitchFamily="34" charset="0"/>
              </a:rPr>
              <a:t> &gt; </a:t>
            </a:r>
            <a:r>
              <a:rPr lang="en-US" altLang="zh-CN" sz="1800" b="1" dirty="0">
                <a:latin typeface="Huawei Sans" panose="020C0503030203020204" pitchFamily="34" charset="0"/>
              </a:rPr>
              <a:t>Basic Network Design</a:t>
            </a:r>
            <a:r>
              <a:rPr lang="en-US" sz="1800" b="1" dirty="0" smtClean="0">
                <a:latin typeface="Huawei Sans" panose="020C0503030203020204" pitchFamily="34" charset="0"/>
              </a:rPr>
              <a:t> </a:t>
            </a:r>
            <a:r>
              <a:rPr lang="en-US" sz="1800" dirty="0" smtClean="0">
                <a:latin typeface="Huawei Sans" panose="020C0503030203020204" pitchFamily="34" charset="0"/>
              </a:rPr>
              <a:t>&gt; </a:t>
            </a:r>
            <a:r>
              <a:rPr lang="en-US" altLang="zh-CN" sz="1800" b="1" dirty="0">
                <a:latin typeface="Huawei Sans" panose="020C0503030203020204" pitchFamily="34" charset="0"/>
              </a:rPr>
              <a:t>Template Management</a:t>
            </a:r>
            <a:r>
              <a:rPr lang="en-US" sz="1800" b="1" dirty="0" smtClean="0">
                <a:latin typeface="Huawei Sans" panose="020C0503030203020204" pitchFamily="34" charset="0"/>
              </a:rPr>
              <a:t> </a:t>
            </a:r>
            <a:r>
              <a:rPr lang="en-US" sz="1800" dirty="0" smtClean="0">
                <a:latin typeface="Huawei Sans" panose="020C0503030203020204" pitchFamily="34" charset="0"/>
              </a:rPr>
              <a:t>&gt; </a:t>
            </a:r>
            <a:r>
              <a:rPr lang="en-US" altLang="zh-CN" sz="1800" b="1" dirty="0">
                <a:latin typeface="Huawei Sans" panose="020C0503030203020204" pitchFamily="34" charset="0"/>
              </a:rPr>
              <a:t>Policy Template</a:t>
            </a:r>
            <a:r>
              <a:rPr lang="en-US" sz="1800" dirty="0" smtClean="0">
                <a:latin typeface="Huawei Sans" panose="020C0503030203020204" pitchFamily="34" charset="0"/>
              </a:rPr>
              <a:t>, and create and configure a RADIUS server template, a Portal server template, and user authentication templates.</a:t>
            </a:r>
            <a:endParaRPr lang="en-US" altLang="zh-CN" sz="1800" dirty="0">
              <a:latin typeface="Huawei Sans" panose="020C0503030203020204" pitchFamily="34" charset="0"/>
            </a:endParaRPr>
          </a:p>
        </p:txBody>
      </p:sp>
      <p:graphicFrame>
        <p:nvGraphicFramePr>
          <p:cNvPr id="4" name="表格 3"/>
          <p:cNvGraphicFramePr>
            <a:graphicFrameLocks noGrp="1"/>
          </p:cNvGraphicFramePr>
          <p:nvPr>
            <p:extLst/>
          </p:nvPr>
        </p:nvGraphicFramePr>
        <p:xfrm>
          <a:off x="782204" y="2460927"/>
          <a:ext cx="10640290" cy="3328599"/>
        </p:xfrm>
        <a:graphic>
          <a:graphicData uri="http://schemas.openxmlformats.org/drawingml/2006/table">
            <a:tbl>
              <a:tblPr/>
              <a:tblGrid>
                <a:gridCol w="2087417"/>
                <a:gridCol w="8552873"/>
              </a:tblGrid>
              <a:tr h="346729">
                <a:tc>
                  <a:txBody>
                    <a:bodyPr/>
                    <a:lstStyle/>
                    <a:p>
                      <a:pPr algn="ctr" fontAlgn="ctr">
                        <a:lnSpc>
                          <a:spcPct val="100000"/>
                        </a:lnSpc>
                      </a:pPr>
                      <a:r>
                        <a:rPr lang="en-US" sz="1400" b="1" dirty="0" smtClean="0">
                          <a:latin typeface="Huawei Sans" panose="020C0503030203020204" pitchFamily="34" charset="0"/>
                        </a:rPr>
                        <a:t>Task</a:t>
                      </a:r>
                      <a:endParaRPr lang="en-US" sz="14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pPr>
                      <a:r>
                        <a:rPr lang="en-US" sz="1400" b="1" dirty="0" smtClean="0">
                          <a:latin typeface="Huawei Sans" panose="020C0503030203020204" pitchFamily="34" charset="0"/>
                        </a:rPr>
                        <a:t>Procedure</a:t>
                      </a:r>
                      <a:endParaRPr lang="en-US" sz="1400" b="1" dirty="0">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832150">
                <a:tc>
                  <a:txBody>
                    <a:bodyPr/>
                    <a:lstStyle/>
                    <a:p>
                      <a:pPr algn="ctr" fontAlgn="ctr">
                        <a:lnSpc>
                          <a:spcPct val="100000"/>
                        </a:lnSpc>
                      </a:pPr>
                      <a:r>
                        <a:rPr lang="en-US" sz="1400" dirty="0" smtClean="0">
                          <a:latin typeface="Huawei Sans" panose="020C0503030203020204" pitchFamily="34" charset="0"/>
                        </a:rPr>
                        <a:t>Create a RADIUS server template.</a:t>
                      </a:r>
                      <a:endParaRPr lang="en-US" sz="14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marL="271463" indent="-271463" fontAlgn="ctr">
                        <a:lnSpc>
                          <a:spcPct val="100000"/>
                        </a:lnSpc>
                        <a:buFont typeface="+mj-lt"/>
                        <a:buAutoNum type="arabicPeriod"/>
                      </a:pPr>
                      <a:r>
                        <a:rPr lang="en-US" sz="1400" dirty="0" smtClean="0">
                          <a:latin typeface="Huawei Sans" panose="020C0503030203020204" pitchFamily="34" charset="0"/>
                        </a:rPr>
                        <a:t>Select a RADIUS server type. The </a:t>
                      </a:r>
                      <a:r>
                        <a:rPr lang="en-US" sz="1400" dirty="0" err="1" smtClean="0">
                          <a:latin typeface="Huawei Sans" panose="020C0503030203020204" pitchFamily="34" charset="0"/>
                        </a:rPr>
                        <a:t>iMaster</a:t>
                      </a:r>
                      <a:r>
                        <a:rPr lang="en-US" sz="1400" dirty="0" smtClean="0">
                          <a:latin typeface="Huawei Sans" panose="020C0503030203020204" pitchFamily="34" charset="0"/>
                        </a:rPr>
                        <a:t> NCE-Campus built-in RADIUS server is recommended.</a:t>
                      </a:r>
                      <a:endParaRPr lang="en-US" altLang="zh-CN" sz="1400" dirty="0" smtClean="0">
                        <a:effectLst/>
                        <a:latin typeface="Huawei Sans" panose="020C0503030203020204" pitchFamily="34" charset="0"/>
                      </a:endParaRPr>
                    </a:p>
                    <a:p>
                      <a:pPr marL="271463" indent="-271463" fontAlgn="ctr">
                        <a:lnSpc>
                          <a:spcPct val="100000"/>
                        </a:lnSpc>
                        <a:buFont typeface="+mj-lt"/>
                        <a:buAutoNum type="arabicPeriod"/>
                      </a:pPr>
                      <a:r>
                        <a:rPr lang="en-US" sz="1400" dirty="0" smtClean="0">
                          <a:latin typeface="Huawei Sans" panose="020C0503030203020204" pitchFamily="34" charset="0"/>
                        </a:rPr>
                        <a:t>Configure the RADIUS server IP address. If the </a:t>
                      </a:r>
                      <a:r>
                        <a:rPr lang="en-US" sz="1400" dirty="0" err="1" smtClean="0">
                          <a:latin typeface="Huawei Sans" panose="020C0503030203020204" pitchFamily="34" charset="0"/>
                        </a:rPr>
                        <a:t>iMaster</a:t>
                      </a:r>
                      <a:r>
                        <a:rPr lang="en-US" sz="1400" dirty="0" smtClean="0">
                          <a:latin typeface="Huawei Sans" panose="020C0503030203020204" pitchFamily="34" charset="0"/>
                        </a:rPr>
                        <a:t> NCE-Campus built-in RADIUS server is used, you do not need to configure the RADIUS server IP address.</a:t>
                      </a:r>
                      <a:endParaRPr lang="en-US" altLang="zh-CN" sz="1400" dirty="0">
                        <a:effectLst/>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1317570">
                <a:tc>
                  <a:txBody>
                    <a:bodyPr/>
                    <a:lstStyle/>
                    <a:p>
                      <a:pPr algn="ctr" fontAlgn="ctr">
                        <a:lnSpc>
                          <a:spcPct val="100000"/>
                        </a:lnSpc>
                      </a:pPr>
                      <a:r>
                        <a:rPr lang="en-US" sz="1400" dirty="0" smtClean="0">
                          <a:latin typeface="Huawei Sans" panose="020C0503030203020204" pitchFamily="34" charset="0"/>
                        </a:rPr>
                        <a:t>Create a Portal server template.</a:t>
                      </a:r>
                      <a:endParaRPr lang="en-US" sz="14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marL="271463" indent="-271463" fontAlgn="ctr">
                        <a:lnSpc>
                          <a:spcPct val="100000"/>
                        </a:lnSpc>
                        <a:buFont typeface="+mj-lt"/>
                        <a:buAutoNum type="arabicPeriod"/>
                      </a:pPr>
                      <a:r>
                        <a:rPr lang="en-US" sz="1400" dirty="0" smtClean="0">
                          <a:latin typeface="Huawei Sans" panose="020C0503030203020204" pitchFamily="34" charset="0"/>
                        </a:rPr>
                        <a:t>Select a Portal server type. The </a:t>
                      </a:r>
                      <a:r>
                        <a:rPr lang="en-US" sz="1400" dirty="0" err="1" smtClean="0">
                          <a:latin typeface="Huawei Sans" panose="020C0503030203020204" pitchFamily="34" charset="0"/>
                        </a:rPr>
                        <a:t>iMaster</a:t>
                      </a:r>
                      <a:r>
                        <a:rPr lang="en-US" sz="1400" dirty="0" smtClean="0">
                          <a:latin typeface="Huawei Sans" panose="020C0503030203020204" pitchFamily="34" charset="0"/>
                        </a:rPr>
                        <a:t> NCE-Campus built-in Portal server is recommended.</a:t>
                      </a:r>
                      <a:endParaRPr lang="en-US" altLang="zh-CN" sz="1400" dirty="0" smtClean="0">
                        <a:effectLst/>
                        <a:latin typeface="Huawei Sans" panose="020C0503030203020204" pitchFamily="34" charset="0"/>
                      </a:endParaRPr>
                    </a:p>
                    <a:p>
                      <a:pPr marL="271463" indent="-271463" fontAlgn="ctr">
                        <a:lnSpc>
                          <a:spcPct val="100000"/>
                        </a:lnSpc>
                        <a:buFont typeface="+mj-lt"/>
                        <a:buAutoNum type="arabicPeriod"/>
                      </a:pPr>
                      <a:r>
                        <a:rPr lang="en-US" sz="1400" dirty="0" smtClean="0">
                          <a:latin typeface="Huawei Sans" panose="020C0503030203020204" pitchFamily="34" charset="0"/>
                        </a:rPr>
                        <a:t>Configure the Portal server IP address. If the </a:t>
                      </a:r>
                      <a:r>
                        <a:rPr lang="en-US" sz="1400" dirty="0" err="1" smtClean="0">
                          <a:latin typeface="Huawei Sans" panose="020C0503030203020204" pitchFamily="34" charset="0"/>
                        </a:rPr>
                        <a:t>iMaster</a:t>
                      </a:r>
                      <a:r>
                        <a:rPr lang="en-US" sz="1400" dirty="0" smtClean="0">
                          <a:latin typeface="Huawei Sans" panose="020C0503030203020204" pitchFamily="34" charset="0"/>
                        </a:rPr>
                        <a:t> NCE-Campus built-in Portal server is used, you do not need to configure the Portal server IP address.</a:t>
                      </a:r>
                      <a:endParaRPr lang="en-US" altLang="zh-CN" sz="1400" dirty="0" smtClean="0">
                        <a:effectLst/>
                        <a:latin typeface="Huawei Sans" panose="020C0503030203020204" pitchFamily="34" charset="0"/>
                      </a:endParaRPr>
                    </a:p>
                    <a:p>
                      <a:pPr marL="271463" indent="-271463" fontAlgn="ctr">
                        <a:lnSpc>
                          <a:spcPct val="100000"/>
                        </a:lnSpc>
                        <a:buFont typeface="+mj-lt"/>
                        <a:buAutoNum type="arabicPeriod"/>
                      </a:pPr>
                      <a:r>
                        <a:rPr lang="en-US" sz="1400" dirty="0" smtClean="0">
                          <a:latin typeface="Huawei Sans" panose="020C0503030203020204" pitchFamily="34" charset="0"/>
                        </a:rPr>
                        <a:t>Configure the Portal server URL. If the </a:t>
                      </a:r>
                      <a:r>
                        <a:rPr lang="en-US" sz="1400" dirty="0" err="1" smtClean="0">
                          <a:latin typeface="Huawei Sans" panose="020C0503030203020204" pitchFamily="34" charset="0"/>
                        </a:rPr>
                        <a:t>iMaster</a:t>
                      </a:r>
                      <a:r>
                        <a:rPr lang="en-US" sz="1400" dirty="0" smtClean="0">
                          <a:latin typeface="Huawei Sans" panose="020C0503030203020204" pitchFamily="34" charset="0"/>
                        </a:rPr>
                        <a:t> NCE-Campus built-in Portal server is used, you do not need to configure the Portal server URL.</a:t>
                      </a:r>
                      <a:endParaRPr lang="en-US" altLang="zh-CN" sz="1400" dirty="0">
                        <a:effectLst/>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832150">
                <a:tc>
                  <a:txBody>
                    <a:bodyPr/>
                    <a:lstStyle/>
                    <a:p>
                      <a:pPr algn="ctr" fontAlgn="ctr">
                        <a:lnSpc>
                          <a:spcPct val="100000"/>
                        </a:lnSpc>
                      </a:pPr>
                      <a:r>
                        <a:rPr lang="en-US" sz="1400" dirty="0" smtClean="0">
                          <a:latin typeface="Huawei Sans" panose="020C0503030203020204" pitchFamily="34" charset="0"/>
                        </a:rPr>
                        <a:t>Create user authentication templates.</a:t>
                      </a:r>
                      <a:endParaRPr lang="en-US" sz="14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271463" indent="-271463" fontAlgn="ctr">
                        <a:lnSpc>
                          <a:spcPct val="100000"/>
                        </a:lnSpc>
                        <a:buFont typeface="+mj-lt"/>
                        <a:buAutoNum type="arabicPeriod"/>
                      </a:pPr>
                      <a:r>
                        <a:rPr lang="en-US" sz="1400" dirty="0" smtClean="0">
                          <a:latin typeface="Huawei Sans" panose="020C0503030203020204" pitchFamily="34" charset="0"/>
                        </a:rPr>
                        <a:t>Select a user authentication mode, which is typically 802.1X authentication, MAC address authentication, or Portal authentication. A template can contain multiple authentication modes.</a:t>
                      </a:r>
                      <a:endParaRPr lang="en-US" altLang="zh-CN" sz="1400" dirty="0" smtClean="0">
                        <a:effectLst/>
                        <a:latin typeface="Huawei Sans" panose="020C0503030203020204" pitchFamily="34" charset="0"/>
                      </a:endParaRPr>
                    </a:p>
                    <a:p>
                      <a:pPr marL="271463" indent="-271463" fontAlgn="ctr">
                        <a:lnSpc>
                          <a:spcPct val="100000"/>
                        </a:lnSpc>
                        <a:buFont typeface="+mj-lt"/>
                        <a:buAutoNum type="arabicPeriod"/>
                      </a:pPr>
                      <a:r>
                        <a:rPr lang="en-US" sz="1400" dirty="0" smtClean="0">
                          <a:latin typeface="Huawei Sans" panose="020C0503030203020204" pitchFamily="34" charset="0"/>
                        </a:rPr>
                        <a:t>Select the RADIUS server template or Portal server template to be bound.</a:t>
                      </a:r>
                      <a:endParaRPr lang="en-US" altLang="zh-CN" sz="1400" dirty="0">
                        <a:effectLst/>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grpSp>
        <p:nvGrpSpPr>
          <p:cNvPr id="5" name="组合 4"/>
          <p:cNvGrpSpPr/>
          <p:nvPr/>
        </p:nvGrpSpPr>
        <p:grpSpPr>
          <a:xfrm>
            <a:off x="6606000" y="50856"/>
            <a:ext cx="5155221" cy="324000"/>
            <a:chOff x="6829862" y="50856"/>
            <a:chExt cx="5155221" cy="324000"/>
          </a:xfrm>
        </p:grpSpPr>
        <p:sp>
          <p:nvSpPr>
            <p:cNvPr id="11" name="五边形 10"/>
            <p:cNvSpPr/>
            <p:nvPr/>
          </p:nvSpPr>
          <p:spPr bwMode="gray">
            <a:xfrm>
              <a:off x="6829862" y="50856"/>
              <a:ext cx="60260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800" dirty="0" smtClean="0">
                  <a:latin typeface="Huawei Sans" panose="020C0503030203020204" pitchFamily="34" charset="0"/>
                </a:rPr>
                <a:t>Site Design</a:t>
              </a:r>
              <a:endParaRPr lang="en-US" sz="800" dirty="0">
                <a:latin typeface="Huawei Sans" panose="020C0503030203020204" pitchFamily="34" charset="0"/>
              </a:endParaRPr>
            </a:p>
          </p:txBody>
        </p:sp>
        <p:sp>
          <p:nvSpPr>
            <p:cNvPr id="12" name="燕尾形 11"/>
            <p:cNvSpPr/>
            <p:nvPr/>
          </p:nvSpPr>
          <p:spPr bwMode="gray">
            <a:xfrm>
              <a:off x="9906217" y="50856"/>
              <a:ext cx="127246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dirty="0">
                  <a:latin typeface="Huawei Sans" panose="020C0503030203020204" pitchFamily="34" charset="0"/>
                </a:rPr>
                <a:t>VN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燕尾形 18"/>
            <p:cNvSpPr/>
            <p:nvPr/>
          </p:nvSpPr>
          <p:spPr bwMode="gray">
            <a:xfrm>
              <a:off x="11049083" y="50856"/>
              <a:ext cx="93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Service Deployment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燕尾形 19"/>
            <p:cNvSpPr/>
            <p:nvPr/>
          </p:nvSpPr>
          <p:spPr bwMode="gray">
            <a:xfrm>
              <a:off x="8956166" y="50856"/>
              <a:ext cx="10796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Fabric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燕尾形 20"/>
            <p:cNvSpPr/>
            <p:nvPr/>
          </p:nvSpPr>
          <p:spPr bwMode="gray">
            <a:xfrm>
              <a:off x="8185763" y="50856"/>
              <a:ext cx="90000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chemeClr val="bg1"/>
                  </a:solidFill>
                  <a:latin typeface="Huawei Sans" panose="020C0503030203020204" pitchFamily="34" charset="0"/>
                </a:rPr>
                <a:t>Network Plan</a:t>
              </a:r>
              <a:endParaRPr lang="en-US" altLang="zh-CN" sz="8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燕尾形 21"/>
            <p:cNvSpPr/>
            <p:nvPr/>
          </p:nvSpPr>
          <p:spPr bwMode="gray">
            <a:xfrm>
              <a:off x="7302867" y="50856"/>
              <a:ext cx="1012493"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Device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88214432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Configuring a Fabric</a:t>
            </a:r>
            <a:endParaRPr lang="en-US" altLang="zh-CN" dirty="0"/>
          </a:p>
        </p:txBody>
      </p:sp>
      <p:sp>
        <p:nvSpPr>
          <p:cNvPr id="3" name="文本占位符 2"/>
          <p:cNvSpPr>
            <a:spLocks noGrp="1"/>
          </p:cNvSpPr>
          <p:nvPr>
            <p:ph type="body" sz="quarter" idx="10"/>
          </p:nvPr>
        </p:nvSpPr>
        <p:spPr bwMode="gray"/>
        <p:txBody>
          <a:bodyPr/>
          <a:lstStyle/>
          <a:p>
            <a:pPr algn="l"/>
            <a:r>
              <a:rPr lang="en-US" sz="1800" dirty="0" smtClean="0">
                <a:latin typeface="Huawei Sans" panose="020C0503030203020204" pitchFamily="34" charset="0"/>
              </a:rPr>
              <a:t>A fabric is a virtual network built on top of a physical network using the VXLAN technology, and has all resources pooled.</a:t>
            </a:r>
            <a:endParaRPr lang="en-US" altLang="zh-CN" sz="1800" dirty="0" smtClean="0">
              <a:latin typeface="Huawei Sans" panose="020C0503030203020204" pitchFamily="34" charset="0"/>
            </a:endParaRPr>
          </a:p>
        </p:txBody>
      </p:sp>
      <p:sp>
        <p:nvSpPr>
          <p:cNvPr id="80" name="Freeform 159"/>
          <p:cNvSpPr/>
          <p:nvPr/>
        </p:nvSpPr>
        <p:spPr bwMode="gray">
          <a:xfrm flipH="1">
            <a:off x="1170367" y="1959400"/>
            <a:ext cx="1240474" cy="6484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smtClean="0">
                <a:solidFill>
                  <a:schemeClr val="bg1">
                    <a:lumMod val="50000"/>
                  </a:schemeClr>
                </a:solidFill>
                <a:latin typeface="Huawei Sans" panose="020C0503030203020204" pitchFamily="34" charset="0"/>
              </a:rPr>
              <a:t>External network</a:t>
            </a:r>
            <a:endParaRPr lang="en-US" sz="1200" dirty="0">
              <a:solidFill>
                <a:schemeClr val="bg1">
                  <a:lumMod val="50000"/>
                </a:schemeClr>
              </a:solidFill>
              <a:latin typeface="Huawei Sans" panose="020C0503030203020204" pitchFamily="34" charset="0"/>
            </a:endParaRPr>
          </a:p>
        </p:txBody>
      </p:sp>
      <p:sp>
        <p:nvSpPr>
          <p:cNvPr id="81" name="Freeform 159"/>
          <p:cNvSpPr/>
          <p:nvPr/>
        </p:nvSpPr>
        <p:spPr bwMode="gray">
          <a:xfrm flipH="1">
            <a:off x="3296485" y="1959400"/>
            <a:ext cx="1240474" cy="6484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smtClean="0">
                <a:solidFill>
                  <a:schemeClr val="bg1">
                    <a:lumMod val="50000"/>
                  </a:schemeClr>
                </a:solidFill>
                <a:latin typeface="Huawei Sans" panose="020C0503030203020204" pitchFamily="34" charset="0"/>
              </a:rPr>
              <a:t>Network service</a:t>
            </a:r>
            <a:endParaRPr lang="en-US" altLang="zh-CN" sz="1200" dirty="0" smtClean="0">
              <a:solidFill>
                <a:schemeClr val="bg1">
                  <a:lumMod val="50000"/>
                </a:schemeClr>
              </a:solidFill>
              <a:latin typeface="Huawei Sans" panose="020C0503030203020204" pitchFamily="34" charset="0"/>
            </a:endParaRPr>
          </a:p>
          <a:p>
            <a:pPr algn="ctr" fontAlgn="ctr"/>
            <a:r>
              <a:rPr lang="en-US" sz="1200" dirty="0" smtClean="0">
                <a:solidFill>
                  <a:schemeClr val="bg1">
                    <a:lumMod val="50000"/>
                  </a:schemeClr>
                </a:solidFill>
                <a:latin typeface="Huawei Sans" panose="020C0503030203020204" pitchFamily="34" charset="0"/>
              </a:rPr>
              <a:t>resources</a:t>
            </a:r>
            <a:endParaRPr lang="en-US" sz="1200" dirty="0">
              <a:solidFill>
                <a:schemeClr val="bg1">
                  <a:lumMod val="50000"/>
                </a:schemeClr>
              </a:solidFill>
              <a:latin typeface="Huawei Sans" panose="020C0503030203020204" pitchFamily="34" charset="0"/>
            </a:endParaRPr>
          </a:p>
        </p:txBody>
      </p:sp>
      <p:pic>
        <p:nvPicPr>
          <p:cNvPr id="82" name="图片 79" descr="PC.png">
            <a:extLst>
              <a:ext uri="{FF2B5EF4-FFF2-40B4-BE49-F238E27FC236}">
                <a16:creationId xmlns="" xmlns:a16="http://schemas.microsoft.com/office/drawing/2014/main" id="{4666702E-823D-4236-BF2F-880359158C83}"/>
              </a:ext>
            </a:extLst>
          </p:cNvPr>
          <p:cNvPicPr>
            <a:picLocks noChangeAspect="1"/>
          </p:cNvPicPr>
          <p:nvPr/>
        </p:nvPicPr>
        <p:blipFill>
          <a:blip r:embed="rId3" cstate="print"/>
          <a:stretch>
            <a:fillRect/>
          </a:stretch>
        </p:blipFill>
        <p:spPr bwMode="gray">
          <a:xfrm>
            <a:off x="1701711" y="5813611"/>
            <a:ext cx="445506" cy="342149"/>
          </a:xfrm>
          <a:prstGeom prst="rect">
            <a:avLst/>
          </a:prstGeom>
        </p:spPr>
      </p:pic>
      <p:sp>
        <p:nvSpPr>
          <p:cNvPr id="84" name="圆角矩形 83"/>
          <p:cNvSpPr/>
          <p:nvPr/>
        </p:nvSpPr>
        <p:spPr bwMode="gray">
          <a:xfrm>
            <a:off x="1064415" y="2869042"/>
            <a:ext cx="3948649" cy="2628871"/>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5" name="Freeform 159"/>
          <p:cNvSpPr/>
          <p:nvPr/>
        </p:nvSpPr>
        <p:spPr bwMode="gray">
          <a:xfrm flipH="1">
            <a:off x="1214739" y="3221858"/>
            <a:ext cx="3316353" cy="189846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endParaRPr>
          </a:p>
        </p:txBody>
      </p:sp>
      <p:cxnSp>
        <p:nvCxnSpPr>
          <p:cNvPr id="86" name="Straight Connector 166"/>
          <p:cNvCxnSpPr>
            <a:stCxn id="93" idx="2"/>
            <a:endCxn id="118" idx="0"/>
          </p:cNvCxnSpPr>
          <p:nvPr/>
        </p:nvCxnSpPr>
        <p:spPr bwMode="gray">
          <a:xfrm>
            <a:off x="1917204" y="4506695"/>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166"/>
          <p:cNvCxnSpPr>
            <a:stCxn id="94" idx="2"/>
            <a:endCxn id="119" idx="0"/>
          </p:cNvCxnSpPr>
          <p:nvPr/>
        </p:nvCxnSpPr>
        <p:spPr bwMode="gray">
          <a:xfrm>
            <a:off x="3848005" y="4506695"/>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167"/>
          <p:cNvCxnSpPr/>
          <p:nvPr/>
        </p:nvCxnSpPr>
        <p:spPr bwMode="gray">
          <a:xfrm flipH="1">
            <a:off x="1917914" y="3447463"/>
            <a:ext cx="971589" cy="8762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89" name="Straight Connector 167"/>
          <p:cNvCxnSpPr/>
          <p:nvPr/>
        </p:nvCxnSpPr>
        <p:spPr bwMode="gray">
          <a:xfrm flipH="1" flipV="1">
            <a:off x="2886124" y="3444986"/>
            <a:ext cx="975076" cy="8839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90" name="文本框 89"/>
          <p:cNvSpPr txBox="1"/>
          <p:nvPr/>
        </p:nvSpPr>
        <p:spPr bwMode="gray">
          <a:xfrm>
            <a:off x="1941910" y="3247717"/>
            <a:ext cx="817853" cy="461665"/>
          </a:xfrm>
          <a:prstGeom prst="rect">
            <a:avLst/>
          </a:prstGeom>
          <a:noFill/>
        </p:spPr>
        <p:txBody>
          <a:bodyPr wrap="none" rtlCol="0">
            <a:spAutoFit/>
          </a:bodyPr>
          <a:lstStyle/>
          <a:p>
            <a:pPr algn="ctr" fontAlgn="ctr"/>
            <a:r>
              <a:rPr lang="en-US" sz="1200" dirty="0" smtClean="0">
                <a:latin typeface="Huawei Sans" panose="020C0503030203020204" pitchFamily="34" charset="0"/>
              </a:rPr>
              <a:t>CORE1</a:t>
            </a:r>
          </a:p>
          <a:p>
            <a:pPr algn="ctr" fontAlgn="ctr"/>
            <a:r>
              <a:rPr lang="en-US" sz="1200" b="1" dirty="0" smtClean="0">
                <a:latin typeface="Huawei Sans" panose="020C0503030203020204" pitchFamily="34" charset="0"/>
              </a:rPr>
              <a:t>(Border)</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1" name="文本框 90"/>
          <p:cNvSpPr txBox="1"/>
          <p:nvPr/>
        </p:nvSpPr>
        <p:spPr bwMode="gray">
          <a:xfrm>
            <a:off x="1175686" y="4173922"/>
            <a:ext cx="590226"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AGG1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2" name="文本框 91"/>
          <p:cNvSpPr txBox="1"/>
          <p:nvPr/>
        </p:nvSpPr>
        <p:spPr bwMode="gray">
          <a:xfrm>
            <a:off x="1081108" y="4888184"/>
            <a:ext cx="684804" cy="461665"/>
          </a:xfrm>
          <a:prstGeom prst="rect">
            <a:avLst/>
          </a:prstGeom>
          <a:noFill/>
        </p:spPr>
        <p:txBody>
          <a:bodyPr wrap="none" rtlCol="0">
            <a:spAutoFit/>
          </a:bodyPr>
          <a:lstStyle/>
          <a:p>
            <a:pPr algn="r" fontAlgn="ctr"/>
            <a:r>
              <a:rPr lang="en-US" sz="1200" dirty="0" smtClean="0">
                <a:latin typeface="Huawei Sans" panose="020C0503030203020204" pitchFamily="34" charset="0"/>
              </a:rPr>
              <a:t>ACC1</a:t>
            </a:r>
          </a:p>
          <a:p>
            <a:pPr algn="r" fontAlgn="ctr"/>
            <a:r>
              <a:rPr lang="en-US" sz="1200" b="1" dirty="0" smtClean="0">
                <a:latin typeface="Huawei Sans" panose="020C0503030203020204" pitchFamily="34" charset="0"/>
              </a:rPr>
              <a:t>(Edge)</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93" name="图片 87" descr="汇聚交换机.png"/>
          <p:cNvPicPr>
            <a:picLocks noChangeAspect="1"/>
          </p:cNvPicPr>
          <p:nvPr/>
        </p:nvPicPr>
        <p:blipFill>
          <a:blip r:embed="rId4" cstate="print"/>
          <a:stretch>
            <a:fillRect/>
          </a:stretch>
        </p:blipFill>
        <p:spPr bwMode="gray">
          <a:xfrm>
            <a:off x="1694063" y="4141556"/>
            <a:ext cx="446281" cy="365139"/>
          </a:xfrm>
          <a:prstGeom prst="rect">
            <a:avLst/>
          </a:prstGeom>
        </p:spPr>
      </p:pic>
      <p:pic>
        <p:nvPicPr>
          <p:cNvPr id="94" name="图片 87" descr="汇聚交换机.png"/>
          <p:cNvPicPr>
            <a:picLocks noChangeAspect="1"/>
          </p:cNvPicPr>
          <p:nvPr/>
        </p:nvPicPr>
        <p:blipFill>
          <a:blip r:embed="rId4" cstate="print"/>
          <a:stretch>
            <a:fillRect/>
          </a:stretch>
        </p:blipFill>
        <p:spPr bwMode="gray">
          <a:xfrm>
            <a:off x="3624864" y="4141556"/>
            <a:ext cx="446281" cy="365139"/>
          </a:xfrm>
          <a:prstGeom prst="rect">
            <a:avLst/>
          </a:prstGeom>
        </p:spPr>
      </p:pic>
      <p:sp>
        <p:nvSpPr>
          <p:cNvPr id="95" name="文本框 94"/>
          <p:cNvSpPr txBox="1"/>
          <p:nvPr/>
        </p:nvSpPr>
        <p:spPr bwMode="gray">
          <a:xfrm>
            <a:off x="3002111" y="4888184"/>
            <a:ext cx="684804" cy="461665"/>
          </a:xfrm>
          <a:prstGeom prst="rect">
            <a:avLst/>
          </a:prstGeom>
          <a:noFill/>
        </p:spPr>
        <p:txBody>
          <a:bodyPr wrap="none" rtlCol="0">
            <a:spAutoFit/>
          </a:bodyPr>
          <a:lstStyle/>
          <a:p>
            <a:pPr algn="r" fontAlgn="ctr"/>
            <a:r>
              <a:rPr lang="en-US" sz="1200" dirty="0" smtClean="0">
                <a:latin typeface="Huawei Sans" panose="020C0503030203020204" pitchFamily="34" charset="0"/>
              </a:rPr>
              <a:t>ACC2</a:t>
            </a:r>
          </a:p>
          <a:p>
            <a:pPr algn="r" fontAlgn="ctr"/>
            <a:r>
              <a:rPr lang="en-US" sz="1200" b="1" dirty="0" smtClean="0">
                <a:latin typeface="Huawei Sans" panose="020C0503030203020204" pitchFamily="34" charset="0"/>
              </a:rPr>
              <a:t>(Edge)</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96" name="直接连接符 95"/>
          <p:cNvCxnSpPr/>
          <p:nvPr/>
        </p:nvCxnSpPr>
        <p:spPr bwMode="gray">
          <a:xfrm>
            <a:off x="1924464" y="5307512"/>
            <a:ext cx="0" cy="455400"/>
          </a:xfrm>
          <a:prstGeom prst="line">
            <a:avLst/>
          </a:prstGeom>
          <a:ln>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bwMode="gray">
          <a:xfrm>
            <a:off x="4489009" y="5490150"/>
            <a:ext cx="0" cy="272762"/>
          </a:xfrm>
          <a:prstGeom prst="line">
            <a:avLst/>
          </a:prstGeom>
          <a:ln>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02" name="文本框 101"/>
          <p:cNvSpPr txBox="1"/>
          <p:nvPr/>
        </p:nvSpPr>
        <p:spPr bwMode="gray">
          <a:xfrm>
            <a:off x="2534256" y="4299927"/>
            <a:ext cx="676788" cy="307777"/>
          </a:xfrm>
          <a:prstGeom prst="rect">
            <a:avLst/>
          </a:prstGeom>
          <a:noFill/>
        </p:spPr>
        <p:txBody>
          <a:bodyPr wrap="none" rtlCol="0">
            <a:spAutoFit/>
          </a:bodyPr>
          <a:lstStyle/>
          <a:p>
            <a:pPr algn="ctr" fontAlgn="ctr"/>
            <a:r>
              <a:rPr lang="en-US" sz="1400" dirty="0" smtClean="0">
                <a:solidFill>
                  <a:srgbClr val="30B5C5"/>
                </a:solidFill>
                <a:latin typeface="Huawei Sans" panose="020C0503030203020204" pitchFamily="34" charset="0"/>
              </a:rPr>
              <a:t>Fabric</a:t>
            </a:r>
            <a:endParaRPr lang="en-US" sz="1400" dirty="0">
              <a:solidFill>
                <a:srgbClr val="30B5C5"/>
              </a:solidFill>
              <a:latin typeface="Huawei Sans" panose="020C0503030203020204" pitchFamily="34" charset="0"/>
            </a:endParaRPr>
          </a:p>
        </p:txBody>
      </p:sp>
      <p:cxnSp>
        <p:nvCxnSpPr>
          <p:cNvPr id="103" name="直接连接符 102"/>
          <p:cNvCxnSpPr/>
          <p:nvPr/>
        </p:nvCxnSpPr>
        <p:spPr bwMode="gray">
          <a:xfrm>
            <a:off x="2173163" y="2655100"/>
            <a:ext cx="495259" cy="621078"/>
          </a:xfrm>
          <a:prstGeom prst="line">
            <a:avLst/>
          </a:prstGeom>
          <a:ln>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bwMode="gray">
          <a:xfrm flipH="1">
            <a:off x="3140759" y="2664713"/>
            <a:ext cx="464971" cy="611465"/>
          </a:xfrm>
          <a:prstGeom prst="line">
            <a:avLst/>
          </a:prstGeom>
          <a:ln>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07" name="文本框 106"/>
          <p:cNvSpPr txBox="1"/>
          <p:nvPr/>
        </p:nvSpPr>
        <p:spPr bwMode="gray">
          <a:xfrm>
            <a:off x="4024479" y="4173922"/>
            <a:ext cx="590226"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AGG2</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08" name="文本框 107"/>
          <p:cNvSpPr txBox="1"/>
          <p:nvPr/>
        </p:nvSpPr>
        <p:spPr bwMode="gray">
          <a:xfrm>
            <a:off x="1096890" y="3019211"/>
            <a:ext cx="468398" cy="307777"/>
          </a:xfrm>
          <a:prstGeom prst="rect">
            <a:avLst/>
          </a:prstGeom>
          <a:noFill/>
        </p:spPr>
        <p:txBody>
          <a:bodyPr wrap="none" rtlCol="0">
            <a:spAutoFit/>
          </a:bodyPr>
          <a:lstStyle/>
          <a:p>
            <a:pPr fontAlgn="ctr"/>
            <a:r>
              <a:rPr lang="en-US" sz="1400" b="1" dirty="0" smtClean="0">
                <a:latin typeface="Huawei Sans" panose="020C0503030203020204" pitchFamily="34" charset="0"/>
              </a:rPr>
              <a:t>HQ</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118" name="图片 76" descr="接入交换机.png"/>
          <p:cNvPicPr>
            <a:picLocks noChangeAspect="1"/>
          </p:cNvPicPr>
          <p:nvPr/>
        </p:nvPicPr>
        <p:blipFill>
          <a:blip r:embed="rId5" cstate="print"/>
          <a:stretch>
            <a:fillRect/>
          </a:stretch>
        </p:blipFill>
        <p:spPr bwMode="gray">
          <a:xfrm>
            <a:off x="1694063" y="4909972"/>
            <a:ext cx="446281" cy="365139"/>
          </a:xfrm>
          <a:prstGeom prst="rect">
            <a:avLst/>
          </a:prstGeom>
        </p:spPr>
      </p:pic>
      <p:pic>
        <p:nvPicPr>
          <p:cNvPr id="119" name="图片 76" descr="接入交换机.png"/>
          <p:cNvPicPr>
            <a:picLocks noChangeAspect="1"/>
          </p:cNvPicPr>
          <p:nvPr/>
        </p:nvPicPr>
        <p:blipFill>
          <a:blip r:embed="rId5" cstate="print"/>
          <a:stretch>
            <a:fillRect/>
          </a:stretch>
        </p:blipFill>
        <p:spPr bwMode="gray">
          <a:xfrm>
            <a:off x="3624864" y="4909972"/>
            <a:ext cx="446281" cy="365139"/>
          </a:xfrm>
          <a:prstGeom prst="rect">
            <a:avLst/>
          </a:prstGeom>
        </p:spPr>
      </p:pic>
      <p:pic>
        <p:nvPicPr>
          <p:cNvPr id="120" name="图片 86" descr="核心交换机.png"/>
          <p:cNvPicPr>
            <a:picLocks noChangeAspect="1"/>
          </p:cNvPicPr>
          <p:nvPr/>
        </p:nvPicPr>
        <p:blipFill>
          <a:blip r:embed="rId6" cstate="print"/>
          <a:stretch>
            <a:fillRect/>
          </a:stretch>
        </p:blipFill>
        <p:spPr bwMode="gray">
          <a:xfrm>
            <a:off x="2673756" y="3264894"/>
            <a:ext cx="446281" cy="365139"/>
          </a:xfrm>
          <a:prstGeom prst="rect">
            <a:avLst/>
          </a:prstGeom>
        </p:spPr>
      </p:pic>
      <p:pic>
        <p:nvPicPr>
          <p:cNvPr id="121" name="图片 12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4049314" y="3030293"/>
            <a:ext cx="865097" cy="491769"/>
          </a:xfrm>
          <a:prstGeom prst="rect">
            <a:avLst/>
          </a:prstGeom>
        </p:spPr>
      </p:pic>
      <p:graphicFrame>
        <p:nvGraphicFramePr>
          <p:cNvPr id="122" name="表格 121"/>
          <p:cNvGraphicFramePr>
            <a:graphicFrameLocks noGrp="1"/>
          </p:cNvGraphicFramePr>
          <p:nvPr>
            <p:extLst/>
          </p:nvPr>
        </p:nvGraphicFramePr>
        <p:xfrm>
          <a:off x="5357996" y="2607830"/>
          <a:ext cx="6354580" cy="3185160"/>
        </p:xfrm>
        <a:graphic>
          <a:graphicData uri="http://schemas.openxmlformats.org/drawingml/2006/table">
            <a:tbl>
              <a:tblPr/>
              <a:tblGrid>
                <a:gridCol w="1079685"/>
                <a:gridCol w="5274895"/>
              </a:tblGrid>
              <a:tr h="226089">
                <a:tc>
                  <a:txBody>
                    <a:bodyPr/>
                    <a:lstStyle/>
                    <a:p>
                      <a:pPr algn="ctr" fontAlgn="ctr">
                        <a:lnSpc>
                          <a:spcPct val="100000"/>
                        </a:lnSpc>
                      </a:pPr>
                      <a:r>
                        <a:rPr lang="en-US" sz="1400" b="1" dirty="0" smtClean="0">
                          <a:latin typeface="Huawei Sans" panose="020C0503030203020204" pitchFamily="34" charset="0"/>
                        </a:rPr>
                        <a:t>Task</a:t>
                      </a:r>
                      <a:endParaRPr lang="en-US" sz="14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pPr>
                      <a:r>
                        <a:rPr lang="en-US" sz="1400" b="1" dirty="0" smtClean="0">
                          <a:latin typeface="Huawei Sans" panose="020C0503030203020204" pitchFamily="34" charset="0"/>
                        </a:rPr>
                        <a:t>Procedure</a:t>
                      </a:r>
                      <a:endParaRPr lang="en-US" altLang="zh-CN" sz="1400" b="1" dirty="0">
                        <a:effectLst/>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2136536">
                <a:tc>
                  <a:txBody>
                    <a:bodyPr/>
                    <a:lstStyle/>
                    <a:p>
                      <a:pPr algn="ctr" fontAlgn="ctr">
                        <a:lnSpc>
                          <a:spcPct val="100000"/>
                        </a:lnSpc>
                        <a:spcAft>
                          <a:spcPts val="600"/>
                        </a:spcAft>
                      </a:pPr>
                      <a:r>
                        <a:rPr lang="en-US" sz="1200" dirty="0" smtClean="0">
                          <a:latin typeface="Huawei Sans" panose="020C0503030203020204" pitchFamily="34" charset="0"/>
                        </a:rPr>
                        <a:t>Configure a fabric.</a:t>
                      </a:r>
                      <a:endParaRPr lang="en-US" altLang="zh-CN" sz="1200" dirty="0">
                        <a:effectLst/>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271463" indent="-271463" algn="l" fontAlgn="ctr">
                        <a:lnSpc>
                          <a:spcPct val="100000"/>
                        </a:lnSpc>
                        <a:spcAft>
                          <a:spcPts val="600"/>
                        </a:spcAft>
                        <a:buFont typeface="+mj-lt"/>
                        <a:buAutoNum type="arabicPeriod"/>
                      </a:pPr>
                      <a:r>
                        <a:rPr lang="en-US" sz="1200" dirty="0" smtClean="0">
                          <a:latin typeface="Huawei Sans" panose="020C0503030203020204" pitchFamily="34" charset="0"/>
                        </a:rPr>
                        <a:t>Create a fabric and complete automatic deployment of an underlay network.</a:t>
                      </a:r>
                      <a:endParaRPr lang="en-US" altLang="zh-CN" sz="1200" dirty="0" smtClean="0">
                        <a:effectLst/>
                        <a:latin typeface="Huawei Sans" panose="020C0503030203020204" pitchFamily="34" charset="0"/>
                      </a:endParaRPr>
                    </a:p>
                    <a:p>
                      <a:pPr marL="271463" indent="-271463" algn="l" fontAlgn="ctr">
                        <a:lnSpc>
                          <a:spcPct val="100000"/>
                        </a:lnSpc>
                        <a:spcAft>
                          <a:spcPts val="600"/>
                        </a:spcAft>
                        <a:buFont typeface="+mj-lt"/>
                        <a:buAutoNum type="arabicPeriod"/>
                      </a:pPr>
                      <a:r>
                        <a:rPr lang="en-US" sz="1200" dirty="0" smtClean="0">
                          <a:latin typeface="Huawei Sans" panose="020C0503030203020204" pitchFamily="34" charset="0"/>
                        </a:rPr>
                        <a:t>Create an external network, that is, configure the connectivity between the fabric and external networks (including the interconnection port, interconnection VLAN, interconnection IP address, peer address, and route).</a:t>
                      </a:r>
                      <a:endParaRPr lang="en-US" altLang="zh-CN" sz="1200" dirty="0" smtClean="0">
                        <a:effectLst/>
                        <a:latin typeface="Huawei Sans" panose="020C0503030203020204" pitchFamily="34" charset="0"/>
                      </a:endParaRPr>
                    </a:p>
                    <a:p>
                      <a:pPr marL="271463" indent="-271463" algn="l" fontAlgn="ctr">
                        <a:lnSpc>
                          <a:spcPct val="100000"/>
                        </a:lnSpc>
                        <a:spcAft>
                          <a:spcPts val="600"/>
                        </a:spcAft>
                        <a:buFont typeface="+mj-lt"/>
                        <a:buAutoNum type="arabicPeriod"/>
                      </a:pPr>
                      <a:r>
                        <a:rPr lang="en-US" sz="1200" dirty="0" smtClean="0">
                          <a:latin typeface="Huawei Sans" panose="020C0503030203020204" pitchFamily="34" charset="0"/>
                        </a:rPr>
                        <a:t>Configure network service resources,</a:t>
                      </a:r>
                      <a:r>
                        <a:rPr lang="en-US" sz="1200" baseline="0" dirty="0" smtClean="0">
                          <a:latin typeface="Huawei Sans" panose="020C0503030203020204" pitchFamily="34" charset="0"/>
                        </a:rPr>
                        <a:t> that is, </a:t>
                      </a:r>
                      <a:r>
                        <a:rPr lang="en-US" sz="1200" dirty="0" smtClean="0">
                          <a:latin typeface="Huawei Sans" panose="020C0503030203020204" pitchFamily="34" charset="0"/>
                        </a:rPr>
                        <a:t>configure the connectivity between the fabric and network service resources (DHCP server, RADIUS server, Portal server, and other servers). The connectivity configuration includes the device IP address, interconnection VLAN, interconnection IP address, peer IP address, and interconnection port.</a:t>
                      </a:r>
                      <a:endParaRPr lang="en-US" altLang="zh-CN" sz="1200" dirty="0" smtClean="0">
                        <a:effectLst/>
                        <a:latin typeface="Huawei Sans" panose="020C0503030203020204" pitchFamily="34" charset="0"/>
                      </a:endParaRPr>
                    </a:p>
                    <a:p>
                      <a:pPr marL="271463" indent="-271463" algn="l" fontAlgn="ctr">
                        <a:lnSpc>
                          <a:spcPct val="100000"/>
                        </a:lnSpc>
                        <a:spcAft>
                          <a:spcPts val="600"/>
                        </a:spcAft>
                        <a:buFont typeface="+mj-lt"/>
                        <a:buAutoNum type="arabicPeriod"/>
                      </a:pPr>
                      <a:r>
                        <a:rPr lang="en-US" sz="1200" dirty="0" smtClean="0">
                          <a:latin typeface="Huawei Sans" panose="020C0503030203020204" pitchFamily="34" charset="0"/>
                        </a:rPr>
                        <a:t>Configure access management, that is, configure an interface on an access device to invoke an authentication template.</a:t>
                      </a:r>
                      <a:endParaRPr lang="en-US" altLang="zh-CN" sz="1200" dirty="0" smtClean="0">
                        <a:effectLst/>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pic>
        <p:nvPicPr>
          <p:cNvPr id="123" name="图片 105" descr="AP.png"/>
          <p:cNvPicPr>
            <a:picLocks noChangeAspect="1"/>
          </p:cNvPicPr>
          <p:nvPr/>
        </p:nvPicPr>
        <p:blipFill>
          <a:blip r:embed="rId8" cstate="print"/>
          <a:stretch>
            <a:fillRect/>
          </a:stretch>
        </p:blipFill>
        <p:spPr bwMode="gray">
          <a:xfrm>
            <a:off x="4304596" y="4941657"/>
            <a:ext cx="368827" cy="301768"/>
          </a:xfrm>
          <a:prstGeom prst="rect">
            <a:avLst/>
          </a:prstGeom>
        </p:spPr>
      </p:pic>
      <p:cxnSp>
        <p:nvCxnSpPr>
          <p:cNvPr id="124" name="Straight Connector 166"/>
          <p:cNvCxnSpPr>
            <a:stCxn id="119" idx="3"/>
            <a:endCxn id="123" idx="1"/>
          </p:cNvCxnSpPr>
          <p:nvPr/>
        </p:nvCxnSpPr>
        <p:spPr bwMode="gray">
          <a:xfrm flipV="1">
            <a:off x="4071145" y="5092541"/>
            <a:ext cx="233451"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25" name="组合 758"/>
          <p:cNvGrpSpPr/>
          <p:nvPr/>
        </p:nvGrpSpPr>
        <p:grpSpPr bwMode="gray">
          <a:xfrm flipV="1">
            <a:off x="4385510" y="5268198"/>
            <a:ext cx="225699" cy="191129"/>
            <a:chOff x="7440613" y="4868863"/>
            <a:chExt cx="1019175" cy="828675"/>
          </a:xfrm>
          <a:solidFill>
            <a:schemeClr val="bg1">
              <a:lumMod val="50000"/>
            </a:schemeClr>
          </a:solidFill>
        </p:grpSpPr>
        <p:sp>
          <p:nvSpPr>
            <p:cNvPr id="126"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28" name="图片 14" descr="日志告警服务器-蓝.png"/>
          <p:cNvPicPr>
            <a:picLocks noChangeAspect="1"/>
          </p:cNvPicPr>
          <p:nvPr/>
        </p:nvPicPr>
        <p:blipFill>
          <a:blip r:embed="rId9" cstate="print"/>
          <a:stretch>
            <a:fillRect/>
          </a:stretch>
        </p:blipFill>
        <p:spPr bwMode="gray">
          <a:xfrm>
            <a:off x="4275381" y="5837764"/>
            <a:ext cx="445956" cy="278465"/>
          </a:xfrm>
          <a:prstGeom prst="rect">
            <a:avLst/>
          </a:prstGeom>
        </p:spPr>
      </p:pic>
      <p:sp>
        <p:nvSpPr>
          <p:cNvPr id="129" name="文本框 128"/>
          <p:cNvSpPr txBox="1"/>
          <p:nvPr/>
        </p:nvSpPr>
        <p:spPr bwMode="gray">
          <a:xfrm>
            <a:off x="4623848" y="4927273"/>
            <a:ext cx="460382"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AP1</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4" name="组合 3"/>
          <p:cNvGrpSpPr/>
          <p:nvPr/>
        </p:nvGrpSpPr>
        <p:grpSpPr>
          <a:xfrm>
            <a:off x="6606000" y="50856"/>
            <a:ext cx="5155221" cy="324000"/>
            <a:chOff x="6829862" y="50856"/>
            <a:chExt cx="5155221" cy="324000"/>
          </a:xfrm>
        </p:grpSpPr>
        <p:sp>
          <p:nvSpPr>
            <p:cNvPr id="44" name="五边形 43"/>
            <p:cNvSpPr/>
            <p:nvPr/>
          </p:nvSpPr>
          <p:spPr bwMode="gray">
            <a:xfrm>
              <a:off x="6829862" y="50856"/>
              <a:ext cx="60260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800" dirty="0" smtClean="0">
                  <a:latin typeface="Huawei Sans" panose="020C0503030203020204" pitchFamily="34" charset="0"/>
                </a:rPr>
                <a:t>Site Design</a:t>
              </a:r>
              <a:endParaRPr lang="en-US" sz="800" dirty="0">
                <a:latin typeface="Huawei Sans" panose="020C0503030203020204" pitchFamily="34" charset="0"/>
              </a:endParaRPr>
            </a:p>
          </p:txBody>
        </p:sp>
        <p:sp>
          <p:nvSpPr>
            <p:cNvPr id="45" name="燕尾形 44"/>
            <p:cNvSpPr/>
            <p:nvPr/>
          </p:nvSpPr>
          <p:spPr bwMode="gray">
            <a:xfrm>
              <a:off x="9906217" y="50856"/>
              <a:ext cx="127246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dirty="0">
                  <a:latin typeface="Huawei Sans" panose="020C0503030203020204" pitchFamily="34" charset="0"/>
                </a:rPr>
                <a:t>VN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燕尾形 45"/>
            <p:cNvSpPr/>
            <p:nvPr/>
          </p:nvSpPr>
          <p:spPr bwMode="gray">
            <a:xfrm>
              <a:off x="11049083" y="50856"/>
              <a:ext cx="93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Service Deployment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燕尾形 46"/>
            <p:cNvSpPr/>
            <p:nvPr/>
          </p:nvSpPr>
          <p:spPr bwMode="gray">
            <a:xfrm>
              <a:off x="8956166" y="50856"/>
              <a:ext cx="1079648"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chemeClr val="bg1"/>
                  </a:solidFill>
                  <a:latin typeface="Huawei Sans" panose="020C0503030203020204" pitchFamily="34" charset="0"/>
                </a:rPr>
                <a:t>Fabric Management</a:t>
              </a:r>
              <a:endParaRPr lang="en-US" altLang="zh-CN" sz="8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燕尾形 47"/>
            <p:cNvSpPr/>
            <p:nvPr/>
          </p:nvSpPr>
          <p:spPr bwMode="gray">
            <a:xfrm>
              <a:off x="8185763" y="50856"/>
              <a:ext cx="900000"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Network Plan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燕尾形 48"/>
            <p:cNvSpPr/>
            <p:nvPr/>
          </p:nvSpPr>
          <p:spPr bwMode="gray">
            <a:xfrm>
              <a:off x="7302867" y="50856"/>
              <a:ext cx="1012493"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Device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92924322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Configuring a Fabric: Creating a Fabric</a:t>
            </a:r>
            <a:endParaRPr lang="en-US" altLang="zh-CN" dirty="0"/>
          </a:p>
        </p:txBody>
      </p:sp>
      <p:sp>
        <p:nvSpPr>
          <p:cNvPr id="3" name="文本占位符 2"/>
          <p:cNvSpPr>
            <a:spLocks noGrp="1"/>
          </p:cNvSpPr>
          <p:nvPr>
            <p:ph type="body" sz="quarter" idx="10"/>
          </p:nvPr>
        </p:nvSpPr>
        <p:spPr/>
        <p:txBody>
          <a:bodyPr/>
          <a:lstStyle/>
          <a:p>
            <a:pPr algn="l"/>
            <a:r>
              <a:rPr lang="en-US" sz="1600" dirty="0" smtClean="0">
                <a:latin typeface="Huawei Sans" panose="020C0503030203020204" pitchFamily="34" charset="0"/>
              </a:rPr>
              <a:t>You need to create a fabric and then complete basic networking configurations for the fabric, including selecting border and edge nodes as well as configuring BGP EVPN on the VXLAN control plane.</a:t>
            </a:r>
            <a:endParaRPr lang="en-US" altLang="zh-CN" sz="1600" dirty="0" smtClean="0">
              <a:latin typeface="Huawei Sans" panose="020C0503030203020204" pitchFamily="34" charset="0"/>
            </a:endParaRPr>
          </a:p>
          <a:p>
            <a:pPr algn="l"/>
            <a:r>
              <a:rPr lang="en-US" sz="1600" dirty="0" smtClean="0">
                <a:latin typeface="Huawei Sans" panose="020C0503030203020204" pitchFamily="34" charset="0"/>
              </a:rPr>
              <a:t>In addition, you can enable automatic routing orchestration of the underlay network when creating a fabric.</a:t>
            </a:r>
            <a:endParaRPr lang="en-US" altLang="zh-CN" sz="1600" dirty="0">
              <a:latin typeface="Huawei Sans" panose="020C0503030203020204" pitchFamily="34" charset="0"/>
            </a:endParaRPr>
          </a:p>
        </p:txBody>
      </p:sp>
      <p:graphicFrame>
        <p:nvGraphicFramePr>
          <p:cNvPr id="16" name="表格 15"/>
          <p:cNvGraphicFramePr>
            <a:graphicFrameLocks noGrp="1"/>
          </p:cNvGraphicFramePr>
          <p:nvPr>
            <p:extLst/>
          </p:nvPr>
        </p:nvGraphicFramePr>
        <p:xfrm>
          <a:off x="865353" y="2466439"/>
          <a:ext cx="10649116" cy="3444240"/>
        </p:xfrm>
        <a:graphic>
          <a:graphicData uri="http://schemas.openxmlformats.org/drawingml/2006/table">
            <a:tbl>
              <a:tblPr/>
              <a:tblGrid>
                <a:gridCol w="1223714"/>
                <a:gridCol w="9425402"/>
              </a:tblGrid>
              <a:tr h="238158">
                <a:tc>
                  <a:txBody>
                    <a:bodyPr/>
                    <a:lstStyle/>
                    <a:p>
                      <a:pPr algn="ctr" fontAlgn="ctr">
                        <a:lnSpc>
                          <a:spcPct val="100000"/>
                        </a:lnSpc>
                      </a:pPr>
                      <a:r>
                        <a:rPr lang="en-US" sz="1600" b="1" dirty="0" smtClean="0">
                          <a:latin typeface="Huawei Sans" panose="020C0503030203020204" pitchFamily="34" charset="0"/>
                        </a:rPr>
                        <a:t>Task</a:t>
                      </a:r>
                      <a:endParaRPr lang="en-US" sz="16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pPr>
                      <a:r>
                        <a:rPr lang="en-US" sz="1600" b="1" dirty="0" smtClean="0">
                          <a:latin typeface="Huawei Sans" panose="020C0503030203020204" pitchFamily="34" charset="0"/>
                        </a:rPr>
                        <a:t>Procedure</a:t>
                      </a:r>
                      <a:endParaRPr lang="en-US" sz="1600" b="1" dirty="0">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2101817">
                <a:tc>
                  <a:txBody>
                    <a:bodyPr/>
                    <a:lstStyle/>
                    <a:p>
                      <a:pPr algn="ctr" fontAlgn="ctr">
                        <a:lnSpc>
                          <a:spcPct val="100000"/>
                        </a:lnSpc>
                      </a:pPr>
                      <a:r>
                        <a:rPr lang="en-US" sz="1400" dirty="0" smtClean="0">
                          <a:latin typeface="Huawei Sans" panose="020C0503030203020204" pitchFamily="34" charset="0"/>
                        </a:rPr>
                        <a:t>Create a fabric.</a:t>
                      </a:r>
                      <a:endParaRPr lang="en-US" sz="14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228600" indent="-228600" fontAlgn="ctr">
                        <a:lnSpc>
                          <a:spcPct val="100000"/>
                        </a:lnSpc>
                        <a:spcAft>
                          <a:spcPts val="600"/>
                        </a:spcAft>
                        <a:buFont typeface="+mj-lt"/>
                        <a:buAutoNum type="arabicPeriod"/>
                      </a:pPr>
                      <a:r>
                        <a:rPr lang="en-US" sz="1400" dirty="0" smtClean="0">
                          <a:latin typeface="Huawei Sans" panose="020C0503030203020204" pitchFamily="34" charset="0"/>
                        </a:rPr>
                        <a:t>Select a networking type: centralized or distributed.</a:t>
                      </a:r>
                      <a:endParaRPr lang="en-US" altLang="zh-CN" sz="1400" dirty="0" smtClean="0">
                        <a:effectLst/>
                        <a:latin typeface="Huawei Sans" panose="020C0503030203020204" pitchFamily="34" charset="0"/>
                      </a:endParaRPr>
                    </a:p>
                    <a:p>
                      <a:pPr marL="228600" indent="-228600" fontAlgn="ctr">
                        <a:lnSpc>
                          <a:spcPct val="100000"/>
                        </a:lnSpc>
                        <a:spcAft>
                          <a:spcPts val="600"/>
                        </a:spcAft>
                        <a:buFont typeface="+mj-lt"/>
                        <a:buAutoNum type="arabicPeriod"/>
                      </a:pPr>
                      <a:r>
                        <a:rPr lang="en-US" sz="1400" dirty="0" smtClean="0">
                          <a:latin typeface="Huawei Sans" panose="020C0503030203020204" pitchFamily="34" charset="0"/>
                        </a:rPr>
                        <a:t>Select wireless authentication devices, including wireless authentication points on the aggregation switch, core switch, and standalone AC.</a:t>
                      </a:r>
                      <a:endParaRPr lang="en-US" altLang="zh-CN" sz="1400" dirty="0" smtClean="0">
                        <a:effectLst/>
                        <a:latin typeface="Huawei Sans" panose="020C0503030203020204" pitchFamily="34" charset="0"/>
                      </a:endParaRPr>
                    </a:p>
                    <a:p>
                      <a:pPr marL="228600" indent="-228600" fontAlgn="ctr">
                        <a:lnSpc>
                          <a:spcPct val="100000"/>
                        </a:lnSpc>
                        <a:spcAft>
                          <a:spcPts val="600"/>
                        </a:spcAft>
                        <a:buFont typeface="+mj-lt"/>
                        <a:buAutoNum type="arabicPeriod"/>
                      </a:pPr>
                      <a:r>
                        <a:rPr lang="en-US" sz="1400" dirty="0" smtClean="0">
                          <a:latin typeface="Huawei Sans" panose="020C0503030203020204" pitchFamily="34" charset="0"/>
                        </a:rPr>
                        <a:t>Add devices to the fabric and specify the devices as border and edge nodes. If VXLAN is deployed to the</a:t>
                      </a:r>
                      <a:r>
                        <a:rPr lang="en-US" sz="1400" baseline="0" dirty="0" smtClean="0">
                          <a:latin typeface="Huawei Sans" panose="020C0503030203020204" pitchFamily="34" charset="0"/>
                        </a:rPr>
                        <a:t> </a:t>
                      </a:r>
                      <a:r>
                        <a:rPr lang="en-US" sz="1400" dirty="0" smtClean="0">
                          <a:latin typeface="Huawei Sans" panose="020C0503030203020204" pitchFamily="34" charset="0"/>
                        </a:rPr>
                        <a:t>aggregation layer on the fabric, access switches are usually used as extended nodes.</a:t>
                      </a:r>
                      <a:endParaRPr lang="en-US" altLang="zh-CN" sz="1400" dirty="0" smtClean="0">
                        <a:effectLst/>
                        <a:latin typeface="Huawei Sans" panose="020C0503030203020204" pitchFamily="34" charset="0"/>
                      </a:endParaRPr>
                    </a:p>
                    <a:p>
                      <a:pPr marL="228600" indent="-228600" fontAlgn="ctr">
                        <a:lnSpc>
                          <a:spcPct val="100000"/>
                        </a:lnSpc>
                        <a:spcAft>
                          <a:spcPts val="600"/>
                        </a:spcAft>
                        <a:buFont typeface="+mj-lt"/>
                        <a:buAutoNum type="arabicPeriod"/>
                      </a:pPr>
                      <a:r>
                        <a:rPr lang="en-US" sz="1400" dirty="0" smtClean="0">
                          <a:latin typeface="Huawei Sans" panose="020C0503030203020204" pitchFamily="34" charset="0"/>
                        </a:rPr>
                        <a:t>(Optional) Configure storm suppression on the fabric. To mitigate the risks caused by network storms, you are advised to enable storm suppression.</a:t>
                      </a:r>
                      <a:endParaRPr lang="en-US" altLang="zh-CN" sz="1400" dirty="0" smtClean="0">
                        <a:effectLst/>
                        <a:latin typeface="Huawei Sans" panose="020C0503030203020204" pitchFamily="34" charset="0"/>
                      </a:endParaRPr>
                    </a:p>
                    <a:p>
                      <a:pPr marL="228600" indent="-228600" fontAlgn="ctr">
                        <a:lnSpc>
                          <a:spcPct val="100000"/>
                        </a:lnSpc>
                        <a:spcAft>
                          <a:spcPts val="600"/>
                        </a:spcAft>
                        <a:buFont typeface="+mj-lt"/>
                        <a:buAutoNum type="arabicPeriod"/>
                      </a:pPr>
                      <a:r>
                        <a:rPr lang="en-US" sz="1400" dirty="0" smtClean="0">
                          <a:latin typeface="Huawei Sans" panose="020C0503030203020204" pitchFamily="34" charset="0"/>
                        </a:rPr>
                        <a:t>(Optional) Enable terminal identification information reporting. You need to enable this function when configuring the terminal identification function.</a:t>
                      </a:r>
                      <a:endParaRPr lang="en-US" altLang="zh-CN" sz="1400" dirty="0" smtClean="0">
                        <a:effectLst/>
                        <a:latin typeface="Huawei Sans" panose="020C0503030203020204" pitchFamily="34" charset="0"/>
                      </a:endParaRPr>
                    </a:p>
                    <a:p>
                      <a:pPr marL="228600" indent="-228600" fontAlgn="ctr">
                        <a:lnSpc>
                          <a:spcPct val="100000"/>
                        </a:lnSpc>
                        <a:spcAft>
                          <a:spcPts val="600"/>
                        </a:spcAft>
                        <a:buFont typeface="+mj-lt"/>
                        <a:buAutoNum type="arabicPeriod"/>
                      </a:pPr>
                      <a:r>
                        <a:rPr lang="en-US" sz="1400" dirty="0" smtClean="0">
                          <a:latin typeface="Huawei Sans" panose="020C0503030203020204" pitchFamily="34" charset="0"/>
                        </a:rPr>
                        <a:t>Enable automatic routing domain orchestration of the underlay network.</a:t>
                      </a:r>
                      <a:endParaRPr lang="en-US" altLang="zh-CN" sz="1400" dirty="0" smtClean="0">
                        <a:effectLst/>
                        <a:latin typeface="Huawei Sans" panose="020C0503030203020204" pitchFamily="34" charset="0"/>
                      </a:endParaRPr>
                    </a:p>
                    <a:p>
                      <a:pPr marL="228600" indent="-228600" fontAlgn="ctr">
                        <a:lnSpc>
                          <a:spcPct val="100000"/>
                        </a:lnSpc>
                        <a:spcAft>
                          <a:spcPts val="600"/>
                        </a:spcAft>
                        <a:buFont typeface="+mj-lt"/>
                        <a:buAutoNum type="arabicPeriod"/>
                      </a:pPr>
                      <a:r>
                        <a:rPr lang="en-US" sz="1400" dirty="0" smtClean="0">
                          <a:latin typeface="Huawei Sans" panose="020C0503030203020204" pitchFamily="34" charset="0"/>
                        </a:rPr>
                        <a:t>Configure BGP EVPN. You are advised to configure the core switch that functions as a border node as a route reflector (RR).</a:t>
                      </a:r>
                      <a:endParaRPr lang="en-US" altLang="zh-CN" sz="1400" dirty="0">
                        <a:effectLst/>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grpSp>
        <p:nvGrpSpPr>
          <p:cNvPr id="4" name="组合 3"/>
          <p:cNvGrpSpPr/>
          <p:nvPr/>
        </p:nvGrpSpPr>
        <p:grpSpPr>
          <a:xfrm>
            <a:off x="6606000" y="50856"/>
            <a:ext cx="5155221" cy="324000"/>
            <a:chOff x="6829862" y="50856"/>
            <a:chExt cx="5155221" cy="324000"/>
          </a:xfrm>
        </p:grpSpPr>
        <p:sp>
          <p:nvSpPr>
            <p:cNvPr id="11" name="五边形 10"/>
            <p:cNvSpPr/>
            <p:nvPr/>
          </p:nvSpPr>
          <p:spPr bwMode="gray">
            <a:xfrm>
              <a:off x="6829862" y="50856"/>
              <a:ext cx="60260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800" dirty="0" smtClean="0">
                  <a:latin typeface="Huawei Sans" panose="020C0503030203020204" pitchFamily="34" charset="0"/>
                </a:rPr>
                <a:t>Site Design</a:t>
              </a:r>
              <a:endParaRPr lang="en-US" sz="800" dirty="0">
                <a:latin typeface="Huawei Sans" panose="020C0503030203020204" pitchFamily="34" charset="0"/>
              </a:endParaRPr>
            </a:p>
          </p:txBody>
        </p:sp>
        <p:sp>
          <p:nvSpPr>
            <p:cNvPr id="12" name="燕尾形 11"/>
            <p:cNvSpPr/>
            <p:nvPr/>
          </p:nvSpPr>
          <p:spPr bwMode="gray">
            <a:xfrm>
              <a:off x="9906217" y="50856"/>
              <a:ext cx="127246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dirty="0">
                  <a:latin typeface="Huawei Sans" panose="020C0503030203020204" pitchFamily="34" charset="0"/>
                </a:rPr>
                <a:t>VN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燕尾形 12"/>
            <p:cNvSpPr/>
            <p:nvPr/>
          </p:nvSpPr>
          <p:spPr bwMode="gray">
            <a:xfrm>
              <a:off x="11049083" y="50856"/>
              <a:ext cx="93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Service Deployment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燕尾形 13"/>
            <p:cNvSpPr/>
            <p:nvPr/>
          </p:nvSpPr>
          <p:spPr bwMode="gray">
            <a:xfrm>
              <a:off x="8956166" y="50856"/>
              <a:ext cx="1079648"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chemeClr val="bg1"/>
                  </a:solidFill>
                  <a:latin typeface="Huawei Sans" panose="020C0503030203020204" pitchFamily="34" charset="0"/>
                </a:rPr>
                <a:t>Fabric Management</a:t>
              </a:r>
              <a:endParaRPr lang="en-US" altLang="zh-CN" sz="8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燕尾形 14"/>
            <p:cNvSpPr/>
            <p:nvPr/>
          </p:nvSpPr>
          <p:spPr bwMode="gray">
            <a:xfrm>
              <a:off x="8185763" y="50856"/>
              <a:ext cx="900000"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Network Plan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燕尾形 22"/>
            <p:cNvSpPr/>
            <p:nvPr/>
          </p:nvSpPr>
          <p:spPr bwMode="gray">
            <a:xfrm>
              <a:off x="7302867" y="50856"/>
              <a:ext cx="1012493"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Device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36880258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图片 44"/>
          <p:cNvPicPr>
            <a:picLocks noChangeAspect="1"/>
          </p:cNvPicPr>
          <p:nvPr/>
        </p:nvPicPr>
        <p:blipFill>
          <a:blip r:embed="rId3"/>
          <a:stretch>
            <a:fillRect/>
          </a:stretch>
        </p:blipFill>
        <p:spPr>
          <a:xfrm>
            <a:off x="4913279" y="2001707"/>
            <a:ext cx="6480000" cy="3935560"/>
          </a:xfrm>
          <a:prstGeom prst="rect">
            <a:avLst/>
          </a:prstGeom>
          <a:ln w="12700">
            <a:solidFill>
              <a:schemeClr val="bg1">
                <a:lumMod val="85000"/>
              </a:schemeClr>
            </a:solidFill>
          </a:ln>
        </p:spPr>
      </p:pic>
      <p:sp>
        <p:nvSpPr>
          <p:cNvPr id="5" name="标题 4"/>
          <p:cNvSpPr>
            <a:spLocks noGrp="1"/>
          </p:cNvSpPr>
          <p:nvPr>
            <p:ph type="title"/>
          </p:nvPr>
        </p:nvSpPr>
        <p:spPr/>
        <p:txBody>
          <a:bodyPr/>
          <a:lstStyle/>
          <a:p>
            <a:r>
              <a:rPr lang="en-US" smtClean="0"/>
              <a:t>Lab: Creating a Fabric (1)</a:t>
            </a:r>
            <a:endParaRPr lang="en-US" altLang="zh-CN" dirty="0"/>
          </a:p>
        </p:txBody>
      </p:sp>
      <p:sp>
        <p:nvSpPr>
          <p:cNvPr id="61" name="矩形 60"/>
          <p:cNvSpPr/>
          <p:nvPr/>
        </p:nvSpPr>
        <p:spPr bwMode="gray">
          <a:xfrm>
            <a:off x="4814920" y="1166633"/>
            <a:ext cx="6382319" cy="707886"/>
          </a:xfrm>
          <a:prstGeom prst="rect">
            <a:avLst/>
          </a:prstGeom>
        </p:spPr>
        <p:txBody>
          <a:bodyPr wrap="square">
            <a:spAutoFit/>
          </a:bodyPr>
          <a:lstStyle/>
          <a:p>
            <a:pPr fontAlgn="ctr">
              <a:lnSpc>
                <a:spcPts val="2400"/>
              </a:lnSpc>
              <a:spcAft>
                <a:spcPts val="600"/>
              </a:spcAft>
            </a:pPr>
            <a:r>
              <a:rPr lang="en-US" sz="1600" dirty="0" smtClean="0">
                <a:latin typeface="Huawei Sans" panose="020C0503030203020204" pitchFamily="34" charset="0"/>
              </a:rPr>
              <a:t>Create a fabric on the </a:t>
            </a:r>
            <a:r>
              <a:rPr lang="en-US" sz="1600" dirty="0" err="1" smtClean="0">
                <a:latin typeface="Huawei Sans" panose="020C0503030203020204" pitchFamily="34" charset="0"/>
              </a:rPr>
              <a:t>iMaster</a:t>
            </a:r>
            <a:r>
              <a:rPr lang="en-US" sz="1600" dirty="0" smtClean="0">
                <a:latin typeface="Huawei Sans" panose="020C0503030203020204" pitchFamily="34" charset="0"/>
              </a:rPr>
              <a:t> NCE-Campus GUI and set the networking type.</a:t>
            </a:r>
            <a:endParaRPr lang="en-US" altLang="zh-CN" sz="1600" dirty="0">
              <a:latin typeface="Huawei Sans" panose="020C0503030203020204" pitchFamily="34" charset="0"/>
            </a:endParaRPr>
          </a:p>
        </p:txBody>
      </p:sp>
      <p:sp>
        <p:nvSpPr>
          <p:cNvPr id="124" name="圆角矩形 123"/>
          <p:cNvSpPr/>
          <p:nvPr/>
        </p:nvSpPr>
        <p:spPr bwMode="gray">
          <a:xfrm>
            <a:off x="700822" y="2240462"/>
            <a:ext cx="3948649" cy="2628871"/>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5" name="Freeform 159"/>
          <p:cNvSpPr/>
          <p:nvPr/>
        </p:nvSpPr>
        <p:spPr bwMode="gray">
          <a:xfrm flipH="1">
            <a:off x="851146" y="2593278"/>
            <a:ext cx="3316353" cy="189846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dirty="0">
              <a:latin typeface="Huawei Sans" panose="020C0503030203020204" pitchFamily="34" charset="0"/>
              <a:ea typeface="方正兰亭黑简体" panose="02000000000000000000" pitchFamily="2" charset="-122"/>
            </a:endParaRPr>
          </a:p>
        </p:txBody>
      </p:sp>
      <p:cxnSp>
        <p:nvCxnSpPr>
          <p:cNvPr id="126" name="Straight Connector 166"/>
          <p:cNvCxnSpPr>
            <a:stCxn id="133" idx="2"/>
            <a:endCxn id="143" idx="0"/>
          </p:cNvCxnSpPr>
          <p:nvPr/>
        </p:nvCxnSpPr>
        <p:spPr bwMode="gray">
          <a:xfrm>
            <a:off x="1553611" y="3878115"/>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 name="Straight Connector 166"/>
          <p:cNvCxnSpPr>
            <a:stCxn id="134" idx="2"/>
            <a:endCxn id="144" idx="0"/>
          </p:cNvCxnSpPr>
          <p:nvPr/>
        </p:nvCxnSpPr>
        <p:spPr bwMode="gray">
          <a:xfrm>
            <a:off x="3484412" y="3878115"/>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8" name="Straight Connector 167"/>
          <p:cNvCxnSpPr/>
          <p:nvPr/>
        </p:nvCxnSpPr>
        <p:spPr bwMode="gray">
          <a:xfrm flipH="1">
            <a:off x="1554321" y="2818883"/>
            <a:ext cx="971589" cy="8762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29" name="Straight Connector 167"/>
          <p:cNvCxnSpPr/>
          <p:nvPr/>
        </p:nvCxnSpPr>
        <p:spPr bwMode="gray">
          <a:xfrm flipH="1" flipV="1">
            <a:off x="2522531" y="2816406"/>
            <a:ext cx="975076" cy="8839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30" name="文本框 89"/>
          <p:cNvSpPr txBox="1"/>
          <p:nvPr/>
        </p:nvSpPr>
        <p:spPr bwMode="gray">
          <a:xfrm>
            <a:off x="1588365" y="2619137"/>
            <a:ext cx="817853" cy="461665"/>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latin typeface="Huawei Sans" panose="020C0503030203020204" pitchFamily="34" charset="0"/>
              </a:rPr>
              <a:t>CORE1</a:t>
            </a:r>
          </a:p>
          <a:p>
            <a:pPr algn="ctr" fontAlgn="ctr"/>
            <a:r>
              <a:rPr lang="en-US" sz="1200" b="1" dirty="0" smtClean="0">
                <a:latin typeface="Huawei Sans" panose="020C0503030203020204" pitchFamily="34" charset="0"/>
              </a:rPr>
              <a:t>(Border)</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31" name="文本框 90"/>
          <p:cNvSpPr txBox="1"/>
          <p:nvPr/>
        </p:nvSpPr>
        <p:spPr bwMode="gray">
          <a:xfrm>
            <a:off x="812093" y="3545342"/>
            <a:ext cx="590226"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AGG1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32" name="文本框 91"/>
          <p:cNvSpPr txBox="1"/>
          <p:nvPr/>
        </p:nvSpPr>
        <p:spPr bwMode="gray">
          <a:xfrm>
            <a:off x="717515" y="4259604"/>
            <a:ext cx="684804" cy="461665"/>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ACC1</a:t>
            </a:r>
          </a:p>
          <a:p>
            <a:pPr algn="r" fontAlgn="ctr"/>
            <a:r>
              <a:rPr lang="en-US" sz="1200" b="1" dirty="0" smtClean="0">
                <a:latin typeface="Huawei Sans" panose="020C0503030203020204" pitchFamily="34" charset="0"/>
              </a:rPr>
              <a:t>(Edge)</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133" name="图片 132" descr="汇聚交换机.png"/>
          <p:cNvPicPr>
            <a:picLocks noChangeAspect="1"/>
          </p:cNvPicPr>
          <p:nvPr/>
        </p:nvPicPr>
        <p:blipFill>
          <a:blip r:embed="rId4" cstate="print"/>
          <a:stretch>
            <a:fillRect/>
          </a:stretch>
        </p:blipFill>
        <p:spPr bwMode="gray">
          <a:xfrm>
            <a:off x="1330470" y="3512976"/>
            <a:ext cx="446281" cy="365139"/>
          </a:xfrm>
          <a:prstGeom prst="rect">
            <a:avLst/>
          </a:prstGeom>
        </p:spPr>
      </p:pic>
      <p:pic>
        <p:nvPicPr>
          <p:cNvPr id="134" name="图片 133" descr="汇聚交换机.png"/>
          <p:cNvPicPr>
            <a:picLocks noChangeAspect="1"/>
          </p:cNvPicPr>
          <p:nvPr/>
        </p:nvPicPr>
        <p:blipFill>
          <a:blip r:embed="rId4" cstate="print"/>
          <a:stretch>
            <a:fillRect/>
          </a:stretch>
        </p:blipFill>
        <p:spPr bwMode="gray">
          <a:xfrm>
            <a:off x="3261271" y="3512976"/>
            <a:ext cx="446281" cy="365139"/>
          </a:xfrm>
          <a:prstGeom prst="rect">
            <a:avLst/>
          </a:prstGeom>
        </p:spPr>
      </p:pic>
      <p:sp>
        <p:nvSpPr>
          <p:cNvPr id="135" name="文本框 94"/>
          <p:cNvSpPr txBox="1"/>
          <p:nvPr/>
        </p:nvSpPr>
        <p:spPr bwMode="gray">
          <a:xfrm>
            <a:off x="2638518" y="4259604"/>
            <a:ext cx="684804" cy="461665"/>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ACC2</a:t>
            </a:r>
          </a:p>
          <a:p>
            <a:pPr algn="r" fontAlgn="ctr"/>
            <a:r>
              <a:rPr lang="en-US" sz="1200" b="1" dirty="0" smtClean="0">
                <a:latin typeface="Huawei Sans" panose="020C0503030203020204" pitchFamily="34" charset="0"/>
              </a:rPr>
              <a:t>(Edge)</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38" name="文本框 101"/>
          <p:cNvSpPr txBox="1"/>
          <p:nvPr/>
        </p:nvSpPr>
        <p:spPr bwMode="gray">
          <a:xfrm>
            <a:off x="2170663" y="3671347"/>
            <a:ext cx="676788"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solidFill>
                  <a:srgbClr val="30B5C5"/>
                </a:solidFill>
                <a:latin typeface="Huawei Sans" panose="020C0503030203020204" pitchFamily="34" charset="0"/>
              </a:rPr>
              <a:t>Fabric</a:t>
            </a:r>
            <a:endParaRPr lang="en-US" sz="1400" dirty="0">
              <a:solidFill>
                <a:srgbClr val="30B5C5"/>
              </a:solidFill>
              <a:latin typeface="Huawei Sans" panose="020C0503030203020204" pitchFamily="34" charset="0"/>
            </a:endParaRPr>
          </a:p>
        </p:txBody>
      </p:sp>
      <p:sp>
        <p:nvSpPr>
          <p:cNvPr id="141" name="文本框 106"/>
          <p:cNvSpPr txBox="1"/>
          <p:nvPr/>
        </p:nvSpPr>
        <p:spPr bwMode="gray">
          <a:xfrm>
            <a:off x="3660886" y="3545342"/>
            <a:ext cx="590226"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AGG2</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42" name="文本框 107"/>
          <p:cNvSpPr txBox="1"/>
          <p:nvPr/>
        </p:nvSpPr>
        <p:spPr bwMode="gray">
          <a:xfrm>
            <a:off x="733297" y="2390631"/>
            <a:ext cx="468398"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400" b="1" dirty="0" smtClean="0">
                <a:latin typeface="Huawei Sans" panose="020C0503030203020204" pitchFamily="34" charset="0"/>
              </a:rPr>
              <a:t>HQ</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143" name="图片 142" descr="接入交换机.png"/>
          <p:cNvPicPr>
            <a:picLocks noChangeAspect="1"/>
          </p:cNvPicPr>
          <p:nvPr/>
        </p:nvPicPr>
        <p:blipFill>
          <a:blip r:embed="rId5" cstate="print"/>
          <a:stretch>
            <a:fillRect/>
          </a:stretch>
        </p:blipFill>
        <p:spPr bwMode="gray">
          <a:xfrm>
            <a:off x="1330470" y="4281392"/>
            <a:ext cx="446281" cy="365139"/>
          </a:xfrm>
          <a:prstGeom prst="rect">
            <a:avLst/>
          </a:prstGeom>
        </p:spPr>
      </p:pic>
      <p:pic>
        <p:nvPicPr>
          <p:cNvPr id="144" name="图片 143" descr="接入交换机.png"/>
          <p:cNvPicPr>
            <a:picLocks noChangeAspect="1"/>
          </p:cNvPicPr>
          <p:nvPr/>
        </p:nvPicPr>
        <p:blipFill>
          <a:blip r:embed="rId5" cstate="print"/>
          <a:stretch>
            <a:fillRect/>
          </a:stretch>
        </p:blipFill>
        <p:spPr bwMode="gray">
          <a:xfrm>
            <a:off x="3261271" y="4281392"/>
            <a:ext cx="446281" cy="365139"/>
          </a:xfrm>
          <a:prstGeom prst="rect">
            <a:avLst/>
          </a:prstGeom>
        </p:spPr>
      </p:pic>
      <p:pic>
        <p:nvPicPr>
          <p:cNvPr id="145" name="图片 144" descr="核心交换机.png"/>
          <p:cNvPicPr>
            <a:picLocks noChangeAspect="1"/>
          </p:cNvPicPr>
          <p:nvPr/>
        </p:nvPicPr>
        <p:blipFill>
          <a:blip r:embed="rId6" cstate="print"/>
          <a:stretch>
            <a:fillRect/>
          </a:stretch>
        </p:blipFill>
        <p:spPr bwMode="gray">
          <a:xfrm>
            <a:off x="2310163" y="2636314"/>
            <a:ext cx="446281" cy="365139"/>
          </a:xfrm>
          <a:prstGeom prst="rect">
            <a:avLst/>
          </a:prstGeom>
        </p:spPr>
      </p:pic>
      <p:pic>
        <p:nvPicPr>
          <p:cNvPr id="146" name="图片 14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3685721" y="2401713"/>
            <a:ext cx="865097" cy="491769"/>
          </a:xfrm>
          <a:prstGeom prst="rect">
            <a:avLst/>
          </a:prstGeom>
        </p:spPr>
      </p:pic>
      <p:pic>
        <p:nvPicPr>
          <p:cNvPr id="147" name="图片 146" descr="AP.png"/>
          <p:cNvPicPr>
            <a:picLocks noChangeAspect="1"/>
          </p:cNvPicPr>
          <p:nvPr/>
        </p:nvPicPr>
        <p:blipFill>
          <a:blip r:embed="rId8" cstate="print"/>
          <a:stretch>
            <a:fillRect/>
          </a:stretch>
        </p:blipFill>
        <p:spPr bwMode="gray">
          <a:xfrm>
            <a:off x="3941003" y="4313077"/>
            <a:ext cx="368827" cy="301768"/>
          </a:xfrm>
          <a:prstGeom prst="rect">
            <a:avLst/>
          </a:prstGeom>
        </p:spPr>
      </p:pic>
      <p:cxnSp>
        <p:nvCxnSpPr>
          <p:cNvPr id="148" name="Straight Connector 166"/>
          <p:cNvCxnSpPr>
            <a:stCxn id="144" idx="3"/>
            <a:endCxn id="147" idx="1"/>
          </p:cNvCxnSpPr>
          <p:nvPr/>
        </p:nvCxnSpPr>
        <p:spPr bwMode="gray">
          <a:xfrm flipV="1">
            <a:off x="3707552" y="4463961"/>
            <a:ext cx="233451"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bwMode="gray">
          <a:xfrm>
            <a:off x="4267173" y="4315959"/>
            <a:ext cx="460382"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AP1</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8" name="矩形 47"/>
          <p:cNvSpPr/>
          <p:nvPr/>
        </p:nvSpPr>
        <p:spPr bwMode="gray">
          <a:xfrm>
            <a:off x="477832" y="5050564"/>
            <a:ext cx="4386010" cy="707886"/>
          </a:xfrm>
          <a:prstGeom prst="rect">
            <a:avLst/>
          </a:prstGeom>
        </p:spPr>
        <p:txBody>
          <a:bodyPr wrap="square">
            <a:spAutoFit/>
          </a:bodyPr>
          <a:lstStyle/>
          <a:p>
            <a:pPr algn="ctr" fontAlgn="ctr">
              <a:lnSpc>
                <a:spcPts val="2400"/>
              </a:lnSpc>
              <a:spcAft>
                <a:spcPts val="600"/>
              </a:spcAft>
            </a:pPr>
            <a:r>
              <a:rPr lang="en-US" sz="1400" b="1" dirty="0" smtClean="0">
                <a:latin typeface="Huawei Sans" panose="020C0503030203020204" pitchFamily="34" charset="0"/>
              </a:rPr>
              <a:t>Distributed gateway networking with VXLAN deployed to the access layer</a:t>
            </a:r>
            <a:endParaRPr lang="en-US" altLang="zh-CN" sz="1400" b="1" dirty="0">
              <a:latin typeface="Huawei Sans" panose="020C0503030203020204" pitchFamily="34" charset="0"/>
            </a:endParaRPr>
          </a:p>
        </p:txBody>
      </p:sp>
      <p:grpSp>
        <p:nvGrpSpPr>
          <p:cNvPr id="2" name="组合 1"/>
          <p:cNvGrpSpPr/>
          <p:nvPr/>
        </p:nvGrpSpPr>
        <p:grpSpPr>
          <a:xfrm>
            <a:off x="6606000" y="50856"/>
            <a:ext cx="5155221" cy="324000"/>
            <a:chOff x="6829862" y="50856"/>
            <a:chExt cx="5155221" cy="324000"/>
          </a:xfrm>
        </p:grpSpPr>
        <p:sp>
          <p:nvSpPr>
            <p:cNvPr id="38" name="五边形 37"/>
            <p:cNvSpPr/>
            <p:nvPr/>
          </p:nvSpPr>
          <p:spPr bwMode="gray">
            <a:xfrm>
              <a:off x="6829862" y="50856"/>
              <a:ext cx="60260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800" dirty="0" smtClean="0">
                  <a:latin typeface="Huawei Sans" panose="020C0503030203020204" pitchFamily="34" charset="0"/>
                </a:rPr>
                <a:t>Site Design</a:t>
              </a:r>
              <a:endParaRPr lang="en-US" sz="800" dirty="0">
                <a:latin typeface="Huawei Sans" panose="020C0503030203020204" pitchFamily="34" charset="0"/>
              </a:endParaRPr>
            </a:p>
          </p:txBody>
        </p:sp>
        <p:sp>
          <p:nvSpPr>
            <p:cNvPr id="39" name="燕尾形 38"/>
            <p:cNvSpPr/>
            <p:nvPr/>
          </p:nvSpPr>
          <p:spPr bwMode="gray">
            <a:xfrm>
              <a:off x="9906217" y="50856"/>
              <a:ext cx="127246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dirty="0">
                  <a:latin typeface="Huawei Sans" panose="020C0503030203020204" pitchFamily="34" charset="0"/>
                </a:rPr>
                <a:t>VN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燕尾形 39"/>
            <p:cNvSpPr/>
            <p:nvPr/>
          </p:nvSpPr>
          <p:spPr bwMode="gray">
            <a:xfrm>
              <a:off x="11049083" y="50856"/>
              <a:ext cx="93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Service Deployment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燕尾形 40"/>
            <p:cNvSpPr/>
            <p:nvPr/>
          </p:nvSpPr>
          <p:spPr bwMode="gray">
            <a:xfrm>
              <a:off x="8956166" y="50856"/>
              <a:ext cx="1079648"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chemeClr val="bg1"/>
                  </a:solidFill>
                  <a:latin typeface="Huawei Sans" panose="020C0503030203020204" pitchFamily="34" charset="0"/>
                </a:rPr>
                <a:t>Fabric Management</a:t>
              </a:r>
              <a:endParaRPr lang="en-US" altLang="zh-CN" sz="8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燕尾形 41"/>
            <p:cNvSpPr/>
            <p:nvPr/>
          </p:nvSpPr>
          <p:spPr bwMode="gray">
            <a:xfrm>
              <a:off x="8185763" y="50856"/>
              <a:ext cx="900000"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Network Plan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燕尾形 42"/>
            <p:cNvSpPr/>
            <p:nvPr/>
          </p:nvSpPr>
          <p:spPr bwMode="gray">
            <a:xfrm>
              <a:off x="7302867" y="50856"/>
              <a:ext cx="1012493"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Device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56" name="直接箭头连接符 55"/>
          <p:cNvCxnSpPr/>
          <p:nvPr/>
        </p:nvCxnSpPr>
        <p:spPr bwMode="gray">
          <a:xfrm flipH="1">
            <a:off x="9555468" y="2727708"/>
            <a:ext cx="369416" cy="0"/>
          </a:xfrm>
          <a:prstGeom prst="straightConnector1">
            <a:avLst/>
          </a:prstGeom>
          <a:ln w="38100">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57" name="TextBox 179"/>
          <p:cNvSpPr txBox="1"/>
          <p:nvPr/>
        </p:nvSpPr>
        <p:spPr bwMode="gray">
          <a:xfrm>
            <a:off x="9853744" y="2553701"/>
            <a:ext cx="1352940" cy="360000"/>
          </a:xfrm>
          <a:prstGeom prst="roundRect">
            <a:avLst>
              <a:gd name="adj" fmla="val 12806"/>
            </a:avLst>
          </a:prstGeom>
          <a:solidFill>
            <a:srgbClr val="30B5C5"/>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000" dirty="0" smtClean="0">
                <a:latin typeface="Huawei Sans" panose="020C0503030203020204" pitchFamily="34" charset="0"/>
              </a:rPr>
              <a:t>Define the networking type.</a:t>
            </a:r>
            <a:endParaRPr lang="en-US" altLang="zh-CN" sz="1000" dirty="0">
              <a:latin typeface="Huawei Sans" panose="020C0503030203020204" pitchFamily="34" charset="0"/>
            </a:endParaRPr>
          </a:p>
        </p:txBody>
      </p:sp>
      <p:cxnSp>
        <p:nvCxnSpPr>
          <p:cNvPr id="58" name="直接箭头连接符 57"/>
          <p:cNvCxnSpPr/>
          <p:nvPr/>
        </p:nvCxnSpPr>
        <p:spPr bwMode="gray">
          <a:xfrm flipH="1">
            <a:off x="9596801" y="3688135"/>
            <a:ext cx="304198" cy="328793"/>
          </a:xfrm>
          <a:prstGeom prst="straightConnector1">
            <a:avLst/>
          </a:prstGeom>
          <a:ln w="38100">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59" name="TextBox 179"/>
          <p:cNvSpPr txBox="1"/>
          <p:nvPr/>
        </p:nvSpPr>
        <p:spPr bwMode="gray">
          <a:xfrm>
            <a:off x="9783406" y="3523889"/>
            <a:ext cx="1352940" cy="360000"/>
          </a:xfrm>
          <a:prstGeom prst="roundRect">
            <a:avLst>
              <a:gd name="adj" fmla="val 12806"/>
            </a:avLst>
          </a:prstGeom>
          <a:solidFill>
            <a:srgbClr val="30B5C5"/>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000" dirty="0" smtClean="0">
                <a:latin typeface="Huawei Sans" panose="020C0503030203020204" pitchFamily="34" charset="0"/>
              </a:rPr>
              <a:t>Specify wireless authentication devices.</a:t>
            </a:r>
            <a:endParaRPr lang="en-US" altLang="zh-CN" sz="1000" dirty="0">
              <a:latin typeface="Huawei Sans" panose="020C0503030203020204" pitchFamily="34" charset="0"/>
            </a:endParaRPr>
          </a:p>
        </p:txBody>
      </p:sp>
    </p:spTree>
    <p:extLst>
      <p:ext uri="{BB962C8B-B14F-4D97-AF65-F5344CB8AC3E}">
        <p14:creationId xmlns:p14="http://schemas.microsoft.com/office/powerpoint/2010/main" val="23245145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图片 48"/>
          <p:cNvPicPr>
            <a:picLocks noChangeAspect="1"/>
          </p:cNvPicPr>
          <p:nvPr/>
        </p:nvPicPr>
        <p:blipFill>
          <a:blip r:embed="rId3"/>
          <a:stretch>
            <a:fillRect/>
          </a:stretch>
        </p:blipFill>
        <p:spPr>
          <a:xfrm>
            <a:off x="4913279" y="2199820"/>
            <a:ext cx="6480000" cy="2692958"/>
          </a:xfrm>
          <a:prstGeom prst="rect">
            <a:avLst/>
          </a:prstGeom>
          <a:ln>
            <a:solidFill>
              <a:schemeClr val="bg1">
                <a:lumMod val="85000"/>
              </a:schemeClr>
            </a:solidFill>
          </a:ln>
        </p:spPr>
      </p:pic>
      <p:sp>
        <p:nvSpPr>
          <p:cNvPr id="5" name="标题 4"/>
          <p:cNvSpPr>
            <a:spLocks noGrp="1"/>
          </p:cNvSpPr>
          <p:nvPr>
            <p:ph type="title"/>
          </p:nvPr>
        </p:nvSpPr>
        <p:spPr/>
        <p:txBody>
          <a:bodyPr/>
          <a:lstStyle/>
          <a:p>
            <a:r>
              <a:rPr lang="en-US" smtClean="0"/>
              <a:t>Lab: Creating a Fabric (2)</a:t>
            </a:r>
            <a:endParaRPr lang="en-US" altLang="zh-CN" dirty="0"/>
          </a:p>
        </p:txBody>
      </p:sp>
      <p:sp>
        <p:nvSpPr>
          <p:cNvPr id="61" name="矩形 60"/>
          <p:cNvSpPr/>
          <p:nvPr/>
        </p:nvSpPr>
        <p:spPr bwMode="gray">
          <a:xfrm>
            <a:off x="4814920" y="1709095"/>
            <a:ext cx="5832565" cy="400110"/>
          </a:xfrm>
          <a:prstGeom prst="rect">
            <a:avLst/>
          </a:prstGeom>
        </p:spPr>
        <p:txBody>
          <a:bodyPr wrap="square">
            <a:spAutoFit/>
          </a:bodyPr>
          <a:lstStyle/>
          <a:p>
            <a:pPr algn="just" fontAlgn="ctr">
              <a:lnSpc>
                <a:spcPts val="2400"/>
              </a:lnSpc>
              <a:spcAft>
                <a:spcPts val="600"/>
              </a:spcAft>
            </a:pPr>
            <a:r>
              <a:rPr lang="en-US" sz="1600" dirty="0" smtClean="0">
                <a:latin typeface="Huawei Sans" panose="020C0503030203020204" pitchFamily="34" charset="0"/>
              </a:rPr>
              <a:t>Add devices to the fabric and specify device roles.</a:t>
            </a:r>
            <a:endParaRPr lang="en-US" altLang="zh-CN" sz="1600" dirty="0">
              <a:latin typeface="Huawei Sans" panose="020C0503030203020204" pitchFamily="34" charset="0"/>
            </a:endParaRPr>
          </a:p>
        </p:txBody>
      </p:sp>
      <p:sp>
        <p:nvSpPr>
          <p:cNvPr id="124" name="圆角矩形 123"/>
          <p:cNvSpPr/>
          <p:nvPr/>
        </p:nvSpPr>
        <p:spPr bwMode="gray">
          <a:xfrm>
            <a:off x="700822" y="2240462"/>
            <a:ext cx="3948649" cy="2628871"/>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5" name="Freeform 159"/>
          <p:cNvSpPr/>
          <p:nvPr/>
        </p:nvSpPr>
        <p:spPr bwMode="gray">
          <a:xfrm flipH="1">
            <a:off x="851146" y="2593278"/>
            <a:ext cx="3316353" cy="189846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dirty="0">
              <a:latin typeface="Huawei Sans" panose="020C0503030203020204" pitchFamily="34" charset="0"/>
              <a:ea typeface="方正兰亭黑简体" panose="02000000000000000000" pitchFamily="2" charset="-122"/>
            </a:endParaRPr>
          </a:p>
        </p:txBody>
      </p:sp>
      <p:cxnSp>
        <p:nvCxnSpPr>
          <p:cNvPr id="126" name="Straight Connector 166"/>
          <p:cNvCxnSpPr>
            <a:stCxn id="133" idx="2"/>
            <a:endCxn id="143" idx="0"/>
          </p:cNvCxnSpPr>
          <p:nvPr/>
        </p:nvCxnSpPr>
        <p:spPr bwMode="gray">
          <a:xfrm>
            <a:off x="1553611" y="3878115"/>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 name="Straight Connector 166"/>
          <p:cNvCxnSpPr>
            <a:stCxn id="134" idx="2"/>
            <a:endCxn id="144" idx="0"/>
          </p:cNvCxnSpPr>
          <p:nvPr/>
        </p:nvCxnSpPr>
        <p:spPr bwMode="gray">
          <a:xfrm>
            <a:off x="3484412" y="3878115"/>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8" name="Straight Connector 167"/>
          <p:cNvCxnSpPr/>
          <p:nvPr/>
        </p:nvCxnSpPr>
        <p:spPr bwMode="gray">
          <a:xfrm flipH="1">
            <a:off x="1554321" y="2818883"/>
            <a:ext cx="971589" cy="8762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29" name="Straight Connector 167"/>
          <p:cNvCxnSpPr/>
          <p:nvPr/>
        </p:nvCxnSpPr>
        <p:spPr bwMode="gray">
          <a:xfrm flipH="1" flipV="1">
            <a:off x="2522531" y="2816406"/>
            <a:ext cx="975076" cy="8839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30" name="文本框 89"/>
          <p:cNvSpPr txBox="1"/>
          <p:nvPr/>
        </p:nvSpPr>
        <p:spPr bwMode="gray">
          <a:xfrm>
            <a:off x="1588365" y="2619137"/>
            <a:ext cx="817853" cy="461665"/>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latin typeface="Huawei Sans" panose="020C0503030203020204" pitchFamily="34" charset="0"/>
              </a:rPr>
              <a:t>CORE1</a:t>
            </a:r>
          </a:p>
          <a:p>
            <a:pPr algn="ctr" fontAlgn="ctr"/>
            <a:r>
              <a:rPr lang="en-US" sz="1200" b="1" dirty="0" smtClean="0">
                <a:latin typeface="Huawei Sans" panose="020C0503030203020204" pitchFamily="34" charset="0"/>
              </a:rPr>
              <a:t>(Border)</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31" name="文本框 90"/>
          <p:cNvSpPr txBox="1"/>
          <p:nvPr/>
        </p:nvSpPr>
        <p:spPr bwMode="gray">
          <a:xfrm>
            <a:off x="812093" y="3545342"/>
            <a:ext cx="590226"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AGG1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32" name="文本框 91"/>
          <p:cNvSpPr txBox="1"/>
          <p:nvPr/>
        </p:nvSpPr>
        <p:spPr bwMode="gray">
          <a:xfrm>
            <a:off x="717515" y="4259604"/>
            <a:ext cx="684804" cy="461665"/>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ACC1</a:t>
            </a:r>
          </a:p>
          <a:p>
            <a:pPr algn="r" fontAlgn="ctr"/>
            <a:r>
              <a:rPr lang="en-US" sz="1200" b="1" dirty="0" smtClean="0">
                <a:latin typeface="Huawei Sans" panose="020C0503030203020204" pitchFamily="34" charset="0"/>
              </a:rPr>
              <a:t>(Edge)</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133" name="图片 132" descr="汇聚交换机.png"/>
          <p:cNvPicPr>
            <a:picLocks noChangeAspect="1"/>
          </p:cNvPicPr>
          <p:nvPr/>
        </p:nvPicPr>
        <p:blipFill>
          <a:blip r:embed="rId4" cstate="print"/>
          <a:stretch>
            <a:fillRect/>
          </a:stretch>
        </p:blipFill>
        <p:spPr bwMode="gray">
          <a:xfrm>
            <a:off x="1330470" y="3512976"/>
            <a:ext cx="446281" cy="365139"/>
          </a:xfrm>
          <a:prstGeom prst="rect">
            <a:avLst/>
          </a:prstGeom>
        </p:spPr>
      </p:pic>
      <p:pic>
        <p:nvPicPr>
          <p:cNvPr id="134" name="图片 133" descr="汇聚交换机.png"/>
          <p:cNvPicPr>
            <a:picLocks noChangeAspect="1"/>
          </p:cNvPicPr>
          <p:nvPr/>
        </p:nvPicPr>
        <p:blipFill>
          <a:blip r:embed="rId4" cstate="print"/>
          <a:stretch>
            <a:fillRect/>
          </a:stretch>
        </p:blipFill>
        <p:spPr bwMode="gray">
          <a:xfrm>
            <a:off x="3261271" y="3512976"/>
            <a:ext cx="446281" cy="365139"/>
          </a:xfrm>
          <a:prstGeom prst="rect">
            <a:avLst/>
          </a:prstGeom>
        </p:spPr>
      </p:pic>
      <p:sp>
        <p:nvSpPr>
          <p:cNvPr id="135" name="文本框 94"/>
          <p:cNvSpPr txBox="1"/>
          <p:nvPr/>
        </p:nvSpPr>
        <p:spPr bwMode="gray">
          <a:xfrm>
            <a:off x="2638518" y="4259604"/>
            <a:ext cx="684804" cy="461665"/>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ACC2</a:t>
            </a:r>
          </a:p>
          <a:p>
            <a:pPr algn="r" fontAlgn="ctr"/>
            <a:r>
              <a:rPr lang="en-US" sz="1200" b="1" dirty="0" smtClean="0">
                <a:latin typeface="Huawei Sans" panose="020C0503030203020204" pitchFamily="34" charset="0"/>
              </a:rPr>
              <a:t>(Edge)</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38" name="文本框 101"/>
          <p:cNvSpPr txBox="1"/>
          <p:nvPr/>
        </p:nvSpPr>
        <p:spPr bwMode="gray">
          <a:xfrm>
            <a:off x="2170663" y="3671347"/>
            <a:ext cx="676788"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solidFill>
                  <a:srgbClr val="30B5C5"/>
                </a:solidFill>
                <a:latin typeface="Huawei Sans" panose="020C0503030203020204" pitchFamily="34" charset="0"/>
              </a:rPr>
              <a:t>Fabric</a:t>
            </a:r>
            <a:endParaRPr lang="en-US" sz="1400" dirty="0">
              <a:solidFill>
                <a:srgbClr val="30B5C5"/>
              </a:solidFill>
              <a:latin typeface="Huawei Sans" panose="020C0503030203020204" pitchFamily="34" charset="0"/>
            </a:endParaRPr>
          </a:p>
        </p:txBody>
      </p:sp>
      <p:sp>
        <p:nvSpPr>
          <p:cNvPr id="141" name="文本框 106"/>
          <p:cNvSpPr txBox="1"/>
          <p:nvPr/>
        </p:nvSpPr>
        <p:spPr bwMode="gray">
          <a:xfrm>
            <a:off x="3660886" y="3545342"/>
            <a:ext cx="590226"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AGG2</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42" name="文本框 107"/>
          <p:cNvSpPr txBox="1"/>
          <p:nvPr/>
        </p:nvSpPr>
        <p:spPr bwMode="gray">
          <a:xfrm>
            <a:off x="733297" y="2390631"/>
            <a:ext cx="468398"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400" b="1" dirty="0" smtClean="0">
                <a:latin typeface="Huawei Sans" panose="020C0503030203020204" pitchFamily="34" charset="0"/>
              </a:rPr>
              <a:t>HQ</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143" name="图片 142" descr="接入交换机.png"/>
          <p:cNvPicPr>
            <a:picLocks noChangeAspect="1"/>
          </p:cNvPicPr>
          <p:nvPr/>
        </p:nvPicPr>
        <p:blipFill>
          <a:blip r:embed="rId5" cstate="print"/>
          <a:stretch>
            <a:fillRect/>
          </a:stretch>
        </p:blipFill>
        <p:spPr bwMode="gray">
          <a:xfrm>
            <a:off x="1330470" y="4281392"/>
            <a:ext cx="446281" cy="365139"/>
          </a:xfrm>
          <a:prstGeom prst="rect">
            <a:avLst/>
          </a:prstGeom>
        </p:spPr>
      </p:pic>
      <p:pic>
        <p:nvPicPr>
          <p:cNvPr id="144" name="图片 143" descr="接入交换机.png"/>
          <p:cNvPicPr>
            <a:picLocks noChangeAspect="1"/>
          </p:cNvPicPr>
          <p:nvPr/>
        </p:nvPicPr>
        <p:blipFill>
          <a:blip r:embed="rId5" cstate="print"/>
          <a:stretch>
            <a:fillRect/>
          </a:stretch>
        </p:blipFill>
        <p:spPr bwMode="gray">
          <a:xfrm>
            <a:off x="3261271" y="4281392"/>
            <a:ext cx="446281" cy="365139"/>
          </a:xfrm>
          <a:prstGeom prst="rect">
            <a:avLst/>
          </a:prstGeom>
        </p:spPr>
      </p:pic>
      <p:pic>
        <p:nvPicPr>
          <p:cNvPr id="145" name="图片 144" descr="核心交换机.png"/>
          <p:cNvPicPr>
            <a:picLocks noChangeAspect="1"/>
          </p:cNvPicPr>
          <p:nvPr/>
        </p:nvPicPr>
        <p:blipFill>
          <a:blip r:embed="rId6" cstate="print"/>
          <a:stretch>
            <a:fillRect/>
          </a:stretch>
        </p:blipFill>
        <p:spPr bwMode="gray">
          <a:xfrm>
            <a:off x="2310163" y="2636314"/>
            <a:ext cx="446281" cy="365139"/>
          </a:xfrm>
          <a:prstGeom prst="rect">
            <a:avLst/>
          </a:prstGeom>
        </p:spPr>
      </p:pic>
      <p:pic>
        <p:nvPicPr>
          <p:cNvPr id="146" name="图片 14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3685721" y="2401713"/>
            <a:ext cx="865097" cy="491769"/>
          </a:xfrm>
          <a:prstGeom prst="rect">
            <a:avLst/>
          </a:prstGeom>
        </p:spPr>
      </p:pic>
      <p:pic>
        <p:nvPicPr>
          <p:cNvPr id="147" name="图片 146" descr="AP.png"/>
          <p:cNvPicPr>
            <a:picLocks noChangeAspect="1"/>
          </p:cNvPicPr>
          <p:nvPr/>
        </p:nvPicPr>
        <p:blipFill>
          <a:blip r:embed="rId8" cstate="print"/>
          <a:stretch>
            <a:fillRect/>
          </a:stretch>
        </p:blipFill>
        <p:spPr bwMode="gray">
          <a:xfrm>
            <a:off x="3941003" y="4313077"/>
            <a:ext cx="368827" cy="301768"/>
          </a:xfrm>
          <a:prstGeom prst="rect">
            <a:avLst/>
          </a:prstGeom>
        </p:spPr>
      </p:pic>
      <p:cxnSp>
        <p:nvCxnSpPr>
          <p:cNvPr id="148" name="Straight Connector 166"/>
          <p:cNvCxnSpPr>
            <a:stCxn id="144" idx="3"/>
            <a:endCxn id="147" idx="1"/>
          </p:cNvCxnSpPr>
          <p:nvPr/>
        </p:nvCxnSpPr>
        <p:spPr bwMode="gray">
          <a:xfrm flipV="1">
            <a:off x="3707552" y="4463961"/>
            <a:ext cx="233451"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文本框 38"/>
          <p:cNvSpPr txBox="1"/>
          <p:nvPr/>
        </p:nvSpPr>
        <p:spPr bwMode="gray">
          <a:xfrm>
            <a:off x="4267173" y="4315959"/>
            <a:ext cx="460382"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AP1</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1" name="TextBox 179"/>
          <p:cNvSpPr txBox="1"/>
          <p:nvPr/>
        </p:nvSpPr>
        <p:spPr bwMode="gray">
          <a:xfrm>
            <a:off x="8153279" y="3878115"/>
            <a:ext cx="3159395" cy="448361"/>
          </a:xfrm>
          <a:prstGeom prst="roundRect">
            <a:avLst>
              <a:gd name="adj" fmla="val 12806"/>
            </a:avLst>
          </a:prstGeom>
          <a:solidFill>
            <a:srgbClr val="30B5C5"/>
          </a:solidFill>
          <a:ln>
            <a:noFill/>
          </a:ln>
        </p:spPr>
        <p:txBody>
          <a:bodyPr wrap="square" lIns="72000" tIns="72000" rIns="72000" bIns="72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marL="171450" indent="-171450" algn="l" fontAlgn="ctr">
              <a:buFont typeface="Arial" panose="020B0604020202020204" pitchFamily="34" charset="0"/>
              <a:buChar char="•"/>
            </a:pPr>
            <a:r>
              <a:rPr lang="en-US" sz="1000" dirty="0" smtClean="0">
                <a:latin typeface="Huawei Sans" panose="020C0503030203020204" pitchFamily="34" charset="0"/>
              </a:rPr>
              <a:t>Select a specific site and corresponding devices.</a:t>
            </a:r>
            <a:endParaRPr lang="en-US" altLang="zh-CN" sz="1000" dirty="0" smtClean="0">
              <a:latin typeface="Huawei Sans" panose="020C0503030203020204" pitchFamily="34" charset="0"/>
            </a:endParaRPr>
          </a:p>
          <a:p>
            <a:pPr marL="171450" indent="-171450" algn="l" fontAlgn="ctr">
              <a:buFont typeface="Arial" panose="020B0604020202020204" pitchFamily="34" charset="0"/>
              <a:buChar char="•"/>
            </a:pPr>
            <a:r>
              <a:rPr lang="en-US" sz="1000" dirty="0" smtClean="0">
                <a:latin typeface="Huawei Sans" panose="020C0503030203020204" pitchFamily="34" charset="0"/>
              </a:rPr>
              <a:t>Specify the roles of the devices in the fabric.</a:t>
            </a:r>
            <a:endParaRPr lang="en-US" altLang="zh-CN" sz="1000" dirty="0">
              <a:latin typeface="Huawei Sans" panose="020C0503030203020204" pitchFamily="34" charset="0"/>
            </a:endParaRPr>
          </a:p>
        </p:txBody>
      </p:sp>
      <p:sp>
        <p:nvSpPr>
          <p:cNvPr id="42" name="矩形 41"/>
          <p:cNvSpPr/>
          <p:nvPr/>
        </p:nvSpPr>
        <p:spPr bwMode="gray">
          <a:xfrm>
            <a:off x="607138" y="5050564"/>
            <a:ext cx="4207782" cy="707886"/>
          </a:xfrm>
          <a:prstGeom prst="rect">
            <a:avLst/>
          </a:prstGeom>
        </p:spPr>
        <p:txBody>
          <a:bodyPr wrap="square">
            <a:spAutoFit/>
          </a:bodyPr>
          <a:lstStyle/>
          <a:p>
            <a:pPr algn="ctr" fontAlgn="ctr">
              <a:lnSpc>
                <a:spcPts val="2400"/>
              </a:lnSpc>
              <a:spcAft>
                <a:spcPts val="600"/>
              </a:spcAft>
            </a:pPr>
            <a:r>
              <a:rPr lang="en-US" sz="1400" b="1" dirty="0" smtClean="0">
                <a:latin typeface="Huawei Sans" panose="020C0503030203020204" pitchFamily="34" charset="0"/>
              </a:rPr>
              <a:t>Distributed gateway networking with VXLAN deployed to the access layer</a:t>
            </a:r>
            <a:endParaRPr lang="en-US" altLang="zh-CN" sz="1400" b="1" dirty="0">
              <a:latin typeface="Huawei Sans" panose="020C0503030203020204" pitchFamily="34" charset="0"/>
            </a:endParaRPr>
          </a:p>
        </p:txBody>
      </p:sp>
      <p:grpSp>
        <p:nvGrpSpPr>
          <p:cNvPr id="2" name="组合 1"/>
          <p:cNvGrpSpPr/>
          <p:nvPr/>
        </p:nvGrpSpPr>
        <p:grpSpPr>
          <a:xfrm>
            <a:off x="6606000" y="50856"/>
            <a:ext cx="5155221" cy="324000"/>
            <a:chOff x="6829862" y="50856"/>
            <a:chExt cx="5155221" cy="324000"/>
          </a:xfrm>
        </p:grpSpPr>
        <p:sp>
          <p:nvSpPr>
            <p:cNvPr id="43" name="五边形 42"/>
            <p:cNvSpPr/>
            <p:nvPr/>
          </p:nvSpPr>
          <p:spPr bwMode="gray">
            <a:xfrm>
              <a:off x="6829862" y="50856"/>
              <a:ext cx="60260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800" dirty="0" smtClean="0">
                  <a:latin typeface="Huawei Sans" panose="020C0503030203020204" pitchFamily="34" charset="0"/>
                </a:rPr>
                <a:t>Site Design</a:t>
              </a:r>
              <a:endParaRPr lang="en-US" sz="800" dirty="0">
                <a:latin typeface="Huawei Sans" panose="020C0503030203020204" pitchFamily="34" charset="0"/>
              </a:endParaRPr>
            </a:p>
          </p:txBody>
        </p:sp>
        <p:sp>
          <p:nvSpPr>
            <p:cNvPr id="44" name="燕尾形 43"/>
            <p:cNvSpPr/>
            <p:nvPr/>
          </p:nvSpPr>
          <p:spPr bwMode="gray">
            <a:xfrm>
              <a:off x="9906217" y="50856"/>
              <a:ext cx="127246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dirty="0">
                  <a:latin typeface="Huawei Sans" panose="020C0503030203020204" pitchFamily="34" charset="0"/>
                </a:rPr>
                <a:t>VN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燕尾形 44"/>
            <p:cNvSpPr/>
            <p:nvPr/>
          </p:nvSpPr>
          <p:spPr bwMode="gray">
            <a:xfrm>
              <a:off x="11049083" y="50856"/>
              <a:ext cx="93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Service Deployment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燕尾形 45"/>
            <p:cNvSpPr/>
            <p:nvPr/>
          </p:nvSpPr>
          <p:spPr bwMode="gray">
            <a:xfrm>
              <a:off x="8956166" y="50856"/>
              <a:ext cx="1079648"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chemeClr val="bg1"/>
                  </a:solidFill>
                  <a:latin typeface="Huawei Sans" panose="020C0503030203020204" pitchFamily="34" charset="0"/>
                </a:rPr>
                <a:t>Fabric Management</a:t>
              </a:r>
              <a:endParaRPr lang="en-US" altLang="zh-CN" sz="8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燕尾形 46"/>
            <p:cNvSpPr/>
            <p:nvPr/>
          </p:nvSpPr>
          <p:spPr bwMode="gray">
            <a:xfrm>
              <a:off x="8185763" y="50856"/>
              <a:ext cx="900000"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Network Plan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燕尾形 47"/>
            <p:cNvSpPr/>
            <p:nvPr/>
          </p:nvSpPr>
          <p:spPr bwMode="gray">
            <a:xfrm>
              <a:off x="7302867" y="50856"/>
              <a:ext cx="1012493"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Device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1004160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图片 50"/>
          <p:cNvPicPr>
            <a:picLocks noChangeAspect="1"/>
          </p:cNvPicPr>
          <p:nvPr/>
        </p:nvPicPr>
        <p:blipFill>
          <a:blip r:embed="rId3"/>
          <a:stretch>
            <a:fillRect/>
          </a:stretch>
        </p:blipFill>
        <p:spPr>
          <a:xfrm>
            <a:off x="4922111" y="2364959"/>
            <a:ext cx="6480000" cy="2007080"/>
          </a:xfrm>
          <a:prstGeom prst="rect">
            <a:avLst/>
          </a:prstGeom>
          <a:ln>
            <a:solidFill>
              <a:schemeClr val="bg1">
                <a:lumMod val="85000"/>
              </a:schemeClr>
            </a:solidFill>
          </a:ln>
        </p:spPr>
      </p:pic>
      <p:sp>
        <p:nvSpPr>
          <p:cNvPr id="38" name="圆角矩形 37"/>
          <p:cNvSpPr/>
          <p:nvPr/>
        </p:nvSpPr>
        <p:spPr bwMode="gray">
          <a:xfrm>
            <a:off x="700822" y="2240462"/>
            <a:ext cx="3948649" cy="2628871"/>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 name="椭圆 1"/>
          <p:cNvSpPr/>
          <p:nvPr/>
        </p:nvSpPr>
        <p:spPr bwMode="grayWhite">
          <a:xfrm>
            <a:off x="1024932" y="2816406"/>
            <a:ext cx="2916071" cy="1776552"/>
          </a:xfrm>
          <a:prstGeom prst="ellipse">
            <a:avLst/>
          </a:prstGeom>
          <a:solidFill>
            <a:srgbClr val="FFF8E5"/>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endParaRPr>
          </a:p>
        </p:txBody>
      </p:sp>
      <p:sp>
        <p:nvSpPr>
          <p:cNvPr id="5" name="标题 4"/>
          <p:cNvSpPr>
            <a:spLocks noGrp="1"/>
          </p:cNvSpPr>
          <p:nvPr>
            <p:ph type="title"/>
          </p:nvPr>
        </p:nvSpPr>
        <p:spPr/>
        <p:txBody>
          <a:bodyPr/>
          <a:lstStyle/>
          <a:p>
            <a:r>
              <a:rPr lang="en-US" smtClean="0"/>
              <a:t>Lab: Creating a Fabric (3)</a:t>
            </a:r>
            <a:endParaRPr lang="en-US" altLang="zh-CN" dirty="0"/>
          </a:p>
        </p:txBody>
      </p:sp>
      <p:cxnSp>
        <p:nvCxnSpPr>
          <p:cNvPr id="40" name="Straight Connector 166"/>
          <p:cNvCxnSpPr>
            <a:stCxn id="55" idx="2"/>
            <a:endCxn id="64" idx="0"/>
          </p:cNvCxnSpPr>
          <p:nvPr/>
        </p:nvCxnSpPr>
        <p:spPr bwMode="gray">
          <a:xfrm>
            <a:off x="1553611" y="3878115"/>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166"/>
          <p:cNvCxnSpPr>
            <a:stCxn id="58" idx="2"/>
            <a:endCxn id="65" idx="0"/>
          </p:cNvCxnSpPr>
          <p:nvPr/>
        </p:nvCxnSpPr>
        <p:spPr bwMode="gray">
          <a:xfrm>
            <a:off x="3484412" y="3878115"/>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167"/>
          <p:cNvCxnSpPr/>
          <p:nvPr/>
        </p:nvCxnSpPr>
        <p:spPr bwMode="gray">
          <a:xfrm flipH="1">
            <a:off x="1554321" y="2818883"/>
            <a:ext cx="971589" cy="8762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44" name="Straight Connector 167"/>
          <p:cNvCxnSpPr/>
          <p:nvPr/>
        </p:nvCxnSpPr>
        <p:spPr bwMode="gray">
          <a:xfrm flipH="1" flipV="1">
            <a:off x="2522531" y="2816406"/>
            <a:ext cx="975076" cy="8839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46" name="文本框 89"/>
          <p:cNvSpPr txBox="1"/>
          <p:nvPr/>
        </p:nvSpPr>
        <p:spPr bwMode="gray">
          <a:xfrm>
            <a:off x="1588365" y="2619137"/>
            <a:ext cx="817853" cy="461665"/>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latin typeface="Huawei Sans" panose="020C0503030203020204" pitchFamily="34" charset="0"/>
              </a:rPr>
              <a:t>CORE1</a:t>
            </a:r>
          </a:p>
          <a:p>
            <a:pPr algn="ctr" fontAlgn="ctr"/>
            <a:r>
              <a:rPr lang="en-US" sz="1200" b="1" dirty="0" smtClean="0">
                <a:latin typeface="Huawei Sans" panose="020C0503030203020204" pitchFamily="34" charset="0"/>
              </a:rPr>
              <a:t>(Border)</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3" name="文本框 90"/>
          <p:cNvSpPr txBox="1"/>
          <p:nvPr/>
        </p:nvSpPr>
        <p:spPr bwMode="gray">
          <a:xfrm>
            <a:off x="812093" y="3545342"/>
            <a:ext cx="590226"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AGG1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4" name="文本框 91"/>
          <p:cNvSpPr txBox="1"/>
          <p:nvPr/>
        </p:nvSpPr>
        <p:spPr bwMode="gray">
          <a:xfrm>
            <a:off x="717515" y="4259604"/>
            <a:ext cx="684804" cy="461665"/>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ACC1</a:t>
            </a:r>
          </a:p>
          <a:p>
            <a:pPr algn="r" fontAlgn="ctr"/>
            <a:r>
              <a:rPr lang="en-US" sz="1200" b="1" dirty="0" smtClean="0">
                <a:latin typeface="Huawei Sans" panose="020C0503030203020204" pitchFamily="34" charset="0"/>
              </a:rPr>
              <a:t>(Edge)</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55" name="图片 54" descr="汇聚交换机.png"/>
          <p:cNvPicPr>
            <a:picLocks noChangeAspect="1"/>
          </p:cNvPicPr>
          <p:nvPr/>
        </p:nvPicPr>
        <p:blipFill>
          <a:blip r:embed="rId4" cstate="print"/>
          <a:stretch>
            <a:fillRect/>
          </a:stretch>
        </p:blipFill>
        <p:spPr bwMode="gray">
          <a:xfrm>
            <a:off x="1330470" y="3512976"/>
            <a:ext cx="446281" cy="365139"/>
          </a:xfrm>
          <a:prstGeom prst="rect">
            <a:avLst/>
          </a:prstGeom>
        </p:spPr>
      </p:pic>
      <p:pic>
        <p:nvPicPr>
          <p:cNvPr id="58" name="图片 57" descr="汇聚交换机.png"/>
          <p:cNvPicPr>
            <a:picLocks noChangeAspect="1"/>
          </p:cNvPicPr>
          <p:nvPr/>
        </p:nvPicPr>
        <p:blipFill>
          <a:blip r:embed="rId4" cstate="print"/>
          <a:stretch>
            <a:fillRect/>
          </a:stretch>
        </p:blipFill>
        <p:spPr bwMode="gray">
          <a:xfrm>
            <a:off x="3261271" y="3512976"/>
            <a:ext cx="446281" cy="365139"/>
          </a:xfrm>
          <a:prstGeom prst="rect">
            <a:avLst/>
          </a:prstGeom>
        </p:spPr>
      </p:pic>
      <p:sp>
        <p:nvSpPr>
          <p:cNvPr id="59" name="文本框 94"/>
          <p:cNvSpPr txBox="1"/>
          <p:nvPr/>
        </p:nvSpPr>
        <p:spPr bwMode="gray">
          <a:xfrm>
            <a:off x="2638518" y="4259604"/>
            <a:ext cx="684804" cy="461665"/>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ACC2</a:t>
            </a:r>
          </a:p>
          <a:p>
            <a:pPr algn="r" fontAlgn="ctr"/>
            <a:r>
              <a:rPr lang="en-US" sz="1200" b="1" dirty="0" smtClean="0">
                <a:latin typeface="Huawei Sans" panose="020C0503030203020204" pitchFamily="34" charset="0"/>
              </a:rPr>
              <a:t>(Edge)</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2" name="文本框 106"/>
          <p:cNvSpPr txBox="1"/>
          <p:nvPr/>
        </p:nvSpPr>
        <p:spPr bwMode="gray">
          <a:xfrm>
            <a:off x="3660886" y="3545342"/>
            <a:ext cx="590226"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AGG2</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3" name="文本框 107"/>
          <p:cNvSpPr txBox="1"/>
          <p:nvPr/>
        </p:nvSpPr>
        <p:spPr bwMode="gray">
          <a:xfrm>
            <a:off x="733297" y="2390631"/>
            <a:ext cx="468398"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400" b="1" dirty="0" smtClean="0">
                <a:latin typeface="Huawei Sans" panose="020C0503030203020204" pitchFamily="34" charset="0"/>
              </a:rPr>
              <a:t>HQ</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64" name="图片 63" descr="接入交换机.png"/>
          <p:cNvPicPr>
            <a:picLocks noChangeAspect="1"/>
          </p:cNvPicPr>
          <p:nvPr/>
        </p:nvPicPr>
        <p:blipFill>
          <a:blip r:embed="rId5" cstate="print"/>
          <a:stretch>
            <a:fillRect/>
          </a:stretch>
        </p:blipFill>
        <p:spPr bwMode="gray">
          <a:xfrm>
            <a:off x="1330470" y="4281392"/>
            <a:ext cx="446281" cy="365139"/>
          </a:xfrm>
          <a:prstGeom prst="rect">
            <a:avLst/>
          </a:prstGeom>
        </p:spPr>
      </p:pic>
      <p:pic>
        <p:nvPicPr>
          <p:cNvPr id="65" name="图片 64" descr="接入交换机.png"/>
          <p:cNvPicPr>
            <a:picLocks noChangeAspect="1"/>
          </p:cNvPicPr>
          <p:nvPr/>
        </p:nvPicPr>
        <p:blipFill>
          <a:blip r:embed="rId5" cstate="print"/>
          <a:stretch>
            <a:fillRect/>
          </a:stretch>
        </p:blipFill>
        <p:spPr bwMode="gray">
          <a:xfrm>
            <a:off x="3261271" y="4281392"/>
            <a:ext cx="446281" cy="365139"/>
          </a:xfrm>
          <a:prstGeom prst="rect">
            <a:avLst/>
          </a:prstGeom>
        </p:spPr>
      </p:pic>
      <p:pic>
        <p:nvPicPr>
          <p:cNvPr id="66" name="图片 65" descr="核心交换机.png"/>
          <p:cNvPicPr>
            <a:picLocks noChangeAspect="1"/>
          </p:cNvPicPr>
          <p:nvPr/>
        </p:nvPicPr>
        <p:blipFill>
          <a:blip r:embed="rId6" cstate="print"/>
          <a:stretch>
            <a:fillRect/>
          </a:stretch>
        </p:blipFill>
        <p:spPr bwMode="gray">
          <a:xfrm>
            <a:off x="2310163" y="2636314"/>
            <a:ext cx="446281" cy="365139"/>
          </a:xfrm>
          <a:prstGeom prst="rect">
            <a:avLst/>
          </a:prstGeom>
        </p:spPr>
      </p:pic>
      <p:pic>
        <p:nvPicPr>
          <p:cNvPr id="67" name="图片 6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3685721" y="2401713"/>
            <a:ext cx="865097" cy="491769"/>
          </a:xfrm>
          <a:prstGeom prst="rect">
            <a:avLst/>
          </a:prstGeom>
        </p:spPr>
      </p:pic>
      <p:pic>
        <p:nvPicPr>
          <p:cNvPr id="68" name="图片 67" descr="AP.png"/>
          <p:cNvPicPr>
            <a:picLocks noChangeAspect="1"/>
          </p:cNvPicPr>
          <p:nvPr/>
        </p:nvPicPr>
        <p:blipFill>
          <a:blip r:embed="rId8" cstate="print"/>
          <a:stretch>
            <a:fillRect/>
          </a:stretch>
        </p:blipFill>
        <p:spPr bwMode="gray">
          <a:xfrm>
            <a:off x="3941003" y="4313077"/>
            <a:ext cx="368827" cy="301768"/>
          </a:xfrm>
          <a:prstGeom prst="rect">
            <a:avLst/>
          </a:prstGeom>
        </p:spPr>
      </p:pic>
      <p:cxnSp>
        <p:nvCxnSpPr>
          <p:cNvPr id="69" name="Straight Connector 166"/>
          <p:cNvCxnSpPr>
            <a:stCxn id="65" idx="3"/>
            <a:endCxn id="68" idx="1"/>
          </p:cNvCxnSpPr>
          <p:nvPr/>
        </p:nvCxnSpPr>
        <p:spPr bwMode="gray">
          <a:xfrm flipV="1">
            <a:off x="3707552" y="4463961"/>
            <a:ext cx="233451"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3" name="文本框 72"/>
          <p:cNvSpPr txBox="1"/>
          <p:nvPr/>
        </p:nvSpPr>
        <p:spPr bwMode="gray">
          <a:xfrm>
            <a:off x="4267173" y="4315959"/>
            <a:ext cx="460382"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AP1</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74" name="Straight Connector 167"/>
          <p:cNvCxnSpPr/>
          <p:nvPr/>
        </p:nvCxnSpPr>
        <p:spPr bwMode="gray">
          <a:xfrm flipH="1">
            <a:off x="1898196" y="3080802"/>
            <a:ext cx="542066" cy="474855"/>
          </a:xfrm>
          <a:prstGeom prst="line">
            <a:avLst/>
          </a:prstGeom>
          <a:ln w="19050">
            <a:solidFill>
              <a:srgbClr val="ED6D0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5" name="Straight Connector 167"/>
          <p:cNvCxnSpPr/>
          <p:nvPr/>
        </p:nvCxnSpPr>
        <p:spPr bwMode="gray">
          <a:xfrm>
            <a:off x="1661716" y="3911536"/>
            <a:ext cx="0" cy="365711"/>
          </a:xfrm>
          <a:prstGeom prst="line">
            <a:avLst/>
          </a:prstGeom>
          <a:ln w="19050">
            <a:solidFill>
              <a:srgbClr val="ED6D0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6" name="Straight Connector 167"/>
          <p:cNvCxnSpPr/>
          <p:nvPr/>
        </p:nvCxnSpPr>
        <p:spPr bwMode="gray">
          <a:xfrm>
            <a:off x="3349643" y="3911536"/>
            <a:ext cx="0" cy="365711"/>
          </a:xfrm>
          <a:prstGeom prst="line">
            <a:avLst/>
          </a:prstGeom>
          <a:ln w="19050">
            <a:solidFill>
              <a:srgbClr val="ED6D0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7" name="Straight Connector 167"/>
          <p:cNvCxnSpPr/>
          <p:nvPr/>
        </p:nvCxnSpPr>
        <p:spPr bwMode="gray">
          <a:xfrm>
            <a:off x="2622236" y="3080802"/>
            <a:ext cx="480475" cy="429735"/>
          </a:xfrm>
          <a:prstGeom prst="line">
            <a:avLst/>
          </a:prstGeom>
          <a:ln w="19050">
            <a:solidFill>
              <a:srgbClr val="ED6D0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78" name="文本框 77"/>
          <p:cNvSpPr txBox="1"/>
          <p:nvPr/>
        </p:nvSpPr>
        <p:spPr bwMode="gray">
          <a:xfrm>
            <a:off x="2107037" y="3656746"/>
            <a:ext cx="747320" cy="523220"/>
          </a:xfrm>
          <a:prstGeom prst="rect">
            <a:avLst/>
          </a:prstGeom>
          <a:noFill/>
        </p:spPr>
        <p:txBody>
          <a:bodyPr wrap="none" rtlCol="0">
            <a:spAutoFit/>
          </a:bodyPr>
          <a:lstStyle/>
          <a:p>
            <a:pPr algn="ctr" fontAlgn="ctr"/>
            <a:r>
              <a:rPr lang="en-US" sz="1400" b="1" dirty="0" smtClean="0">
                <a:solidFill>
                  <a:srgbClr val="ED6D00"/>
                </a:solidFill>
                <a:latin typeface="Huawei Sans" panose="020C0503030203020204" pitchFamily="34" charset="0"/>
              </a:rPr>
              <a:t>OSPF</a:t>
            </a:r>
          </a:p>
          <a:p>
            <a:pPr algn="ctr" fontAlgn="ctr"/>
            <a:r>
              <a:rPr lang="en-US" sz="1400" b="1" dirty="0" smtClean="0">
                <a:solidFill>
                  <a:srgbClr val="ED6D00"/>
                </a:solidFill>
                <a:latin typeface="Huawei Sans" panose="020C0503030203020204" pitchFamily="34" charset="0"/>
              </a:rPr>
              <a:t>Area 0</a:t>
            </a:r>
            <a:endParaRPr lang="en-US" sz="1400" b="1" dirty="0">
              <a:solidFill>
                <a:srgbClr val="ED6D00"/>
              </a:solidFill>
              <a:latin typeface="Huawei Sans" panose="020C0503030203020204" pitchFamily="34" charset="0"/>
            </a:endParaRPr>
          </a:p>
        </p:txBody>
      </p:sp>
      <p:sp>
        <p:nvSpPr>
          <p:cNvPr id="79" name="矩形 78"/>
          <p:cNvSpPr/>
          <p:nvPr/>
        </p:nvSpPr>
        <p:spPr bwMode="gray">
          <a:xfrm>
            <a:off x="4857625" y="1485398"/>
            <a:ext cx="6784181" cy="707886"/>
          </a:xfrm>
          <a:prstGeom prst="rect">
            <a:avLst/>
          </a:prstGeom>
        </p:spPr>
        <p:txBody>
          <a:bodyPr wrap="square">
            <a:spAutoFit/>
          </a:bodyPr>
          <a:lstStyle/>
          <a:p>
            <a:pPr algn="just" fontAlgn="ctr">
              <a:lnSpc>
                <a:spcPts val="2400"/>
              </a:lnSpc>
              <a:spcAft>
                <a:spcPts val="600"/>
              </a:spcAft>
            </a:pPr>
            <a:r>
              <a:rPr lang="en-US" sz="1600" dirty="0" smtClean="0">
                <a:latin typeface="Huawei Sans" panose="020C0503030203020204" pitchFamily="34" charset="0"/>
              </a:rPr>
              <a:t>Complete automatic deployment of the underlay network on </a:t>
            </a:r>
            <a:r>
              <a:rPr lang="en-US" sz="1600" dirty="0" err="1" smtClean="0">
                <a:latin typeface="Huawei Sans" panose="020C0503030203020204" pitchFamily="34" charset="0"/>
              </a:rPr>
              <a:t>iMaster</a:t>
            </a:r>
            <a:r>
              <a:rPr lang="en-US" sz="1600" dirty="0" smtClean="0">
                <a:latin typeface="Huawei Sans" panose="020C0503030203020204" pitchFamily="34" charset="0"/>
              </a:rPr>
              <a:t> NCE-Campus.</a:t>
            </a:r>
            <a:endParaRPr lang="en-US" sz="1600" dirty="0">
              <a:latin typeface="Huawei Sans" panose="020C0503030203020204" pitchFamily="34" charset="0"/>
            </a:endParaRPr>
          </a:p>
        </p:txBody>
      </p:sp>
      <p:cxnSp>
        <p:nvCxnSpPr>
          <p:cNvPr id="81" name="直接箭头连接符 80"/>
          <p:cNvCxnSpPr/>
          <p:nvPr/>
        </p:nvCxnSpPr>
        <p:spPr bwMode="gray">
          <a:xfrm flipH="1" flipV="1">
            <a:off x="9379362" y="4290206"/>
            <a:ext cx="293576" cy="243266"/>
          </a:xfrm>
          <a:prstGeom prst="straightConnector1">
            <a:avLst/>
          </a:prstGeom>
          <a:ln w="38100">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82" name="TextBox 179"/>
          <p:cNvSpPr txBox="1"/>
          <p:nvPr/>
        </p:nvSpPr>
        <p:spPr bwMode="gray">
          <a:xfrm>
            <a:off x="8077857" y="4482802"/>
            <a:ext cx="3676714" cy="433667"/>
          </a:xfrm>
          <a:prstGeom prst="roundRect">
            <a:avLst>
              <a:gd name="adj" fmla="val 12806"/>
            </a:avLst>
          </a:prstGeom>
          <a:solidFill>
            <a:srgbClr val="30B5C5"/>
          </a:solidFill>
          <a:ln>
            <a:noFill/>
          </a:ln>
        </p:spPr>
        <p:txBody>
          <a:bodyPr wrap="none" lIns="72000" tIns="72000" rIns="72000" bIns="72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marL="171450" indent="-171450" algn="l" fontAlgn="ctr">
              <a:buFont typeface="Arial" panose="020B0604020202020204" pitchFamily="34" charset="0"/>
              <a:buChar char="•"/>
            </a:pPr>
            <a:r>
              <a:rPr lang="en-US" sz="1000" dirty="0" smtClean="0">
                <a:latin typeface="Huawei Sans" panose="020C0503030203020204" pitchFamily="34" charset="0"/>
              </a:rPr>
              <a:t>Enable automatic routing domain configuration.</a:t>
            </a:r>
            <a:endParaRPr lang="en-US" altLang="zh-CN" sz="1000" dirty="0" smtClean="0">
              <a:latin typeface="Huawei Sans" panose="020C0503030203020204" pitchFamily="34" charset="0"/>
            </a:endParaRPr>
          </a:p>
          <a:p>
            <a:pPr marL="171450" indent="-171450" algn="l" fontAlgn="ctr">
              <a:buFont typeface="Arial" panose="020B0604020202020204" pitchFamily="34" charset="0"/>
              <a:buChar char="•"/>
            </a:pPr>
            <a:r>
              <a:rPr lang="en-US" sz="1000" dirty="0" smtClean="0">
                <a:latin typeface="Huawei Sans" panose="020C0503030203020204" pitchFamily="34" charset="0"/>
              </a:rPr>
              <a:t>Define OSPF areas and packet authentication.</a:t>
            </a:r>
            <a:endParaRPr lang="en-US" altLang="zh-CN" sz="1000" dirty="0">
              <a:latin typeface="Huawei Sans" panose="020C0503030203020204" pitchFamily="34" charset="0"/>
            </a:endParaRPr>
          </a:p>
        </p:txBody>
      </p:sp>
      <p:sp>
        <p:nvSpPr>
          <p:cNvPr id="90" name="矩形 89"/>
          <p:cNvSpPr/>
          <p:nvPr/>
        </p:nvSpPr>
        <p:spPr bwMode="gray">
          <a:xfrm>
            <a:off x="990735" y="5050564"/>
            <a:ext cx="3440588" cy="400110"/>
          </a:xfrm>
          <a:prstGeom prst="rect">
            <a:avLst/>
          </a:prstGeom>
        </p:spPr>
        <p:txBody>
          <a:bodyPr wrap="square">
            <a:spAutoFit/>
          </a:bodyPr>
          <a:lstStyle/>
          <a:p>
            <a:pPr algn="ctr" fontAlgn="ctr">
              <a:lnSpc>
                <a:spcPts val="2400"/>
              </a:lnSpc>
              <a:spcAft>
                <a:spcPts val="600"/>
              </a:spcAft>
            </a:pPr>
            <a:r>
              <a:rPr lang="en-US" sz="1400" b="1" dirty="0" smtClean="0">
                <a:latin typeface="Huawei Sans" panose="020C0503030203020204" pitchFamily="34" charset="0"/>
              </a:rPr>
              <a:t>Configuring a single OSPF area</a:t>
            </a:r>
            <a:endParaRPr lang="en-US" altLang="zh-CN" sz="1400" b="1" dirty="0">
              <a:latin typeface="Huawei Sans" panose="020C0503030203020204" pitchFamily="34" charset="0"/>
            </a:endParaRPr>
          </a:p>
        </p:txBody>
      </p:sp>
      <p:grpSp>
        <p:nvGrpSpPr>
          <p:cNvPr id="3" name="组合 2"/>
          <p:cNvGrpSpPr/>
          <p:nvPr/>
        </p:nvGrpSpPr>
        <p:grpSpPr>
          <a:xfrm>
            <a:off x="6606000" y="50856"/>
            <a:ext cx="5155221" cy="324000"/>
            <a:chOff x="6829862" y="50856"/>
            <a:chExt cx="5155221" cy="324000"/>
          </a:xfrm>
        </p:grpSpPr>
        <p:sp>
          <p:nvSpPr>
            <p:cNvPr id="43" name="五边形 42"/>
            <p:cNvSpPr/>
            <p:nvPr/>
          </p:nvSpPr>
          <p:spPr bwMode="gray">
            <a:xfrm>
              <a:off x="6829862" y="50856"/>
              <a:ext cx="60260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800" dirty="0" smtClean="0">
                  <a:latin typeface="Huawei Sans" panose="020C0503030203020204" pitchFamily="34" charset="0"/>
                </a:rPr>
                <a:t>Site Design</a:t>
              </a:r>
              <a:endParaRPr lang="en-US" sz="800" dirty="0">
                <a:latin typeface="Huawei Sans" panose="020C0503030203020204" pitchFamily="34" charset="0"/>
              </a:endParaRPr>
            </a:p>
          </p:txBody>
        </p:sp>
        <p:sp>
          <p:nvSpPr>
            <p:cNvPr id="45" name="燕尾形 44"/>
            <p:cNvSpPr/>
            <p:nvPr/>
          </p:nvSpPr>
          <p:spPr bwMode="gray">
            <a:xfrm>
              <a:off x="9906217" y="50856"/>
              <a:ext cx="127246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dirty="0">
                  <a:latin typeface="Huawei Sans" panose="020C0503030203020204" pitchFamily="34" charset="0"/>
                </a:rPr>
                <a:t>VN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燕尾形 46"/>
            <p:cNvSpPr/>
            <p:nvPr/>
          </p:nvSpPr>
          <p:spPr bwMode="gray">
            <a:xfrm>
              <a:off x="11049083" y="50856"/>
              <a:ext cx="93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Service Deployment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燕尾形 47"/>
            <p:cNvSpPr/>
            <p:nvPr/>
          </p:nvSpPr>
          <p:spPr bwMode="gray">
            <a:xfrm>
              <a:off x="8956166" y="50856"/>
              <a:ext cx="1079648"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chemeClr val="bg1"/>
                  </a:solidFill>
                  <a:latin typeface="Huawei Sans" panose="020C0503030203020204" pitchFamily="34" charset="0"/>
                </a:rPr>
                <a:t>Fabric Management</a:t>
              </a:r>
              <a:endParaRPr lang="en-US" altLang="zh-CN" sz="8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燕尾形 48"/>
            <p:cNvSpPr/>
            <p:nvPr/>
          </p:nvSpPr>
          <p:spPr bwMode="gray">
            <a:xfrm>
              <a:off x="8185763" y="50856"/>
              <a:ext cx="900000"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Network Plan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燕尾形 49"/>
            <p:cNvSpPr/>
            <p:nvPr/>
          </p:nvSpPr>
          <p:spPr bwMode="gray">
            <a:xfrm>
              <a:off x="7302867" y="50856"/>
              <a:ext cx="1012493"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Device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1327800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圆角矩形 37"/>
          <p:cNvSpPr/>
          <p:nvPr/>
        </p:nvSpPr>
        <p:spPr bwMode="gray">
          <a:xfrm>
            <a:off x="700822" y="1576584"/>
            <a:ext cx="3948649" cy="2628871"/>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9" name="Freeform 159"/>
          <p:cNvSpPr/>
          <p:nvPr/>
        </p:nvSpPr>
        <p:spPr bwMode="gray">
          <a:xfrm flipH="1">
            <a:off x="851146" y="1929400"/>
            <a:ext cx="3316353" cy="189846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dirty="0">
              <a:latin typeface="Huawei Sans" panose="020C0503030203020204" pitchFamily="34" charset="0"/>
              <a:ea typeface="方正兰亭黑简体" panose="02000000000000000000" pitchFamily="2" charset="-122"/>
            </a:endParaRPr>
          </a:p>
        </p:txBody>
      </p:sp>
      <p:sp>
        <p:nvSpPr>
          <p:cNvPr id="5" name="标题 4"/>
          <p:cNvSpPr>
            <a:spLocks noGrp="1"/>
          </p:cNvSpPr>
          <p:nvPr>
            <p:ph type="title"/>
          </p:nvPr>
        </p:nvSpPr>
        <p:spPr/>
        <p:txBody>
          <a:bodyPr/>
          <a:lstStyle/>
          <a:p>
            <a:r>
              <a:rPr lang="en-US" smtClean="0"/>
              <a:t>Lab: Creating a Fabric (4)</a:t>
            </a:r>
            <a:endParaRPr lang="en-US" altLang="zh-CN" dirty="0"/>
          </a:p>
        </p:txBody>
      </p:sp>
      <p:sp>
        <p:nvSpPr>
          <p:cNvPr id="4" name="文本占位符 3"/>
          <p:cNvSpPr>
            <a:spLocks noGrp="1"/>
          </p:cNvSpPr>
          <p:nvPr>
            <p:ph type="body" sz="quarter" idx="4294967295"/>
          </p:nvPr>
        </p:nvSpPr>
        <p:spPr bwMode="gray">
          <a:xfrm>
            <a:off x="898525" y="4400550"/>
            <a:ext cx="11293475" cy="4875213"/>
          </a:xfrm>
        </p:spPr>
        <p:txBody>
          <a:bodyPr/>
          <a:lstStyle/>
          <a:p>
            <a:pPr algn="l"/>
            <a:r>
              <a:rPr lang="en-US" sz="1600" dirty="0" smtClean="0">
                <a:latin typeface="Huawei Sans" panose="020C0503030203020204" pitchFamily="34" charset="0"/>
              </a:rPr>
              <a:t>After this step is complete, a fabric is successfully created based on the physical network, and the underlay network configuration (such as interconnection between network devices and OSPF configuration) is automatically completed on </a:t>
            </a:r>
            <a:r>
              <a:rPr lang="en-US" sz="1600" dirty="0" err="1" smtClean="0">
                <a:latin typeface="Huawei Sans" panose="020C0503030203020204" pitchFamily="34" charset="0"/>
              </a:rPr>
              <a:t>iMaster</a:t>
            </a:r>
            <a:r>
              <a:rPr lang="en-US" sz="1600" dirty="0" smtClean="0">
                <a:latin typeface="Huawei Sans" panose="020C0503030203020204" pitchFamily="34" charset="0"/>
              </a:rPr>
              <a:t> NCE-Campus, laying a foundation for creating virtual networks.</a:t>
            </a:r>
            <a:endParaRPr lang="en-US" altLang="zh-CN" sz="1600" dirty="0">
              <a:latin typeface="Huawei Sans" panose="020C0503030203020204" pitchFamily="34" charset="0"/>
            </a:endParaRPr>
          </a:p>
        </p:txBody>
      </p:sp>
      <p:cxnSp>
        <p:nvCxnSpPr>
          <p:cNvPr id="40" name="Straight Connector 166"/>
          <p:cNvCxnSpPr>
            <a:stCxn id="55" idx="2"/>
            <a:endCxn id="64" idx="0"/>
          </p:cNvCxnSpPr>
          <p:nvPr/>
        </p:nvCxnSpPr>
        <p:spPr bwMode="gray">
          <a:xfrm>
            <a:off x="1553611" y="3214237"/>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166"/>
          <p:cNvCxnSpPr>
            <a:stCxn id="58" idx="2"/>
            <a:endCxn id="65" idx="0"/>
          </p:cNvCxnSpPr>
          <p:nvPr/>
        </p:nvCxnSpPr>
        <p:spPr bwMode="gray">
          <a:xfrm>
            <a:off x="3484412" y="3214237"/>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167"/>
          <p:cNvCxnSpPr/>
          <p:nvPr/>
        </p:nvCxnSpPr>
        <p:spPr bwMode="gray">
          <a:xfrm flipH="1">
            <a:off x="1554321" y="2155005"/>
            <a:ext cx="971589" cy="8762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44" name="Straight Connector 167"/>
          <p:cNvCxnSpPr/>
          <p:nvPr/>
        </p:nvCxnSpPr>
        <p:spPr bwMode="gray">
          <a:xfrm flipH="1" flipV="1">
            <a:off x="2522531" y="2152528"/>
            <a:ext cx="975076" cy="8839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46" name="文本框 89"/>
          <p:cNvSpPr txBox="1"/>
          <p:nvPr/>
        </p:nvSpPr>
        <p:spPr bwMode="gray">
          <a:xfrm>
            <a:off x="1588365" y="1955259"/>
            <a:ext cx="817853" cy="461665"/>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latin typeface="Huawei Sans" panose="020C0503030203020204" pitchFamily="34" charset="0"/>
              </a:rPr>
              <a:t>CORE1</a:t>
            </a:r>
          </a:p>
          <a:p>
            <a:pPr algn="ctr" fontAlgn="ctr"/>
            <a:r>
              <a:rPr lang="en-US" sz="1200" b="1" dirty="0" smtClean="0">
                <a:latin typeface="Huawei Sans" panose="020C0503030203020204" pitchFamily="34" charset="0"/>
              </a:rPr>
              <a:t>(Border)</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3" name="文本框 90"/>
          <p:cNvSpPr txBox="1"/>
          <p:nvPr/>
        </p:nvSpPr>
        <p:spPr bwMode="gray">
          <a:xfrm>
            <a:off x="812093" y="2881464"/>
            <a:ext cx="590226"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AGG1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4" name="文本框 91"/>
          <p:cNvSpPr txBox="1"/>
          <p:nvPr/>
        </p:nvSpPr>
        <p:spPr bwMode="gray">
          <a:xfrm>
            <a:off x="717515" y="3595726"/>
            <a:ext cx="684804" cy="461665"/>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ACC1</a:t>
            </a:r>
          </a:p>
          <a:p>
            <a:pPr algn="r" fontAlgn="ctr"/>
            <a:r>
              <a:rPr lang="en-US" sz="1200" b="1" dirty="0" smtClean="0">
                <a:latin typeface="Huawei Sans" panose="020C0503030203020204" pitchFamily="34" charset="0"/>
              </a:rPr>
              <a:t>(Edge)</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55" name="图片 54" descr="汇聚交换机.png"/>
          <p:cNvPicPr>
            <a:picLocks noChangeAspect="1"/>
          </p:cNvPicPr>
          <p:nvPr/>
        </p:nvPicPr>
        <p:blipFill>
          <a:blip r:embed="rId3" cstate="print"/>
          <a:stretch>
            <a:fillRect/>
          </a:stretch>
        </p:blipFill>
        <p:spPr bwMode="gray">
          <a:xfrm>
            <a:off x="1330470" y="2849098"/>
            <a:ext cx="446281" cy="365139"/>
          </a:xfrm>
          <a:prstGeom prst="rect">
            <a:avLst/>
          </a:prstGeom>
        </p:spPr>
      </p:pic>
      <p:pic>
        <p:nvPicPr>
          <p:cNvPr id="58" name="图片 57" descr="汇聚交换机.png"/>
          <p:cNvPicPr>
            <a:picLocks noChangeAspect="1"/>
          </p:cNvPicPr>
          <p:nvPr/>
        </p:nvPicPr>
        <p:blipFill>
          <a:blip r:embed="rId3" cstate="print"/>
          <a:stretch>
            <a:fillRect/>
          </a:stretch>
        </p:blipFill>
        <p:spPr bwMode="gray">
          <a:xfrm>
            <a:off x="3261271" y="2849098"/>
            <a:ext cx="446281" cy="365139"/>
          </a:xfrm>
          <a:prstGeom prst="rect">
            <a:avLst/>
          </a:prstGeom>
        </p:spPr>
      </p:pic>
      <p:sp>
        <p:nvSpPr>
          <p:cNvPr id="59" name="文本框 94"/>
          <p:cNvSpPr txBox="1"/>
          <p:nvPr/>
        </p:nvSpPr>
        <p:spPr bwMode="gray">
          <a:xfrm>
            <a:off x="2638518" y="3595726"/>
            <a:ext cx="684804" cy="461665"/>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ACC2</a:t>
            </a:r>
          </a:p>
          <a:p>
            <a:pPr algn="r" fontAlgn="ctr"/>
            <a:r>
              <a:rPr lang="en-US" sz="1200" b="1" dirty="0" smtClean="0">
                <a:latin typeface="Huawei Sans" panose="020C0503030203020204" pitchFamily="34" charset="0"/>
              </a:rPr>
              <a:t>(Edge)</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2" name="文本框 106"/>
          <p:cNvSpPr txBox="1"/>
          <p:nvPr/>
        </p:nvSpPr>
        <p:spPr bwMode="gray">
          <a:xfrm>
            <a:off x="3660886" y="2881464"/>
            <a:ext cx="590226"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AGG2</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3" name="文本框 107"/>
          <p:cNvSpPr txBox="1"/>
          <p:nvPr/>
        </p:nvSpPr>
        <p:spPr bwMode="gray">
          <a:xfrm>
            <a:off x="733297" y="1726753"/>
            <a:ext cx="468398"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400" b="1" dirty="0" smtClean="0">
                <a:latin typeface="Huawei Sans" panose="020C0503030203020204" pitchFamily="34" charset="0"/>
              </a:rPr>
              <a:t>HQ</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64" name="图片 63" descr="接入交换机.png"/>
          <p:cNvPicPr>
            <a:picLocks noChangeAspect="1"/>
          </p:cNvPicPr>
          <p:nvPr/>
        </p:nvPicPr>
        <p:blipFill>
          <a:blip r:embed="rId4" cstate="print"/>
          <a:stretch>
            <a:fillRect/>
          </a:stretch>
        </p:blipFill>
        <p:spPr bwMode="gray">
          <a:xfrm>
            <a:off x="1330470" y="3617514"/>
            <a:ext cx="446281" cy="365139"/>
          </a:xfrm>
          <a:prstGeom prst="rect">
            <a:avLst/>
          </a:prstGeom>
        </p:spPr>
      </p:pic>
      <p:pic>
        <p:nvPicPr>
          <p:cNvPr id="65" name="图片 64" descr="接入交换机.png"/>
          <p:cNvPicPr>
            <a:picLocks noChangeAspect="1"/>
          </p:cNvPicPr>
          <p:nvPr/>
        </p:nvPicPr>
        <p:blipFill>
          <a:blip r:embed="rId4" cstate="print"/>
          <a:stretch>
            <a:fillRect/>
          </a:stretch>
        </p:blipFill>
        <p:spPr bwMode="gray">
          <a:xfrm>
            <a:off x="3261271" y="3617514"/>
            <a:ext cx="446281" cy="365139"/>
          </a:xfrm>
          <a:prstGeom prst="rect">
            <a:avLst/>
          </a:prstGeom>
        </p:spPr>
      </p:pic>
      <p:pic>
        <p:nvPicPr>
          <p:cNvPr id="66" name="图片 65" descr="核心交换机.png"/>
          <p:cNvPicPr>
            <a:picLocks noChangeAspect="1"/>
          </p:cNvPicPr>
          <p:nvPr/>
        </p:nvPicPr>
        <p:blipFill>
          <a:blip r:embed="rId5" cstate="print"/>
          <a:stretch>
            <a:fillRect/>
          </a:stretch>
        </p:blipFill>
        <p:spPr bwMode="gray">
          <a:xfrm>
            <a:off x="2310163" y="1972436"/>
            <a:ext cx="446281" cy="365139"/>
          </a:xfrm>
          <a:prstGeom prst="rect">
            <a:avLst/>
          </a:prstGeom>
        </p:spPr>
      </p:pic>
      <p:pic>
        <p:nvPicPr>
          <p:cNvPr id="67" name="图片 6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3685721" y="1737835"/>
            <a:ext cx="865097" cy="491769"/>
          </a:xfrm>
          <a:prstGeom prst="rect">
            <a:avLst/>
          </a:prstGeom>
        </p:spPr>
      </p:pic>
      <p:pic>
        <p:nvPicPr>
          <p:cNvPr id="68" name="图片 67" descr="AP.png"/>
          <p:cNvPicPr>
            <a:picLocks noChangeAspect="1"/>
          </p:cNvPicPr>
          <p:nvPr/>
        </p:nvPicPr>
        <p:blipFill>
          <a:blip r:embed="rId7" cstate="print"/>
          <a:stretch>
            <a:fillRect/>
          </a:stretch>
        </p:blipFill>
        <p:spPr bwMode="gray">
          <a:xfrm>
            <a:off x="3941003" y="3649199"/>
            <a:ext cx="368827" cy="301768"/>
          </a:xfrm>
          <a:prstGeom prst="rect">
            <a:avLst/>
          </a:prstGeom>
        </p:spPr>
      </p:pic>
      <p:cxnSp>
        <p:nvCxnSpPr>
          <p:cNvPr id="69" name="Straight Connector 166"/>
          <p:cNvCxnSpPr>
            <a:stCxn id="65" idx="3"/>
            <a:endCxn id="68" idx="1"/>
          </p:cNvCxnSpPr>
          <p:nvPr/>
        </p:nvCxnSpPr>
        <p:spPr bwMode="gray">
          <a:xfrm flipV="1">
            <a:off x="3707552" y="3800083"/>
            <a:ext cx="233451"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3" name="文本框 72"/>
          <p:cNvSpPr txBox="1"/>
          <p:nvPr/>
        </p:nvSpPr>
        <p:spPr bwMode="gray">
          <a:xfrm>
            <a:off x="4267173" y="3652081"/>
            <a:ext cx="460382"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AP1</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8" name="文本框 77"/>
          <p:cNvSpPr txBox="1"/>
          <p:nvPr/>
        </p:nvSpPr>
        <p:spPr bwMode="gray">
          <a:xfrm>
            <a:off x="1949142" y="2992868"/>
            <a:ext cx="1063112" cy="307777"/>
          </a:xfrm>
          <a:prstGeom prst="rect">
            <a:avLst/>
          </a:prstGeom>
          <a:noFill/>
        </p:spPr>
        <p:txBody>
          <a:bodyPr wrap="none" rtlCol="0">
            <a:spAutoFit/>
          </a:bodyPr>
          <a:lstStyle/>
          <a:p>
            <a:pPr algn="ctr" fontAlgn="ctr"/>
            <a:r>
              <a:rPr lang="en-US" sz="1400" b="1" dirty="0" smtClean="0">
                <a:solidFill>
                  <a:srgbClr val="30B5C5"/>
                </a:solidFill>
                <a:latin typeface="Huawei Sans" panose="020C0503030203020204" pitchFamily="34" charset="0"/>
              </a:rPr>
              <a:t>BGP EVPN</a:t>
            </a:r>
            <a:endParaRPr lang="en-US" sz="1400" b="1" dirty="0">
              <a:solidFill>
                <a:srgbClr val="30B5C5"/>
              </a:solidFill>
              <a:latin typeface="Huawei Sans" panose="020C0503030203020204" pitchFamily="34" charset="0"/>
            </a:endParaRPr>
          </a:p>
        </p:txBody>
      </p:sp>
      <p:sp>
        <p:nvSpPr>
          <p:cNvPr id="79" name="矩形 78"/>
          <p:cNvSpPr/>
          <p:nvPr/>
        </p:nvSpPr>
        <p:spPr bwMode="gray">
          <a:xfrm>
            <a:off x="4814920" y="1570720"/>
            <a:ext cx="5832565" cy="400110"/>
          </a:xfrm>
          <a:prstGeom prst="rect">
            <a:avLst/>
          </a:prstGeom>
        </p:spPr>
        <p:txBody>
          <a:bodyPr wrap="square">
            <a:spAutoFit/>
          </a:bodyPr>
          <a:lstStyle/>
          <a:p>
            <a:pPr algn="just" fontAlgn="ctr">
              <a:lnSpc>
                <a:spcPts val="2400"/>
              </a:lnSpc>
              <a:spcAft>
                <a:spcPts val="600"/>
              </a:spcAft>
            </a:pPr>
            <a:r>
              <a:rPr lang="en-US" sz="1600" dirty="0" smtClean="0">
                <a:latin typeface="Huawei Sans" panose="020C0503030203020204" pitchFamily="34" charset="0"/>
              </a:rPr>
              <a:t>Configure BGP EVPN on </a:t>
            </a:r>
            <a:r>
              <a:rPr lang="en-US" sz="1600" dirty="0" err="1" smtClean="0">
                <a:latin typeface="Huawei Sans" panose="020C0503030203020204" pitchFamily="34" charset="0"/>
              </a:rPr>
              <a:t>iMaster</a:t>
            </a:r>
            <a:r>
              <a:rPr lang="en-US" sz="1600" dirty="0" smtClean="0">
                <a:latin typeface="Huawei Sans" panose="020C0503030203020204" pitchFamily="34" charset="0"/>
              </a:rPr>
              <a:t> NCE-Campus.</a:t>
            </a:r>
            <a:endParaRPr lang="en-US" altLang="zh-CN" sz="1600" dirty="0">
              <a:latin typeface="Huawei Sans" panose="020C0503030203020204" pitchFamily="34" charset="0"/>
            </a:endParaRPr>
          </a:p>
        </p:txBody>
      </p:sp>
      <p:cxnSp>
        <p:nvCxnSpPr>
          <p:cNvPr id="45" name="直接箭头连接符 44"/>
          <p:cNvCxnSpPr/>
          <p:nvPr/>
        </p:nvCxnSpPr>
        <p:spPr bwMode="gray">
          <a:xfrm flipH="1" flipV="1">
            <a:off x="8955552" y="3300648"/>
            <a:ext cx="293576" cy="243266"/>
          </a:xfrm>
          <a:prstGeom prst="straightConnector1">
            <a:avLst/>
          </a:prstGeom>
          <a:ln w="38100">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47" name="TextBox 179"/>
          <p:cNvSpPr txBox="1"/>
          <p:nvPr/>
        </p:nvSpPr>
        <p:spPr bwMode="gray">
          <a:xfrm>
            <a:off x="9158537" y="3493245"/>
            <a:ext cx="2245751" cy="314230"/>
          </a:xfrm>
          <a:prstGeom prst="roundRect">
            <a:avLst>
              <a:gd name="adj" fmla="val 12806"/>
            </a:avLst>
          </a:prstGeom>
          <a:solidFill>
            <a:srgbClr val="30B5C5"/>
          </a:solidFill>
          <a:ln>
            <a:noFill/>
          </a:ln>
        </p:spPr>
        <p:txBody>
          <a:bodyPr wrap="none" lIns="72000" tIns="72000" rIns="72000" bIns="72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000" dirty="0" smtClean="0">
                <a:latin typeface="Huawei Sans" panose="020C0503030203020204" pitchFamily="34" charset="0"/>
              </a:rPr>
              <a:t>Define BGP EVPN parameters.</a:t>
            </a:r>
            <a:endParaRPr lang="en-US" altLang="zh-CN" sz="1000" dirty="0">
              <a:latin typeface="Huawei Sans" panose="020C0503030203020204" pitchFamily="34" charset="0"/>
            </a:endParaRPr>
          </a:p>
        </p:txBody>
      </p:sp>
      <p:sp>
        <p:nvSpPr>
          <p:cNvPr id="2" name="任意多边形 1"/>
          <p:cNvSpPr/>
          <p:nvPr/>
        </p:nvSpPr>
        <p:spPr bwMode="gray">
          <a:xfrm>
            <a:off x="1788160" y="2475562"/>
            <a:ext cx="589280" cy="1026160"/>
          </a:xfrm>
          <a:custGeom>
            <a:avLst/>
            <a:gdLst>
              <a:gd name="connsiteX0" fmla="*/ 589280 w 589280"/>
              <a:gd name="connsiteY0" fmla="*/ 0 h 1026160"/>
              <a:gd name="connsiteX1" fmla="*/ 121920 w 589280"/>
              <a:gd name="connsiteY1" fmla="*/ 568960 h 1026160"/>
              <a:gd name="connsiteX2" fmla="*/ 0 w 589280"/>
              <a:gd name="connsiteY2" fmla="*/ 1026160 h 1026160"/>
            </a:gdLst>
            <a:ahLst/>
            <a:cxnLst>
              <a:cxn ang="0">
                <a:pos x="connsiteX0" y="connsiteY0"/>
              </a:cxn>
              <a:cxn ang="0">
                <a:pos x="connsiteX1" y="connsiteY1"/>
              </a:cxn>
              <a:cxn ang="0">
                <a:pos x="connsiteX2" y="connsiteY2"/>
              </a:cxn>
            </a:cxnLst>
            <a:rect l="l" t="t" r="r" b="b"/>
            <a:pathLst>
              <a:path w="589280" h="1026160">
                <a:moveTo>
                  <a:pt x="589280" y="0"/>
                </a:moveTo>
                <a:cubicBezTo>
                  <a:pt x="404706" y="198966"/>
                  <a:pt x="220133" y="397933"/>
                  <a:pt x="121920" y="568960"/>
                </a:cubicBezTo>
                <a:cubicBezTo>
                  <a:pt x="23707" y="739987"/>
                  <a:pt x="11853" y="883073"/>
                  <a:pt x="0" y="1026160"/>
                </a:cubicBezTo>
              </a:path>
            </a:pathLst>
          </a:custGeom>
          <a:ln w="19050">
            <a:solidFill>
              <a:srgbClr val="30B5C5"/>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
        <p:nvSpPr>
          <p:cNvPr id="48" name="任意多边形 47"/>
          <p:cNvSpPr/>
          <p:nvPr/>
        </p:nvSpPr>
        <p:spPr bwMode="gray">
          <a:xfrm flipH="1">
            <a:off x="2629540" y="2475562"/>
            <a:ext cx="589280" cy="1026160"/>
          </a:xfrm>
          <a:custGeom>
            <a:avLst/>
            <a:gdLst>
              <a:gd name="connsiteX0" fmla="*/ 589280 w 589280"/>
              <a:gd name="connsiteY0" fmla="*/ 0 h 1026160"/>
              <a:gd name="connsiteX1" fmla="*/ 121920 w 589280"/>
              <a:gd name="connsiteY1" fmla="*/ 568960 h 1026160"/>
              <a:gd name="connsiteX2" fmla="*/ 0 w 589280"/>
              <a:gd name="connsiteY2" fmla="*/ 1026160 h 1026160"/>
            </a:gdLst>
            <a:ahLst/>
            <a:cxnLst>
              <a:cxn ang="0">
                <a:pos x="connsiteX0" y="connsiteY0"/>
              </a:cxn>
              <a:cxn ang="0">
                <a:pos x="connsiteX1" y="connsiteY1"/>
              </a:cxn>
              <a:cxn ang="0">
                <a:pos x="connsiteX2" y="connsiteY2"/>
              </a:cxn>
            </a:cxnLst>
            <a:rect l="l" t="t" r="r" b="b"/>
            <a:pathLst>
              <a:path w="589280" h="1026160">
                <a:moveTo>
                  <a:pt x="589280" y="0"/>
                </a:moveTo>
                <a:cubicBezTo>
                  <a:pt x="404706" y="198966"/>
                  <a:pt x="220133" y="397933"/>
                  <a:pt x="121920" y="568960"/>
                </a:cubicBezTo>
                <a:cubicBezTo>
                  <a:pt x="23707" y="739987"/>
                  <a:pt x="11853" y="883073"/>
                  <a:pt x="0" y="1026160"/>
                </a:cubicBezTo>
              </a:path>
            </a:pathLst>
          </a:custGeom>
          <a:ln w="19050">
            <a:solidFill>
              <a:srgbClr val="30B5C5"/>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grpSp>
        <p:nvGrpSpPr>
          <p:cNvPr id="3" name="组合 2"/>
          <p:cNvGrpSpPr/>
          <p:nvPr/>
        </p:nvGrpSpPr>
        <p:grpSpPr>
          <a:xfrm>
            <a:off x="6606000" y="50856"/>
            <a:ext cx="5155221" cy="324000"/>
            <a:chOff x="6829862" y="50856"/>
            <a:chExt cx="5155221" cy="324000"/>
          </a:xfrm>
        </p:grpSpPr>
        <p:sp>
          <p:nvSpPr>
            <p:cNvPr id="39" name="五边形 38"/>
            <p:cNvSpPr/>
            <p:nvPr/>
          </p:nvSpPr>
          <p:spPr bwMode="gray">
            <a:xfrm>
              <a:off x="6829862" y="50856"/>
              <a:ext cx="60260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800" dirty="0" smtClean="0">
                  <a:latin typeface="Huawei Sans" panose="020C0503030203020204" pitchFamily="34" charset="0"/>
                </a:rPr>
                <a:t>Site Design</a:t>
              </a:r>
              <a:endParaRPr lang="en-US" sz="800" dirty="0">
                <a:latin typeface="Huawei Sans" panose="020C0503030203020204" pitchFamily="34" charset="0"/>
              </a:endParaRPr>
            </a:p>
          </p:txBody>
        </p:sp>
        <p:sp>
          <p:nvSpPr>
            <p:cNvPr id="50" name="燕尾形 49"/>
            <p:cNvSpPr/>
            <p:nvPr/>
          </p:nvSpPr>
          <p:spPr bwMode="gray">
            <a:xfrm>
              <a:off x="9906217" y="50856"/>
              <a:ext cx="127246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VN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燕尾形 50"/>
            <p:cNvSpPr/>
            <p:nvPr/>
          </p:nvSpPr>
          <p:spPr bwMode="gray">
            <a:xfrm>
              <a:off x="11049083" y="50856"/>
              <a:ext cx="93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Service Deployment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燕尾形 51"/>
            <p:cNvSpPr/>
            <p:nvPr/>
          </p:nvSpPr>
          <p:spPr bwMode="gray">
            <a:xfrm>
              <a:off x="8956166" y="50856"/>
              <a:ext cx="1079648"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chemeClr val="bg1"/>
                  </a:solidFill>
                  <a:latin typeface="Huawei Sans" panose="020C0503030203020204" pitchFamily="34" charset="0"/>
                </a:rPr>
                <a:t>Fabric Management</a:t>
              </a:r>
              <a:endParaRPr lang="en-US" altLang="zh-CN" sz="8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燕尾形 55"/>
            <p:cNvSpPr/>
            <p:nvPr/>
          </p:nvSpPr>
          <p:spPr bwMode="gray">
            <a:xfrm>
              <a:off x="8185763" y="50856"/>
              <a:ext cx="900000"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Network Plan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燕尾形 56"/>
            <p:cNvSpPr/>
            <p:nvPr/>
          </p:nvSpPr>
          <p:spPr bwMode="gray">
            <a:xfrm>
              <a:off x="7302867" y="50856"/>
              <a:ext cx="1012493"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Device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60" name="图片 59"/>
          <p:cNvPicPr>
            <a:picLocks noChangeAspect="1"/>
          </p:cNvPicPr>
          <p:nvPr/>
        </p:nvPicPr>
        <p:blipFill>
          <a:blip r:embed="rId8"/>
          <a:stretch>
            <a:fillRect/>
          </a:stretch>
        </p:blipFill>
        <p:spPr>
          <a:xfrm>
            <a:off x="4930721" y="2086476"/>
            <a:ext cx="6480000" cy="1162748"/>
          </a:xfrm>
          <a:prstGeom prst="rect">
            <a:avLst/>
          </a:prstGeom>
          <a:ln>
            <a:solidFill>
              <a:schemeClr val="bg1">
                <a:lumMod val="85000"/>
              </a:schemeClr>
            </a:solidFill>
          </a:ln>
        </p:spPr>
      </p:pic>
    </p:spTree>
    <p:extLst>
      <p:ext uri="{BB962C8B-B14F-4D97-AF65-F5344CB8AC3E}">
        <p14:creationId xmlns:p14="http://schemas.microsoft.com/office/powerpoint/2010/main" val="15517118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Configuring a Fabric: Creating an External Network</a:t>
            </a:r>
            <a:endParaRPr lang="en-US" altLang="zh-CN" dirty="0"/>
          </a:p>
        </p:txBody>
      </p:sp>
      <p:sp>
        <p:nvSpPr>
          <p:cNvPr id="3" name="文本占位符 2"/>
          <p:cNvSpPr>
            <a:spLocks noGrp="1"/>
          </p:cNvSpPr>
          <p:nvPr>
            <p:ph type="body" sz="quarter" idx="10"/>
          </p:nvPr>
        </p:nvSpPr>
        <p:spPr/>
        <p:txBody>
          <a:bodyPr/>
          <a:lstStyle/>
          <a:p>
            <a:pPr algn="l"/>
            <a:r>
              <a:rPr lang="en-US" sz="1400" dirty="0" smtClean="0">
                <a:latin typeface="Huawei Sans" panose="020C0503030203020204" pitchFamily="34" charset="0"/>
              </a:rPr>
              <a:t>In the fabric resource model design, external networks are created on border nodes so that terminals on the campus network can access external networks such as the Internet.</a:t>
            </a:r>
            <a:endParaRPr lang="en-US" altLang="zh-CN" sz="1400" dirty="0" smtClean="0">
              <a:latin typeface="Huawei Sans" panose="020C0503030203020204" pitchFamily="34" charset="0"/>
            </a:endParaRPr>
          </a:p>
          <a:p>
            <a:pPr algn="l"/>
            <a:r>
              <a:rPr lang="en-US" sz="1400" dirty="0" smtClean="0">
                <a:latin typeface="Huawei Sans" panose="020C0503030203020204" pitchFamily="34" charset="0"/>
              </a:rPr>
              <a:t>Three types of external network resources are defined: Layer 3 shared egress, Layer 3 exclusive egress, and Layer 2 shared egress. If the user gateway is located in the fabric, the Layer 3 shared egress or Layer 3 exclusive egress is used.</a:t>
            </a:r>
          </a:p>
          <a:p>
            <a:pPr marL="542925" lvl="1" indent="-231775"/>
            <a:r>
              <a:rPr lang="en-US" sz="1200" dirty="0" smtClean="0">
                <a:latin typeface="Huawei Sans" panose="020C0503030203020204" pitchFamily="34" charset="0"/>
              </a:rPr>
              <a:t>Layer 3 shared egress: Multiple virtual networks on the fabric share a Layer 3 egress to communicate with the egress device. The Layer 3 shared egress helps save interconnection VLAN and IP resources and applies to scenarios where there are low requirements on security control policies between virtual networks.</a:t>
            </a:r>
          </a:p>
          <a:p>
            <a:pPr marL="542925" lvl="1" indent="-231775"/>
            <a:r>
              <a:rPr lang="en-US" sz="1200" dirty="0" smtClean="0">
                <a:latin typeface="Huawei Sans" panose="020C0503030203020204" pitchFamily="34" charset="0"/>
              </a:rPr>
              <a:t>Layer 3 exclusive egress: Each virtual network on the fabric exclusively uses a Layer 3 egress to communicate with the egress device. In this case, multiple security zones are typically configured on the firewall, each corresponding to one Layer 3 exclusive egress. The traffic of different virtual networks to the firewall is isolated from each other.</a:t>
            </a:r>
            <a:endParaRPr lang="en-US" altLang="zh-CN" sz="1200" dirty="0">
              <a:latin typeface="Huawei Sans" panose="020C0503030203020204" pitchFamily="34" charset="0"/>
            </a:endParaRPr>
          </a:p>
        </p:txBody>
      </p:sp>
      <p:graphicFrame>
        <p:nvGraphicFramePr>
          <p:cNvPr id="16" name="表格 15"/>
          <p:cNvGraphicFramePr>
            <a:graphicFrameLocks noGrp="1"/>
          </p:cNvGraphicFramePr>
          <p:nvPr>
            <p:extLst/>
          </p:nvPr>
        </p:nvGraphicFramePr>
        <p:xfrm>
          <a:off x="1115367" y="4281545"/>
          <a:ext cx="9606912" cy="1325880"/>
        </p:xfrm>
        <a:graphic>
          <a:graphicData uri="http://schemas.openxmlformats.org/drawingml/2006/table">
            <a:tbl>
              <a:tblPr/>
              <a:tblGrid>
                <a:gridCol w="2602523"/>
                <a:gridCol w="7004389"/>
              </a:tblGrid>
              <a:tr h="0">
                <a:tc>
                  <a:txBody>
                    <a:bodyPr/>
                    <a:lstStyle/>
                    <a:p>
                      <a:pPr algn="ctr" fontAlgn="ctr">
                        <a:lnSpc>
                          <a:spcPct val="100000"/>
                        </a:lnSpc>
                      </a:pPr>
                      <a:r>
                        <a:rPr lang="en-US" sz="1200" b="1" dirty="0" smtClean="0">
                          <a:latin typeface="Huawei Sans" panose="020C0503030203020204" pitchFamily="34" charset="0"/>
                        </a:rPr>
                        <a:t>Task</a:t>
                      </a:r>
                      <a:endParaRPr lang="en-US" sz="12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pPr>
                      <a:r>
                        <a:rPr lang="en-US" sz="1200" b="1" dirty="0" smtClean="0">
                          <a:latin typeface="Huawei Sans" panose="020C0503030203020204" pitchFamily="34" charset="0"/>
                        </a:rPr>
                        <a:t>Procedure</a:t>
                      </a:r>
                      <a:endParaRPr lang="en-US" sz="1200" b="1" dirty="0">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574554">
                <a:tc>
                  <a:txBody>
                    <a:bodyPr/>
                    <a:lstStyle/>
                    <a:p>
                      <a:pPr algn="ctr" fontAlgn="ctr">
                        <a:lnSpc>
                          <a:spcPct val="100000"/>
                        </a:lnSpc>
                      </a:pPr>
                      <a:r>
                        <a:rPr lang="en-US" sz="1200" dirty="0" smtClean="0">
                          <a:latin typeface="Huawei Sans" panose="020C0503030203020204" pitchFamily="34" charset="0"/>
                        </a:rPr>
                        <a:t>Create an external network.</a:t>
                      </a:r>
                      <a:endParaRPr lang="en-US" sz="1200" dirty="0">
                        <a:effectLst/>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228600" indent="-228600" fontAlgn="ctr">
                        <a:lnSpc>
                          <a:spcPct val="100000"/>
                        </a:lnSpc>
                        <a:spcAft>
                          <a:spcPts val="600"/>
                        </a:spcAft>
                        <a:buFont typeface="+mj-lt"/>
                        <a:buAutoNum type="arabicPeriod"/>
                      </a:pPr>
                      <a:r>
                        <a:rPr lang="en-US" sz="1200" dirty="0" smtClean="0">
                          <a:latin typeface="Huawei Sans" panose="020C0503030203020204" pitchFamily="34" charset="0"/>
                        </a:rPr>
                        <a:t>Select the type of the connection with the external network.</a:t>
                      </a:r>
                      <a:endParaRPr lang="en-US" altLang="zh-CN" sz="1200" dirty="0" smtClean="0">
                        <a:effectLst/>
                        <a:latin typeface="Huawei Sans" panose="020C0503030203020204" pitchFamily="34" charset="0"/>
                      </a:endParaRPr>
                    </a:p>
                    <a:p>
                      <a:pPr marL="228600" indent="-228600" fontAlgn="ctr">
                        <a:lnSpc>
                          <a:spcPct val="100000"/>
                        </a:lnSpc>
                        <a:spcAft>
                          <a:spcPts val="600"/>
                        </a:spcAft>
                        <a:buFont typeface="+mj-lt"/>
                        <a:buAutoNum type="arabicPeriod"/>
                      </a:pPr>
                      <a:r>
                        <a:rPr lang="en-US" sz="1200" dirty="0" smtClean="0">
                          <a:latin typeface="Huawei Sans" panose="020C0503030203020204" pitchFamily="34" charset="0"/>
                        </a:rPr>
                        <a:t>Select an external network resource type.</a:t>
                      </a:r>
                    </a:p>
                    <a:p>
                      <a:pPr marL="228600" indent="-228600" fontAlgn="ctr">
                        <a:lnSpc>
                          <a:spcPct val="100000"/>
                        </a:lnSpc>
                        <a:spcAft>
                          <a:spcPts val="600"/>
                        </a:spcAft>
                        <a:buFont typeface="+mj-lt"/>
                        <a:buAutoNum type="arabicPeriod"/>
                      </a:pPr>
                      <a:r>
                        <a:rPr lang="en-US" sz="1200" dirty="0" smtClean="0">
                          <a:latin typeface="Huawei Sans" panose="020C0503030203020204" pitchFamily="34" charset="0"/>
                        </a:rPr>
                        <a:t>Configure interconnection physical interfaces, VLANs, and IP addresses.</a:t>
                      </a:r>
                    </a:p>
                    <a:p>
                      <a:pPr marL="228600" indent="-228600" fontAlgn="ctr">
                        <a:lnSpc>
                          <a:spcPct val="100000"/>
                        </a:lnSpc>
                        <a:spcAft>
                          <a:spcPts val="600"/>
                        </a:spcAft>
                        <a:buFont typeface="+mj-lt"/>
                        <a:buAutoNum type="arabicPeriod"/>
                      </a:pPr>
                      <a:r>
                        <a:rPr lang="en-US" sz="1200" dirty="0" smtClean="0">
                          <a:latin typeface="Huawei Sans" panose="020C0503030203020204" pitchFamily="34" charset="0"/>
                        </a:rPr>
                        <a:t>Configure a routing protocol for interconnection.</a:t>
                      </a:r>
                      <a:endParaRPr lang="en-US" altLang="zh-CN" sz="1200" dirty="0">
                        <a:effectLst/>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grpSp>
        <p:nvGrpSpPr>
          <p:cNvPr id="4" name="组合 3"/>
          <p:cNvGrpSpPr/>
          <p:nvPr/>
        </p:nvGrpSpPr>
        <p:grpSpPr>
          <a:xfrm>
            <a:off x="6606000" y="50856"/>
            <a:ext cx="5155221" cy="324000"/>
            <a:chOff x="6829862" y="50856"/>
            <a:chExt cx="5155221" cy="324000"/>
          </a:xfrm>
        </p:grpSpPr>
        <p:sp>
          <p:nvSpPr>
            <p:cNvPr id="11" name="五边形 10"/>
            <p:cNvSpPr/>
            <p:nvPr/>
          </p:nvSpPr>
          <p:spPr bwMode="gray">
            <a:xfrm>
              <a:off x="6829862" y="50856"/>
              <a:ext cx="60260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800" dirty="0" smtClean="0">
                  <a:latin typeface="Huawei Sans" panose="020C0503030203020204" pitchFamily="34" charset="0"/>
                </a:rPr>
                <a:t>Site Design</a:t>
              </a:r>
              <a:endParaRPr lang="en-US" sz="800" dirty="0">
                <a:latin typeface="Huawei Sans" panose="020C0503030203020204" pitchFamily="34" charset="0"/>
              </a:endParaRPr>
            </a:p>
          </p:txBody>
        </p:sp>
        <p:sp>
          <p:nvSpPr>
            <p:cNvPr id="12" name="燕尾形 11"/>
            <p:cNvSpPr/>
            <p:nvPr/>
          </p:nvSpPr>
          <p:spPr bwMode="gray">
            <a:xfrm>
              <a:off x="9906217" y="50856"/>
              <a:ext cx="127246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dirty="0">
                  <a:latin typeface="Huawei Sans" panose="020C0503030203020204" pitchFamily="34" charset="0"/>
                </a:rPr>
                <a:t>VN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燕尾形 12"/>
            <p:cNvSpPr/>
            <p:nvPr/>
          </p:nvSpPr>
          <p:spPr bwMode="gray">
            <a:xfrm>
              <a:off x="11049083" y="50856"/>
              <a:ext cx="93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Service Deployment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燕尾形 13"/>
            <p:cNvSpPr/>
            <p:nvPr/>
          </p:nvSpPr>
          <p:spPr bwMode="gray">
            <a:xfrm>
              <a:off x="8956166" y="50856"/>
              <a:ext cx="1079648"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chemeClr val="bg1"/>
                  </a:solidFill>
                  <a:latin typeface="Huawei Sans" panose="020C0503030203020204" pitchFamily="34" charset="0"/>
                </a:rPr>
                <a:t>Fabric Management</a:t>
              </a:r>
              <a:endParaRPr lang="en-US" altLang="zh-CN" sz="8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燕尾形 14"/>
            <p:cNvSpPr/>
            <p:nvPr/>
          </p:nvSpPr>
          <p:spPr bwMode="gray">
            <a:xfrm>
              <a:off x="8185763" y="50856"/>
              <a:ext cx="900000"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Network Plan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燕尾形 22"/>
            <p:cNvSpPr/>
            <p:nvPr/>
          </p:nvSpPr>
          <p:spPr bwMode="gray">
            <a:xfrm>
              <a:off x="7302867" y="50856"/>
              <a:ext cx="1012493"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Device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71525833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smtClean="0"/>
              <a:t>Lab: Creating an External Network (1)</a:t>
            </a:r>
            <a:endParaRPr lang="en-US" altLang="zh-CN" dirty="0"/>
          </a:p>
        </p:txBody>
      </p:sp>
      <p:sp>
        <p:nvSpPr>
          <p:cNvPr id="61" name="矩形 60"/>
          <p:cNvSpPr/>
          <p:nvPr/>
        </p:nvSpPr>
        <p:spPr bwMode="gray">
          <a:xfrm>
            <a:off x="5049190" y="976877"/>
            <a:ext cx="6399956" cy="707886"/>
          </a:xfrm>
          <a:prstGeom prst="rect">
            <a:avLst/>
          </a:prstGeom>
        </p:spPr>
        <p:txBody>
          <a:bodyPr wrap="square">
            <a:spAutoFit/>
          </a:bodyPr>
          <a:lstStyle/>
          <a:p>
            <a:pPr fontAlgn="ctr">
              <a:lnSpc>
                <a:spcPts val="2400"/>
              </a:lnSpc>
              <a:spcAft>
                <a:spcPts val="600"/>
              </a:spcAft>
            </a:pPr>
            <a:r>
              <a:rPr lang="en-US" sz="1600" dirty="0" smtClean="0">
                <a:latin typeface="Huawei Sans" panose="020C0503030203020204" pitchFamily="34" charset="0"/>
              </a:rPr>
              <a:t>Create an external network for the fabric and select the egress connection mode.</a:t>
            </a:r>
            <a:endParaRPr lang="en-US" altLang="zh-CN" sz="1600" dirty="0">
              <a:latin typeface="Huawei Sans" panose="020C0503030203020204" pitchFamily="34" charset="0"/>
            </a:endParaRPr>
          </a:p>
        </p:txBody>
      </p:sp>
      <p:sp>
        <p:nvSpPr>
          <p:cNvPr id="40" name="Freeform 159"/>
          <p:cNvSpPr/>
          <p:nvPr/>
        </p:nvSpPr>
        <p:spPr bwMode="gray">
          <a:xfrm flipH="1">
            <a:off x="806774" y="1431303"/>
            <a:ext cx="1240474" cy="6484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r>
              <a:rPr lang="en-US" sz="1200" dirty="0" smtClean="0">
                <a:solidFill>
                  <a:srgbClr val="ED6D00"/>
                </a:solidFill>
                <a:latin typeface="Huawei Sans" panose="020C0503030203020204" pitchFamily="34" charset="0"/>
              </a:rPr>
              <a:t>External network</a:t>
            </a:r>
            <a:endParaRPr lang="en-US" sz="1200" dirty="0">
              <a:solidFill>
                <a:srgbClr val="ED6D00"/>
              </a:solidFill>
              <a:latin typeface="Huawei Sans" panose="020C0503030203020204" pitchFamily="34" charset="0"/>
            </a:endParaRPr>
          </a:p>
        </p:txBody>
      </p:sp>
      <p:sp>
        <p:nvSpPr>
          <p:cNvPr id="41" name="Freeform 159"/>
          <p:cNvSpPr/>
          <p:nvPr/>
        </p:nvSpPr>
        <p:spPr bwMode="gray">
          <a:xfrm flipH="1">
            <a:off x="2932892" y="1431303"/>
            <a:ext cx="1240474" cy="6484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r>
              <a:rPr lang="en-US" sz="1200" dirty="0" smtClean="0">
                <a:solidFill>
                  <a:schemeClr val="bg1">
                    <a:lumMod val="50000"/>
                  </a:schemeClr>
                </a:solidFill>
                <a:latin typeface="Huawei Sans" panose="020C0503030203020204" pitchFamily="34" charset="0"/>
              </a:rPr>
              <a:t>Network service</a:t>
            </a:r>
            <a:endParaRPr lang="en-US" altLang="zh-CN" sz="1200" dirty="0" smtClean="0">
              <a:solidFill>
                <a:schemeClr val="bg1">
                  <a:lumMod val="50000"/>
                </a:schemeClr>
              </a:solidFill>
              <a:latin typeface="Huawei Sans" panose="020C0503030203020204" pitchFamily="34" charset="0"/>
            </a:endParaRPr>
          </a:p>
          <a:p>
            <a:pPr algn="ctr" fontAlgn="ctr"/>
            <a:r>
              <a:rPr lang="en-US" sz="1200" dirty="0" smtClean="0">
                <a:solidFill>
                  <a:schemeClr val="bg1">
                    <a:lumMod val="50000"/>
                  </a:schemeClr>
                </a:solidFill>
                <a:latin typeface="Huawei Sans" panose="020C0503030203020204" pitchFamily="34" charset="0"/>
              </a:rPr>
              <a:t>resources</a:t>
            </a:r>
            <a:endParaRPr lang="en-US" sz="1200" dirty="0">
              <a:solidFill>
                <a:schemeClr val="bg1">
                  <a:lumMod val="50000"/>
                </a:schemeClr>
              </a:solidFill>
              <a:latin typeface="Huawei Sans" panose="020C0503030203020204" pitchFamily="34" charset="0"/>
            </a:endParaRPr>
          </a:p>
        </p:txBody>
      </p:sp>
      <p:sp>
        <p:nvSpPr>
          <p:cNvPr id="42" name="圆角矩形 41"/>
          <p:cNvSpPr/>
          <p:nvPr/>
        </p:nvSpPr>
        <p:spPr bwMode="gray">
          <a:xfrm>
            <a:off x="700822" y="2340945"/>
            <a:ext cx="3948649" cy="2628871"/>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4" name="Freeform 159"/>
          <p:cNvSpPr/>
          <p:nvPr/>
        </p:nvSpPr>
        <p:spPr bwMode="gray">
          <a:xfrm flipH="1">
            <a:off x="851146" y="2693761"/>
            <a:ext cx="3316353" cy="189846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dirty="0">
              <a:latin typeface="Huawei Sans" panose="020C0503030203020204" pitchFamily="34" charset="0"/>
              <a:ea typeface="方正兰亭黑简体" panose="02000000000000000000" pitchFamily="2" charset="-122"/>
            </a:endParaRPr>
          </a:p>
        </p:txBody>
      </p:sp>
      <p:cxnSp>
        <p:nvCxnSpPr>
          <p:cNvPr id="46" name="Straight Connector 166"/>
          <p:cNvCxnSpPr>
            <a:stCxn id="62" idx="2"/>
            <a:endCxn id="70" idx="0"/>
          </p:cNvCxnSpPr>
          <p:nvPr/>
        </p:nvCxnSpPr>
        <p:spPr bwMode="gray">
          <a:xfrm>
            <a:off x="1553611" y="3978598"/>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166"/>
          <p:cNvCxnSpPr>
            <a:stCxn id="63" idx="2"/>
            <a:endCxn id="71" idx="0"/>
          </p:cNvCxnSpPr>
          <p:nvPr/>
        </p:nvCxnSpPr>
        <p:spPr bwMode="gray">
          <a:xfrm>
            <a:off x="3484412" y="3978598"/>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167"/>
          <p:cNvCxnSpPr/>
          <p:nvPr/>
        </p:nvCxnSpPr>
        <p:spPr bwMode="gray">
          <a:xfrm flipH="1">
            <a:off x="1554321" y="2919366"/>
            <a:ext cx="971589" cy="8762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55" name="Straight Connector 167"/>
          <p:cNvCxnSpPr/>
          <p:nvPr/>
        </p:nvCxnSpPr>
        <p:spPr bwMode="gray">
          <a:xfrm flipH="1" flipV="1">
            <a:off x="2522531" y="2916889"/>
            <a:ext cx="975076" cy="8839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58" name="文本框 89"/>
          <p:cNvSpPr txBox="1"/>
          <p:nvPr/>
        </p:nvSpPr>
        <p:spPr bwMode="gray">
          <a:xfrm>
            <a:off x="1588365" y="2719620"/>
            <a:ext cx="817853" cy="461665"/>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latin typeface="Huawei Sans" panose="020C0503030203020204" pitchFamily="34" charset="0"/>
              </a:rPr>
              <a:t>CORE1</a:t>
            </a:r>
          </a:p>
          <a:p>
            <a:pPr algn="ctr" fontAlgn="ctr"/>
            <a:r>
              <a:rPr lang="en-US" sz="1200" b="1" dirty="0" smtClean="0">
                <a:latin typeface="Huawei Sans" panose="020C0503030203020204" pitchFamily="34" charset="0"/>
              </a:rPr>
              <a:t>(Border)</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9" name="文本框 90"/>
          <p:cNvSpPr txBox="1"/>
          <p:nvPr/>
        </p:nvSpPr>
        <p:spPr bwMode="gray">
          <a:xfrm>
            <a:off x="812093" y="3645825"/>
            <a:ext cx="590226"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AGG1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0" name="文本框 91"/>
          <p:cNvSpPr txBox="1"/>
          <p:nvPr/>
        </p:nvSpPr>
        <p:spPr bwMode="gray">
          <a:xfrm>
            <a:off x="717515" y="4360087"/>
            <a:ext cx="684804" cy="461665"/>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ACC1</a:t>
            </a:r>
          </a:p>
          <a:p>
            <a:pPr algn="r" fontAlgn="ctr"/>
            <a:r>
              <a:rPr lang="en-US" sz="1200" b="1" dirty="0" smtClean="0">
                <a:latin typeface="Huawei Sans" panose="020C0503030203020204" pitchFamily="34" charset="0"/>
              </a:rPr>
              <a:t>(Edge)</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62" name="图片 61" descr="汇聚交换机.png"/>
          <p:cNvPicPr>
            <a:picLocks noChangeAspect="1"/>
          </p:cNvPicPr>
          <p:nvPr/>
        </p:nvPicPr>
        <p:blipFill>
          <a:blip r:embed="rId3" cstate="print"/>
          <a:stretch>
            <a:fillRect/>
          </a:stretch>
        </p:blipFill>
        <p:spPr bwMode="gray">
          <a:xfrm>
            <a:off x="1330470" y="3613459"/>
            <a:ext cx="446281" cy="365139"/>
          </a:xfrm>
          <a:prstGeom prst="rect">
            <a:avLst/>
          </a:prstGeom>
        </p:spPr>
      </p:pic>
      <p:pic>
        <p:nvPicPr>
          <p:cNvPr id="63" name="图片 62" descr="汇聚交换机.png"/>
          <p:cNvPicPr>
            <a:picLocks noChangeAspect="1"/>
          </p:cNvPicPr>
          <p:nvPr/>
        </p:nvPicPr>
        <p:blipFill>
          <a:blip r:embed="rId3" cstate="print"/>
          <a:stretch>
            <a:fillRect/>
          </a:stretch>
        </p:blipFill>
        <p:spPr bwMode="gray">
          <a:xfrm>
            <a:off x="3261271" y="3613459"/>
            <a:ext cx="446281" cy="365139"/>
          </a:xfrm>
          <a:prstGeom prst="rect">
            <a:avLst/>
          </a:prstGeom>
        </p:spPr>
      </p:pic>
      <p:sp>
        <p:nvSpPr>
          <p:cNvPr id="64" name="文本框 94"/>
          <p:cNvSpPr txBox="1"/>
          <p:nvPr/>
        </p:nvSpPr>
        <p:spPr bwMode="gray">
          <a:xfrm>
            <a:off x="2638518" y="4360087"/>
            <a:ext cx="684804" cy="461665"/>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ACC2</a:t>
            </a:r>
          </a:p>
          <a:p>
            <a:pPr algn="r" fontAlgn="ctr"/>
            <a:r>
              <a:rPr lang="en-US" sz="1200" b="1" dirty="0" smtClean="0">
                <a:latin typeface="Huawei Sans" panose="020C0503030203020204" pitchFamily="34" charset="0"/>
              </a:rPr>
              <a:t>(Edge)</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5" name="文本框 101"/>
          <p:cNvSpPr txBox="1"/>
          <p:nvPr/>
        </p:nvSpPr>
        <p:spPr bwMode="gray">
          <a:xfrm>
            <a:off x="2170663" y="3771830"/>
            <a:ext cx="676788"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solidFill>
                  <a:srgbClr val="30B5C5"/>
                </a:solidFill>
                <a:latin typeface="Huawei Sans" panose="020C0503030203020204" pitchFamily="34" charset="0"/>
              </a:rPr>
              <a:t>Fabric</a:t>
            </a:r>
            <a:endParaRPr lang="en-US" sz="1400" dirty="0">
              <a:solidFill>
                <a:srgbClr val="30B5C5"/>
              </a:solidFill>
              <a:latin typeface="Huawei Sans" panose="020C0503030203020204" pitchFamily="34" charset="0"/>
            </a:endParaRPr>
          </a:p>
        </p:txBody>
      </p:sp>
      <p:cxnSp>
        <p:nvCxnSpPr>
          <p:cNvPr id="66" name="直接连接符 65"/>
          <p:cNvCxnSpPr/>
          <p:nvPr/>
        </p:nvCxnSpPr>
        <p:spPr bwMode="gray">
          <a:xfrm>
            <a:off x="1809570" y="2127003"/>
            <a:ext cx="495259" cy="621078"/>
          </a:xfrm>
          <a:prstGeom prst="line">
            <a:avLst/>
          </a:prstGeom>
          <a:ln>
            <a:solidFill>
              <a:srgbClr val="ED6D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bwMode="gray">
          <a:xfrm flipH="1">
            <a:off x="2777166" y="2136616"/>
            <a:ext cx="464971" cy="611465"/>
          </a:xfrm>
          <a:prstGeom prst="line">
            <a:avLst/>
          </a:prstGeom>
          <a:ln>
            <a:solidFill>
              <a:schemeClr val="bg1">
                <a:lumMod val="6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8" name="文本框 106"/>
          <p:cNvSpPr txBox="1"/>
          <p:nvPr/>
        </p:nvSpPr>
        <p:spPr bwMode="gray">
          <a:xfrm>
            <a:off x="3660886" y="3645825"/>
            <a:ext cx="590226"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AGG2</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9" name="文本框 107"/>
          <p:cNvSpPr txBox="1"/>
          <p:nvPr/>
        </p:nvSpPr>
        <p:spPr bwMode="gray">
          <a:xfrm>
            <a:off x="733297" y="2491114"/>
            <a:ext cx="468398"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400" b="1" dirty="0" smtClean="0">
                <a:latin typeface="Huawei Sans" panose="020C0503030203020204" pitchFamily="34" charset="0"/>
              </a:rPr>
              <a:t>HQ</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70" name="图片 69" descr="接入交换机.png"/>
          <p:cNvPicPr>
            <a:picLocks noChangeAspect="1"/>
          </p:cNvPicPr>
          <p:nvPr/>
        </p:nvPicPr>
        <p:blipFill>
          <a:blip r:embed="rId4" cstate="print"/>
          <a:stretch>
            <a:fillRect/>
          </a:stretch>
        </p:blipFill>
        <p:spPr bwMode="gray">
          <a:xfrm>
            <a:off x="1330470" y="4381875"/>
            <a:ext cx="446281" cy="365139"/>
          </a:xfrm>
          <a:prstGeom prst="rect">
            <a:avLst/>
          </a:prstGeom>
        </p:spPr>
      </p:pic>
      <p:pic>
        <p:nvPicPr>
          <p:cNvPr id="71" name="图片 70" descr="接入交换机.png"/>
          <p:cNvPicPr>
            <a:picLocks noChangeAspect="1"/>
          </p:cNvPicPr>
          <p:nvPr/>
        </p:nvPicPr>
        <p:blipFill>
          <a:blip r:embed="rId4" cstate="print"/>
          <a:stretch>
            <a:fillRect/>
          </a:stretch>
        </p:blipFill>
        <p:spPr bwMode="gray">
          <a:xfrm>
            <a:off x="3261271" y="4381875"/>
            <a:ext cx="446281" cy="365139"/>
          </a:xfrm>
          <a:prstGeom prst="rect">
            <a:avLst/>
          </a:prstGeom>
        </p:spPr>
      </p:pic>
      <p:pic>
        <p:nvPicPr>
          <p:cNvPr id="72" name="图片 71" descr="核心交换机.png"/>
          <p:cNvPicPr>
            <a:picLocks noChangeAspect="1"/>
          </p:cNvPicPr>
          <p:nvPr/>
        </p:nvPicPr>
        <p:blipFill>
          <a:blip r:embed="rId5" cstate="print"/>
          <a:stretch>
            <a:fillRect/>
          </a:stretch>
        </p:blipFill>
        <p:spPr bwMode="gray">
          <a:xfrm>
            <a:off x="2310163" y="2736797"/>
            <a:ext cx="446281" cy="365139"/>
          </a:xfrm>
          <a:prstGeom prst="rect">
            <a:avLst/>
          </a:prstGeom>
        </p:spPr>
      </p:pic>
      <p:pic>
        <p:nvPicPr>
          <p:cNvPr id="73" name="图片 7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3685721" y="2502196"/>
            <a:ext cx="865097" cy="491769"/>
          </a:xfrm>
          <a:prstGeom prst="rect">
            <a:avLst/>
          </a:prstGeom>
        </p:spPr>
      </p:pic>
      <p:pic>
        <p:nvPicPr>
          <p:cNvPr id="74" name="图片 73" descr="AP.png"/>
          <p:cNvPicPr>
            <a:picLocks noChangeAspect="1"/>
          </p:cNvPicPr>
          <p:nvPr/>
        </p:nvPicPr>
        <p:blipFill>
          <a:blip r:embed="rId7" cstate="print"/>
          <a:stretch>
            <a:fillRect/>
          </a:stretch>
        </p:blipFill>
        <p:spPr bwMode="gray">
          <a:xfrm>
            <a:off x="3941003" y="4413560"/>
            <a:ext cx="368827" cy="301768"/>
          </a:xfrm>
          <a:prstGeom prst="rect">
            <a:avLst/>
          </a:prstGeom>
        </p:spPr>
      </p:pic>
      <p:cxnSp>
        <p:nvCxnSpPr>
          <p:cNvPr id="75" name="Straight Connector 166"/>
          <p:cNvCxnSpPr>
            <a:stCxn id="71" idx="3"/>
            <a:endCxn id="74" idx="1"/>
          </p:cNvCxnSpPr>
          <p:nvPr/>
        </p:nvCxnSpPr>
        <p:spPr bwMode="gray">
          <a:xfrm flipV="1">
            <a:off x="3707552" y="4564444"/>
            <a:ext cx="233451"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6" name="文本框 75"/>
          <p:cNvSpPr txBox="1"/>
          <p:nvPr/>
        </p:nvSpPr>
        <p:spPr bwMode="gray">
          <a:xfrm>
            <a:off x="4267173" y="4416442"/>
            <a:ext cx="460382"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AP1</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2" name="组合 1"/>
          <p:cNvGrpSpPr/>
          <p:nvPr/>
        </p:nvGrpSpPr>
        <p:grpSpPr>
          <a:xfrm>
            <a:off x="6606000" y="50856"/>
            <a:ext cx="5155221" cy="324000"/>
            <a:chOff x="6829862" y="50856"/>
            <a:chExt cx="5155221" cy="324000"/>
          </a:xfrm>
        </p:grpSpPr>
        <p:sp>
          <p:nvSpPr>
            <p:cNvPr id="37" name="五边形 36"/>
            <p:cNvSpPr/>
            <p:nvPr/>
          </p:nvSpPr>
          <p:spPr bwMode="gray">
            <a:xfrm>
              <a:off x="6829862" y="50856"/>
              <a:ext cx="60260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800" dirty="0" smtClean="0">
                  <a:latin typeface="Huawei Sans" panose="020C0503030203020204" pitchFamily="34" charset="0"/>
                </a:rPr>
                <a:t>Site Design</a:t>
              </a:r>
              <a:endParaRPr lang="en-US" sz="800" dirty="0">
                <a:latin typeface="Huawei Sans" panose="020C0503030203020204" pitchFamily="34" charset="0"/>
              </a:endParaRPr>
            </a:p>
          </p:txBody>
        </p:sp>
        <p:sp>
          <p:nvSpPr>
            <p:cNvPr id="45" name="燕尾形 44"/>
            <p:cNvSpPr/>
            <p:nvPr/>
          </p:nvSpPr>
          <p:spPr bwMode="gray">
            <a:xfrm>
              <a:off x="9906217" y="50856"/>
              <a:ext cx="127246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dirty="0">
                  <a:latin typeface="Huawei Sans" panose="020C0503030203020204" pitchFamily="34" charset="0"/>
                </a:rPr>
                <a:t>VN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燕尾形 46"/>
            <p:cNvSpPr/>
            <p:nvPr/>
          </p:nvSpPr>
          <p:spPr bwMode="gray">
            <a:xfrm>
              <a:off x="11049083" y="50856"/>
              <a:ext cx="93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Service Deployment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燕尾形 47"/>
            <p:cNvSpPr/>
            <p:nvPr/>
          </p:nvSpPr>
          <p:spPr bwMode="gray">
            <a:xfrm>
              <a:off x="8956166" y="50856"/>
              <a:ext cx="1079648"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chemeClr val="bg1"/>
                  </a:solidFill>
                  <a:latin typeface="Huawei Sans" panose="020C0503030203020204" pitchFamily="34" charset="0"/>
                </a:rPr>
                <a:t>Fabric Management</a:t>
              </a:r>
              <a:endParaRPr lang="en-US" altLang="zh-CN" sz="8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燕尾形 48"/>
            <p:cNvSpPr/>
            <p:nvPr/>
          </p:nvSpPr>
          <p:spPr bwMode="gray">
            <a:xfrm>
              <a:off x="8185763" y="50856"/>
              <a:ext cx="900000"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Network Plan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燕尾形 49"/>
            <p:cNvSpPr/>
            <p:nvPr/>
          </p:nvSpPr>
          <p:spPr bwMode="gray">
            <a:xfrm>
              <a:off x="7302867" y="50856"/>
              <a:ext cx="1012493"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Device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38" name="图片 37"/>
          <p:cNvPicPr>
            <a:picLocks noChangeAspect="1"/>
          </p:cNvPicPr>
          <p:nvPr/>
        </p:nvPicPr>
        <p:blipFill>
          <a:blip r:embed="rId8"/>
          <a:stretch>
            <a:fillRect/>
          </a:stretch>
        </p:blipFill>
        <p:spPr>
          <a:xfrm>
            <a:off x="5172937" y="1777682"/>
            <a:ext cx="6480000" cy="3924369"/>
          </a:xfrm>
          <a:prstGeom prst="rect">
            <a:avLst/>
          </a:prstGeom>
          <a:ln>
            <a:solidFill>
              <a:schemeClr val="bg1">
                <a:lumMod val="85000"/>
              </a:schemeClr>
            </a:solidFill>
          </a:ln>
        </p:spPr>
      </p:pic>
    </p:spTree>
    <p:extLst>
      <p:ext uri="{BB962C8B-B14F-4D97-AF65-F5344CB8AC3E}">
        <p14:creationId xmlns:p14="http://schemas.microsoft.com/office/powerpoint/2010/main" val="299731636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p:cNvPicPr>
            <a:picLocks noChangeAspect="1"/>
          </p:cNvPicPr>
          <p:nvPr/>
        </p:nvPicPr>
        <p:blipFill>
          <a:blip r:embed="rId3"/>
          <a:stretch>
            <a:fillRect/>
          </a:stretch>
        </p:blipFill>
        <p:spPr>
          <a:xfrm>
            <a:off x="5093055" y="2508167"/>
            <a:ext cx="6480000" cy="3127979"/>
          </a:xfrm>
          <a:prstGeom prst="rect">
            <a:avLst/>
          </a:prstGeom>
          <a:ln w="12700">
            <a:solidFill>
              <a:schemeClr val="bg1">
                <a:lumMod val="85000"/>
              </a:schemeClr>
            </a:solidFill>
          </a:ln>
        </p:spPr>
      </p:pic>
      <p:sp>
        <p:nvSpPr>
          <p:cNvPr id="5" name="标题 4"/>
          <p:cNvSpPr>
            <a:spLocks noGrp="1"/>
          </p:cNvSpPr>
          <p:nvPr>
            <p:ph type="title"/>
          </p:nvPr>
        </p:nvSpPr>
        <p:spPr/>
        <p:txBody>
          <a:bodyPr/>
          <a:lstStyle/>
          <a:p>
            <a:r>
              <a:rPr lang="en-US" smtClean="0"/>
              <a:t>Lab: Creating an External Network (2)</a:t>
            </a:r>
            <a:endParaRPr lang="en-US" altLang="zh-CN" dirty="0"/>
          </a:p>
        </p:txBody>
      </p:sp>
      <p:cxnSp>
        <p:nvCxnSpPr>
          <p:cNvPr id="56" name="直接箭头连接符 55"/>
          <p:cNvCxnSpPr/>
          <p:nvPr/>
        </p:nvCxnSpPr>
        <p:spPr bwMode="gray">
          <a:xfrm flipH="1">
            <a:off x="8306160" y="5034976"/>
            <a:ext cx="369416" cy="0"/>
          </a:xfrm>
          <a:prstGeom prst="straightConnector1">
            <a:avLst/>
          </a:prstGeom>
          <a:ln w="38100">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57" name="TextBox 179"/>
          <p:cNvSpPr txBox="1"/>
          <p:nvPr/>
        </p:nvSpPr>
        <p:spPr bwMode="gray">
          <a:xfrm>
            <a:off x="8577108" y="4833397"/>
            <a:ext cx="1772619" cy="403157"/>
          </a:xfrm>
          <a:prstGeom prst="roundRect">
            <a:avLst>
              <a:gd name="adj" fmla="val 12806"/>
            </a:avLst>
          </a:prstGeom>
          <a:solidFill>
            <a:srgbClr val="30B5C5"/>
          </a:solidFill>
          <a:ln>
            <a:noFill/>
          </a:ln>
        </p:spPr>
        <p:txBody>
          <a:bodyPr wrap="square" lIns="72000" tIns="72000" rIns="72000" bIns="72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000" dirty="0" smtClean="0">
                <a:latin typeface="Huawei Sans" panose="020C0503030203020204" pitchFamily="34" charset="0"/>
              </a:rPr>
              <a:t>Define the external route to the external network.</a:t>
            </a:r>
            <a:endParaRPr lang="en-US" altLang="zh-CN" sz="1000" dirty="0">
              <a:latin typeface="Huawei Sans" panose="020C0503030203020204" pitchFamily="34" charset="0"/>
            </a:endParaRPr>
          </a:p>
        </p:txBody>
      </p:sp>
      <p:sp>
        <p:nvSpPr>
          <p:cNvPr id="61" name="矩形 60"/>
          <p:cNvSpPr/>
          <p:nvPr/>
        </p:nvSpPr>
        <p:spPr bwMode="gray">
          <a:xfrm>
            <a:off x="4980164" y="1166822"/>
            <a:ext cx="6399956" cy="1323439"/>
          </a:xfrm>
          <a:prstGeom prst="rect">
            <a:avLst/>
          </a:prstGeom>
        </p:spPr>
        <p:txBody>
          <a:bodyPr wrap="square">
            <a:spAutoFit/>
          </a:bodyPr>
          <a:lstStyle/>
          <a:p>
            <a:pPr fontAlgn="ctr">
              <a:lnSpc>
                <a:spcPts val="2400"/>
              </a:lnSpc>
              <a:spcAft>
                <a:spcPts val="600"/>
              </a:spcAft>
            </a:pPr>
            <a:r>
              <a:rPr lang="en-US" sz="1400" dirty="0" smtClean="0">
                <a:latin typeface="Huawei Sans" panose="020C0503030203020204" pitchFamily="34" charset="0"/>
              </a:rPr>
              <a:t>Complete basic configurations of the external network, including specifying the external network name, determining whether to connect the external network to the Internet (whether to use the default route as the external route), and configuring the external route.</a:t>
            </a:r>
            <a:endParaRPr lang="en-US" altLang="zh-CN" sz="1400" dirty="0">
              <a:latin typeface="Huawei Sans" panose="020C0503030203020204" pitchFamily="34" charset="0"/>
            </a:endParaRPr>
          </a:p>
        </p:txBody>
      </p:sp>
      <p:sp>
        <p:nvSpPr>
          <p:cNvPr id="40" name="Freeform 159"/>
          <p:cNvSpPr/>
          <p:nvPr/>
        </p:nvSpPr>
        <p:spPr bwMode="gray">
          <a:xfrm flipH="1">
            <a:off x="806774" y="1330820"/>
            <a:ext cx="1240474" cy="6484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r>
              <a:rPr lang="en-US" sz="1200" dirty="0" smtClean="0">
                <a:solidFill>
                  <a:srgbClr val="ED6D00"/>
                </a:solidFill>
                <a:latin typeface="Huawei Sans" panose="020C0503030203020204" pitchFamily="34" charset="0"/>
              </a:rPr>
              <a:t>External network</a:t>
            </a:r>
            <a:endParaRPr lang="en-US" sz="1200" dirty="0">
              <a:solidFill>
                <a:srgbClr val="ED6D00"/>
              </a:solidFill>
              <a:latin typeface="Huawei Sans" panose="020C0503030203020204" pitchFamily="34" charset="0"/>
            </a:endParaRPr>
          </a:p>
        </p:txBody>
      </p:sp>
      <p:sp>
        <p:nvSpPr>
          <p:cNvPr id="41" name="Freeform 159"/>
          <p:cNvSpPr/>
          <p:nvPr/>
        </p:nvSpPr>
        <p:spPr bwMode="gray">
          <a:xfrm flipH="1">
            <a:off x="2932892" y="1330820"/>
            <a:ext cx="1240474" cy="6484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r>
              <a:rPr lang="en-US" sz="1200" dirty="0" smtClean="0">
                <a:solidFill>
                  <a:schemeClr val="bg1">
                    <a:lumMod val="50000"/>
                  </a:schemeClr>
                </a:solidFill>
                <a:latin typeface="Huawei Sans" panose="020C0503030203020204" pitchFamily="34" charset="0"/>
              </a:rPr>
              <a:t>Network service</a:t>
            </a:r>
            <a:endParaRPr lang="en-US" altLang="zh-CN" sz="1200" dirty="0" smtClean="0">
              <a:solidFill>
                <a:schemeClr val="bg1">
                  <a:lumMod val="50000"/>
                </a:schemeClr>
              </a:solidFill>
              <a:latin typeface="Huawei Sans" panose="020C0503030203020204" pitchFamily="34" charset="0"/>
            </a:endParaRPr>
          </a:p>
          <a:p>
            <a:pPr algn="ctr" fontAlgn="ctr"/>
            <a:r>
              <a:rPr lang="en-US" sz="1200" dirty="0" smtClean="0">
                <a:solidFill>
                  <a:schemeClr val="bg1">
                    <a:lumMod val="50000"/>
                  </a:schemeClr>
                </a:solidFill>
                <a:latin typeface="Huawei Sans" panose="020C0503030203020204" pitchFamily="34" charset="0"/>
              </a:rPr>
              <a:t>resources</a:t>
            </a:r>
            <a:endParaRPr lang="en-US" sz="1200" dirty="0">
              <a:solidFill>
                <a:schemeClr val="bg1">
                  <a:lumMod val="50000"/>
                </a:schemeClr>
              </a:solidFill>
              <a:latin typeface="Huawei Sans" panose="020C0503030203020204" pitchFamily="34" charset="0"/>
            </a:endParaRPr>
          </a:p>
        </p:txBody>
      </p:sp>
      <p:sp>
        <p:nvSpPr>
          <p:cNvPr id="42" name="圆角矩形 41"/>
          <p:cNvSpPr/>
          <p:nvPr/>
        </p:nvSpPr>
        <p:spPr bwMode="gray">
          <a:xfrm>
            <a:off x="700822" y="2240462"/>
            <a:ext cx="3948649" cy="2628871"/>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4" name="Freeform 159"/>
          <p:cNvSpPr/>
          <p:nvPr/>
        </p:nvSpPr>
        <p:spPr bwMode="gray">
          <a:xfrm flipH="1">
            <a:off x="851146" y="2593278"/>
            <a:ext cx="3316353" cy="189846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dirty="0">
              <a:latin typeface="Huawei Sans" panose="020C0503030203020204" pitchFamily="34" charset="0"/>
              <a:ea typeface="方正兰亭黑简体" panose="02000000000000000000" pitchFamily="2" charset="-122"/>
            </a:endParaRPr>
          </a:p>
        </p:txBody>
      </p:sp>
      <p:cxnSp>
        <p:nvCxnSpPr>
          <p:cNvPr id="46" name="Straight Connector 166"/>
          <p:cNvCxnSpPr>
            <a:stCxn id="62" idx="2"/>
            <a:endCxn id="70" idx="0"/>
          </p:cNvCxnSpPr>
          <p:nvPr/>
        </p:nvCxnSpPr>
        <p:spPr bwMode="gray">
          <a:xfrm>
            <a:off x="1553611" y="3878115"/>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166"/>
          <p:cNvCxnSpPr>
            <a:stCxn id="63" idx="2"/>
            <a:endCxn id="71" idx="0"/>
          </p:cNvCxnSpPr>
          <p:nvPr/>
        </p:nvCxnSpPr>
        <p:spPr bwMode="gray">
          <a:xfrm>
            <a:off x="3484412" y="3878115"/>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167"/>
          <p:cNvCxnSpPr/>
          <p:nvPr/>
        </p:nvCxnSpPr>
        <p:spPr bwMode="gray">
          <a:xfrm flipH="1">
            <a:off x="1554321" y="2818883"/>
            <a:ext cx="971589" cy="8762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55" name="Straight Connector 167"/>
          <p:cNvCxnSpPr/>
          <p:nvPr/>
        </p:nvCxnSpPr>
        <p:spPr bwMode="gray">
          <a:xfrm flipH="1" flipV="1">
            <a:off x="2522531" y="2816406"/>
            <a:ext cx="975076" cy="8839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58" name="文本框 89"/>
          <p:cNvSpPr txBox="1"/>
          <p:nvPr/>
        </p:nvSpPr>
        <p:spPr bwMode="gray">
          <a:xfrm>
            <a:off x="1588365" y="2619137"/>
            <a:ext cx="817853" cy="461665"/>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latin typeface="Huawei Sans" panose="020C0503030203020204" pitchFamily="34" charset="0"/>
              </a:rPr>
              <a:t>CORE1</a:t>
            </a:r>
          </a:p>
          <a:p>
            <a:pPr algn="ctr" fontAlgn="ctr"/>
            <a:r>
              <a:rPr lang="en-US" sz="1200" b="1" dirty="0" smtClean="0">
                <a:latin typeface="Huawei Sans" panose="020C0503030203020204" pitchFamily="34" charset="0"/>
              </a:rPr>
              <a:t>(Border)</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9" name="文本框 90"/>
          <p:cNvSpPr txBox="1"/>
          <p:nvPr/>
        </p:nvSpPr>
        <p:spPr bwMode="gray">
          <a:xfrm>
            <a:off x="812093" y="3545342"/>
            <a:ext cx="590226"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AGG1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0" name="文本框 91"/>
          <p:cNvSpPr txBox="1"/>
          <p:nvPr/>
        </p:nvSpPr>
        <p:spPr bwMode="gray">
          <a:xfrm>
            <a:off x="717515" y="4259604"/>
            <a:ext cx="684804" cy="461665"/>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ACC1</a:t>
            </a:r>
          </a:p>
          <a:p>
            <a:pPr algn="r" fontAlgn="ctr"/>
            <a:r>
              <a:rPr lang="en-US" sz="1200" b="1" dirty="0" smtClean="0">
                <a:latin typeface="Huawei Sans" panose="020C0503030203020204" pitchFamily="34" charset="0"/>
              </a:rPr>
              <a:t>(Edge)</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62" name="图片 61" descr="汇聚交换机.png"/>
          <p:cNvPicPr>
            <a:picLocks noChangeAspect="1"/>
          </p:cNvPicPr>
          <p:nvPr/>
        </p:nvPicPr>
        <p:blipFill>
          <a:blip r:embed="rId4" cstate="print"/>
          <a:stretch>
            <a:fillRect/>
          </a:stretch>
        </p:blipFill>
        <p:spPr bwMode="gray">
          <a:xfrm>
            <a:off x="1330470" y="3512976"/>
            <a:ext cx="446281" cy="365139"/>
          </a:xfrm>
          <a:prstGeom prst="rect">
            <a:avLst/>
          </a:prstGeom>
        </p:spPr>
      </p:pic>
      <p:pic>
        <p:nvPicPr>
          <p:cNvPr id="63" name="图片 62" descr="汇聚交换机.png"/>
          <p:cNvPicPr>
            <a:picLocks noChangeAspect="1"/>
          </p:cNvPicPr>
          <p:nvPr/>
        </p:nvPicPr>
        <p:blipFill>
          <a:blip r:embed="rId4" cstate="print"/>
          <a:stretch>
            <a:fillRect/>
          </a:stretch>
        </p:blipFill>
        <p:spPr bwMode="gray">
          <a:xfrm>
            <a:off x="3261271" y="3512976"/>
            <a:ext cx="446281" cy="365139"/>
          </a:xfrm>
          <a:prstGeom prst="rect">
            <a:avLst/>
          </a:prstGeom>
        </p:spPr>
      </p:pic>
      <p:sp>
        <p:nvSpPr>
          <p:cNvPr id="64" name="文本框 94"/>
          <p:cNvSpPr txBox="1"/>
          <p:nvPr/>
        </p:nvSpPr>
        <p:spPr bwMode="gray">
          <a:xfrm>
            <a:off x="2638518" y="4259604"/>
            <a:ext cx="684804" cy="461665"/>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ACC2</a:t>
            </a:r>
          </a:p>
          <a:p>
            <a:pPr algn="r" fontAlgn="ctr"/>
            <a:r>
              <a:rPr lang="en-US" sz="1200" b="1" dirty="0" smtClean="0">
                <a:latin typeface="Huawei Sans" panose="020C0503030203020204" pitchFamily="34" charset="0"/>
              </a:rPr>
              <a:t>(Edge)</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5" name="文本框 101"/>
          <p:cNvSpPr txBox="1"/>
          <p:nvPr/>
        </p:nvSpPr>
        <p:spPr bwMode="gray">
          <a:xfrm>
            <a:off x="2170663" y="3671347"/>
            <a:ext cx="676788"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solidFill>
                  <a:srgbClr val="30B5C5"/>
                </a:solidFill>
                <a:latin typeface="Huawei Sans" panose="020C0503030203020204" pitchFamily="34" charset="0"/>
              </a:rPr>
              <a:t>Fabric</a:t>
            </a:r>
            <a:endParaRPr lang="en-US" sz="1400" dirty="0">
              <a:solidFill>
                <a:srgbClr val="30B5C5"/>
              </a:solidFill>
              <a:latin typeface="Huawei Sans" panose="020C0503030203020204" pitchFamily="34" charset="0"/>
            </a:endParaRPr>
          </a:p>
        </p:txBody>
      </p:sp>
      <p:cxnSp>
        <p:nvCxnSpPr>
          <p:cNvPr id="66" name="直接连接符 65"/>
          <p:cNvCxnSpPr/>
          <p:nvPr/>
        </p:nvCxnSpPr>
        <p:spPr bwMode="gray">
          <a:xfrm>
            <a:off x="1809570" y="2026520"/>
            <a:ext cx="495259" cy="621078"/>
          </a:xfrm>
          <a:prstGeom prst="line">
            <a:avLst/>
          </a:prstGeom>
          <a:ln>
            <a:solidFill>
              <a:srgbClr val="ED6D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bwMode="gray">
          <a:xfrm flipH="1">
            <a:off x="2777166" y="2036133"/>
            <a:ext cx="464971" cy="611465"/>
          </a:xfrm>
          <a:prstGeom prst="line">
            <a:avLst/>
          </a:prstGeom>
          <a:ln>
            <a:solidFill>
              <a:schemeClr val="bg1">
                <a:lumMod val="6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8" name="文本框 106"/>
          <p:cNvSpPr txBox="1"/>
          <p:nvPr/>
        </p:nvSpPr>
        <p:spPr bwMode="gray">
          <a:xfrm>
            <a:off x="3660886" y="3545342"/>
            <a:ext cx="590226"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AGG2</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9" name="文本框 107"/>
          <p:cNvSpPr txBox="1"/>
          <p:nvPr/>
        </p:nvSpPr>
        <p:spPr bwMode="gray">
          <a:xfrm>
            <a:off x="733297" y="2390631"/>
            <a:ext cx="468398"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400" b="1" dirty="0" smtClean="0">
                <a:latin typeface="Huawei Sans" panose="020C0503030203020204" pitchFamily="34" charset="0"/>
              </a:rPr>
              <a:t>HQ</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70" name="图片 69" descr="接入交换机.png"/>
          <p:cNvPicPr>
            <a:picLocks noChangeAspect="1"/>
          </p:cNvPicPr>
          <p:nvPr/>
        </p:nvPicPr>
        <p:blipFill>
          <a:blip r:embed="rId5" cstate="print"/>
          <a:stretch>
            <a:fillRect/>
          </a:stretch>
        </p:blipFill>
        <p:spPr bwMode="gray">
          <a:xfrm>
            <a:off x="1330470" y="4281392"/>
            <a:ext cx="446281" cy="365139"/>
          </a:xfrm>
          <a:prstGeom prst="rect">
            <a:avLst/>
          </a:prstGeom>
        </p:spPr>
      </p:pic>
      <p:pic>
        <p:nvPicPr>
          <p:cNvPr id="71" name="图片 70" descr="接入交换机.png"/>
          <p:cNvPicPr>
            <a:picLocks noChangeAspect="1"/>
          </p:cNvPicPr>
          <p:nvPr/>
        </p:nvPicPr>
        <p:blipFill>
          <a:blip r:embed="rId5" cstate="print"/>
          <a:stretch>
            <a:fillRect/>
          </a:stretch>
        </p:blipFill>
        <p:spPr bwMode="gray">
          <a:xfrm>
            <a:off x="3261271" y="4281392"/>
            <a:ext cx="446281" cy="365139"/>
          </a:xfrm>
          <a:prstGeom prst="rect">
            <a:avLst/>
          </a:prstGeom>
        </p:spPr>
      </p:pic>
      <p:pic>
        <p:nvPicPr>
          <p:cNvPr id="72" name="图片 71" descr="核心交换机.png"/>
          <p:cNvPicPr>
            <a:picLocks noChangeAspect="1"/>
          </p:cNvPicPr>
          <p:nvPr/>
        </p:nvPicPr>
        <p:blipFill>
          <a:blip r:embed="rId6" cstate="print"/>
          <a:stretch>
            <a:fillRect/>
          </a:stretch>
        </p:blipFill>
        <p:spPr bwMode="gray">
          <a:xfrm>
            <a:off x="2310163" y="2636314"/>
            <a:ext cx="446281" cy="365139"/>
          </a:xfrm>
          <a:prstGeom prst="rect">
            <a:avLst/>
          </a:prstGeom>
        </p:spPr>
      </p:pic>
      <p:pic>
        <p:nvPicPr>
          <p:cNvPr id="73" name="图片 7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3685721" y="2401713"/>
            <a:ext cx="865097" cy="491769"/>
          </a:xfrm>
          <a:prstGeom prst="rect">
            <a:avLst/>
          </a:prstGeom>
        </p:spPr>
      </p:pic>
      <p:pic>
        <p:nvPicPr>
          <p:cNvPr id="74" name="图片 73" descr="AP.png"/>
          <p:cNvPicPr>
            <a:picLocks noChangeAspect="1"/>
          </p:cNvPicPr>
          <p:nvPr/>
        </p:nvPicPr>
        <p:blipFill>
          <a:blip r:embed="rId8" cstate="print"/>
          <a:stretch>
            <a:fillRect/>
          </a:stretch>
        </p:blipFill>
        <p:spPr bwMode="gray">
          <a:xfrm>
            <a:off x="3941003" y="4313077"/>
            <a:ext cx="368827" cy="301768"/>
          </a:xfrm>
          <a:prstGeom prst="rect">
            <a:avLst/>
          </a:prstGeom>
        </p:spPr>
      </p:pic>
      <p:cxnSp>
        <p:nvCxnSpPr>
          <p:cNvPr id="75" name="Straight Connector 166"/>
          <p:cNvCxnSpPr>
            <a:stCxn id="71" idx="3"/>
            <a:endCxn id="74" idx="1"/>
          </p:cNvCxnSpPr>
          <p:nvPr/>
        </p:nvCxnSpPr>
        <p:spPr bwMode="gray">
          <a:xfrm flipV="1">
            <a:off x="3707552" y="4463961"/>
            <a:ext cx="233451"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6" name="文本框 75"/>
          <p:cNvSpPr txBox="1"/>
          <p:nvPr/>
        </p:nvSpPr>
        <p:spPr bwMode="gray">
          <a:xfrm>
            <a:off x="4267173" y="4315959"/>
            <a:ext cx="460382"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AP1</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2" name="组合 1"/>
          <p:cNvGrpSpPr/>
          <p:nvPr/>
        </p:nvGrpSpPr>
        <p:grpSpPr>
          <a:xfrm>
            <a:off x="6606000" y="50856"/>
            <a:ext cx="5155221" cy="324000"/>
            <a:chOff x="6829862" y="50856"/>
            <a:chExt cx="5155221" cy="324000"/>
          </a:xfrm>
        </p:grpSpPr>
        <p:sp>
          <p:nvSpPr>
            <p:cNvPr id="43" name="五边形 42"/>
            <p:cNvSpPr/>
            <p:nvPr/>
          </p:nvSpPr>
          <p:spPr bwMode="gray">
            <a:xfrm>
              <a:off x="6829862" y="50856"/>
              <a:ext cx="60260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800" dirty="0" smtClean="0">
                  <a:latin typeface="Huawei Sans" panose="020C0503030203020204" pitchFamily="34" charset="0"/>
                </a:rPr>
                <a:t>Site Design</a:t>
              </a:r>
              <a:endParaRPr lang="en-US" sz="800" dirty="0">
                <a:latin typeface="Huawei Sans" panose="020C0503030203020204" pitchFamily="34" charset="0"/>
              </a:endParaRPr>
            </a:p>
          </p:txBody>
        </p:sp>
        <p:sp>
          <p:nvSpPr>
            <p:cNvPr id="45" name="燕尾形 44"/>
            <p:cNvSpPr/>
            <p:nvPr/>
          </p:nvSpPr>
          <p:spPr bwMode="gray">
            <a:xfrm>
              <a:off x="9906217" y="50856"/>
              <a:ext cx="127246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dirty="0">
                  <a:latin typeface="Huawei Sans" panose="020C0503030203020204" pitchFamily="34" charset="0"/>
                </a:rPr>
                <a:t>VN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燕尾形 46"/>
            <p:cNvSpPr/>
            <p:nvPr/>
          </p:nvSpPr>
          <p:spPr bwMode="gray">
            <a:xfrm>
              <a:off x="11049083" y="50856"/>
              <a:ext cx="93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Service Deployment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燕尾形 47"/>
            <p:cNvSpPr/>
            <p:nvPr/>
          </p:nvSpPr>
          <p:spPr bwMode="gray">
            <a:xfrm>
              <a:off x="8956166" y="50856"/>
              <a:ext cx="1079648"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chemeClr val="bg1"/>
                  </a:solidFill>
                  <a:latin typeface="Huawei Sans" panose="020C0503030203020204" pitchFamily="34" charset="0"/>
                </a:rPr>
                <a:t>Fabric Management</a:t>
              </a:r>
              <a:endParaRPr lang="en-US" altLang="zh-CN" sz="8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燕尾形 48"/>
            <p:cNvSpPr/>
            <p:nvPr/>
          </p:nvSpPr>
          <p:spPr bwMode="gray">
            <a:xfrm>
              <a:off x="8185763" y="50856"/>
              <a:ext cx="900000"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Network Plan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燕尾形 49"/>
            <p:cNvSpPr/>
            <p:nvPr/>
          </p:nvSpPr>
          <p:spPr bwMode="gray">
            <a:xfrm>
              <a:off x="7302867" y="50856"/>
              <a:ext cx="1012493"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Device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8807507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smtClean="0"/>
              <a:t>Upon completion of this course, you will be able to:</a:t>
            </a:r>
            <a:endParaRPr lang="en-US" altLang="zh-CN" smtClean="0">
              <a:sym typeface="Huawei Sans" panose="020C0503030203020204" pitchFamily="34" charset="0"/>
            </a:endParaRPr>
          </a:p>
          <a:p>
            <a:pPr lvl="1"/>
            <a:r>
              <a:rPr lang="en-US" smtClean="0"/>
              <a:t>Describe the deployment process of the CloudCampus VXLAN-based virtualized campus network solution.</a:t>
            </a:r>
            <a:endParaRPr lang="en-US" altLang="zh-CN" smtClean="0"/>
          </a:p>
          <a:p>
            <a:pPr lvl="1"/>
            <a:r>
              <a:rPr lang="en-US" smtClean="0"/>
              <a:t>Deploy a typical CloudCampus VXLAN-based virtualized campus network solution.</a:t>
            </a:r>
            <a:endParaRPr lang="en-US" altLang="zh-CN" smtClean="0"/>
          </a:p>
          <a:p>
            <a:pPr lvl="1"/>
            <a:r>
              <a:rPr lang="en-US" smtClean="0"/>
              <a:t>Configure iMaster NCE-Campus to manage and maintain the CloudCampus VXLAN-based virtualized campus network.</a:t>
            </a:r>
            <a:endParaRPr lang="en-US" altLang="zh-CN" dirty="0"/>
          </a:p>
        </p:txBody>
      </p:sp>
    </p:spTree>
    <p:extLst>
      <p:ext uri="{BB962C8B-B14F-4D97-AF65-F5344CB8AC3E}">
        <p14:creationId xmlns:p14="http://schemas.microsoft.com/office/powerpoint/2010/main" val="405745368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smtClean="0"/>
              <a:t>Lab: Creating an External Network (3)</a:t>
            </a:r>
            <a:endParaRPr lang="en-US" altLang="zh-CN" dirty="0"/>
          </a:p>
        </p:txBody>
      </p:sp>
      <p:sp>
        <p:nvSpPr>
          <p:cNvPr id="40" name="Freeform 159"/>
          <p:cNvSpPr/>
          <p:nvPr/>
        </p:nvSpPr>
        <p:spPr bwMode="gray">
          <a:xfrm flipH="1">
            <a:off x="806774" y="1330820"/>
            <a:ext cx="1240474" cy="6484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r>
              <a:rPr lang="en-US" sz="1200" dirty="0" smtClean="0">
                <a:solidFill>
                  <a:srgbClr val="ED6D00"/>
                </a:solidFill>
                <a:latin typeface="Huawei Sans" panose="020C0503030203020204" pitchFamily="34" charset="0"/>
              </a:rPr>
              <a:t>External network</a:t>
            </a:r>
            <a:endParaRPr lang="en-US" sz="1200" dirty="0">
              <a:solidFill>
                <a:srgbClr val="ED6D00"/>
              </a:solidFill>
              <a:latin typeface="Huawei Sans" panose="020C0503030203020204" pitchFamily="34" charset="0"/>
            </a:endParaRPr>
          </a:p>
        </p:txBody>
      </p:sp>
      <p:sp>
        <p:nvSpPr>
          <p:cNvPr id="41" name="Freeform 159"/>
          <p:cNvSpPr/>
          <p:nvPr/>
        </p:nvSpPr>
        <p:spPr bwMode="gray">
          <a:xfrm flipH="1">
            <a:off x="2932892" y="1330820"/>
            <a:ext cx="1240474" cy="6484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r>
              <a:rPr lang="en-US" sz="1200" dirty="0" smtClean="0">
                <a:solidFill>
                  <a:schemeClr val="bg1">
                    <a:lumMod val="50000"/>
                  </a:schemeClr>
                </a:solidFill>
                <a:latin typeface="Huawei Sans" panose="020C0503030203020204" pitchFamily="34" charset="0"/>
              </a:rPr>
              <a:t>Network service</a:t>
            </a:r>
            <a:endParaRPr lang="en-US" altLang="zh-CN" sz="1200" dirty="0" smtClean="0">
              <a:solidFill>
                <a:schemeClr val="bg1">
                  <a:lumMod val="50000"/>
                </a:schemeClr>
              </a:solidFill>
              <a:latin typeface="Huawei Sans" panose="020C0503030203020204" pitchFamily="34" charset="0"/>
            </a:endParaRPr>
          </a:p>
          <a:p>
            <a:pPr algn="ctr" fontAlgn="ctr"/>
            <a:r>
              <a:rPr lang="en-US" sz="1200" dirty="0" smtClean="0">
                <a:solidFill>
                  <a:schemeClr val="bg1">
                    <a:lumMod val="50000"/>
                  </a:schemeClr>
                </a:solidFill>
                <a:latin typeface="Huawei Sans" panose="020C0503030203020204" pitchFamily="34" charset="0"/>
              </a:rPr>
              <a:t>resources</a:t>
            </a:r>
            <a:endParaRPr lang="en-US" sz="1200" dirty="0">
              <a:solidFill>
                <a:schemeClr val="bg1">
                  <a:lumMod val="50000"/>
                </a:schemeClr>
              </a:solidFill>
              <a:latin typeface="Huawei Sans" panose="020C0503030203020204" pitchFamily="34" charset="0"/>
            </a:endParaRPr>
          </a:p>
        </p:txBody>
      </p:sp>
      <p:sp>
        <p:nvSpPr>
          <p:cNvPr id="42" name="圆角矩形 41"/>
          <p:cNvSpPr/>
          <p:nvPr/>
        </p:nvSpPr>
        <p:spPr bwMode="gray">
          <a:xfrm>
            <a:off x="700822" y="2240462"/>
            <a:ext cx="3948649" cy="2628871"/>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4" name="Freeform 159"/>
          <p:cNvSpPr/>
          <p:nvPr/>
        </p:nvSpPr>
        <p:spPr bwMode="gray">
          <a:xfrm flipH="1">
            <a:off x="851146" y="2593278"/>
            <a:ext cx="3316353" cy="189846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dirty="0">
              <a:latin typeface="Huawei Sans" panose="020C0503030203020204" pitchFamily="34" charset="0"/>
              <a:ea typeface="方正兰亭黑简体" panose="02000000000000000000" pitchFamily="2" charset="-122"/>
            </a:endParaRPr>
          </a:p>
        </p:txBody>
      </p:sp>
      <p:cxnSp>
        <p:nvCxnSpPr>
          <p:cNvPr id="46" name="Straight Connector 166"/>
          <p:cNvCxnSpPr>
            <a:stCxn id="62" idx="2"/>
            <a:endCxn id="70" idx="0"/>
          </p:cNvCxnSpPr>
          <p:nvPr/>
        </p:nvCxnSpPr>
        <p:spPr bwMode="gray">
          <a:xfrm>
            <a:off x="1553611" y="3878115"/>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166"/>
          <p:cNvCxnSpPr>
            <a:stCxn id="63" idx="2"/>
            <a:endCxn id="71" idx="0"/>
          </p:cNvCxnSpPr>
          <p:nvPr/>
        </p:nvCxnSpPr>
        <p:spPr bwMode="gray">
          <a:xfrm>
            <a:off x="3484412" y="3878115"/>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167"/>
          <p:cNvCxnSpPr/>
          <p:nvPr/>
        </p:nvCxnSpPr>
        <p:spPr bwMode="gray">
          <a:xfrm flipH="1">
            <a:off x="1554321" y="2818883"/>
            <a:ext cx="971589" cy="8762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55" name="Straight Connector 167"/>
          <p:cNvCxnSpPr/>
          <p:nvPr/>
        </p:nvCxnSpPr>
        <p:spPr bwMode="gray">
          <a:xfrm flipH="1" flipV="1">
            <a:off x="2522531" y="2816406"/>
            <a:ext cx="975076" cy="8839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58" name="文本框 89"/>
          <p:cNvSpPr txBox="1"/>
          <p:nvPr/>
        </p:nvSpPr>
        <p:spPr bwMode="gray">
          <a:xfrm>
            <a:off x="2706824" y="2619137"/>
            <a:ext cx="817853" cy="461665"/>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latin typeface="Huawei Sans" panose="020C0503030203020204" pitchFamily="34" charset="0"/>
              </a:rPr>
              <a:t>CORE1</a:t>
            </a:r>
          </a:p>
          <a:p>
            <a:pPr algn="ctr" fontAlgn="ctr"/>
            <a:r>
              <a:rPr lang="en-US" sz="1200" b="1" dirty="0" smtClean="0">
                <a:latin typeface="Huawei Sans" panose="020C0503030203020204" pitchFamily="34" charset="0"/>
              </a:rPr>
              <a:t>(Border)</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9" name="文本框 90"/>
          <p:cNvSpPr txBox="1"/>
          <p:nvPr/>
        </p:nvSpPr>
        <p:spPr bwMode="gray">
          <a:xfrm>
            <a:off x="812093" y="3545342"/>
            <a:ext cx="590226"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AGG1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0" name="文本框 91"/>
          <p:cNvSpPr txBox="1"/>
          <p:nvPr/>
        </p:nvSpPr>
        <p:spPr bwMode="gray">
          <a:xfrm>
            <a:off x="717515" y="4259604"/>
            <a:ext cx="684804" cy="461665"/>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ACC1</a:t>
            </a:r>
          </a:p>
          <a:p>
            <a:pPr algn="r" fontAlgn="ctr"/>
            <a:r>
              <a:rPr lang="en-US" sz="1200" b="1" dirty="0" smtClean="0">
                <a:latin typeface="Huawei Sans" panose="020C0503030203020204" pitchFamily="34" charset="0"/>
              </a:rPr>
              <a:t>(Edge)</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62" name="图片 61" descr="汇聚交换机.png"/>
          <p:cNvPicPr>
            <a:picLocks noChangeAspect="1"/>
          </p:cNvPicPr>
          <p:nvPr/>
        </p:nvPicPr>
        <p:blipFill>
          <a:blip r:embed="rId3" cstate="print"/>
          <a:stretch>
            <a:fillRect/>
          </a:stretch>
        </p:blipFill>
        <p:spPr bwMode="gray">
          <a:xfrm>
            <a:off x="1330470" y="3512976"/>
            <a:ext cx="446281" cy="365139"/>
          </a:xfrm>
          <a:prstGeom prst="rect">
            <a:avLst/>
          </a:prstGeom>
        </p:spPr>
      </p:pic>
      <p:pic>
        <p:nvPicPr>
          <p:cNvPr id="63" name="图片 62" descr="汇聚交换机.png"/>
          <p:cNvPicPr>
            <a:picLocks noChangeAspect="1"/>
          </p:cNvPicPr>
          <p:nvPr/>
        </p:nvPicPr>
        <p:blipFill>
          <a:blip r:embed="rId3" cstate="print"/>
          <a:stretch>
            <a:fillRect/>
          </a:stretch>
        </p:blipFill>
        <p:spPr bwMode="gray">
          <a:xfrm>
            <a:off x="3261271" y="3512976"/>
            <a:ext cx="446281" cy="365139"/>
          </a:xfrm>
          <a:prstGeom prst="rect">
            <a:avLst/>
          </a:prstGeom>
        </p:spPr>
      </p:pic>
      <p:sp>
        <p:nvSpPr>
          <p:cNvPr id="64" name="文本框 94"/>
          <p:cNvSpPr txBox="1"/>
          <p:nvPr/>
        </p:nvSpPr>
        <p:spPr bwMode="gray">
          <a:xfrm>
            <a:off x="2638518" y="4259604"/>
            <a:ext cx="684804" cy="461665"/>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ACC2</a:t>
            </a:r>
          </a:p>
          <a:p>
            <a:pPr algn="r" fontAlgn="ctr"/>
            <a:r>
              <a:rPr lang="en-US" sz="1200" b="1" dirty="0" smtClean="0">
                <a:latin typeface="Huawei Sans" panose="020C0503030203020204" pitchFamily="34" charset="0"/>
              </a:rPr>
              <a:t>(Edge)</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5" name="文本框 101"/>
          <p:cNvSpPr txBox="1"/>
          <p:nvPr/>
        </p:nvSpPr>
        <p:spPr bwMode="gray">
          <a:xfrm>
            <a:off x="2170663" y="3671347"/>
            <a:ext cx="676788"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solidFill>
                  <a:srgbClr val="30B5C5"/>
                </a:solidFill>
                <a:latin typeface="Huawei Sans" panose="020C0503030203020204" pitchFamily="34" charset="0"/>
              </a:rPr>
              <a:t>Fabric</a:t>
            </a:r>
            <a:endParaRPr lang="en-US" sz="1400" dirty="0">
              <a:solidFill>
                <a:srgbClr val="30B5C5"/>
              </a:solidFill>
              <a:latin typeface="Huawei Sans" panose="020C0503030203020204" pitchFamily="34" charset="0"/>
            </a:endParaRPr>
          </a:p>
        </p:txBody>
      </p:sp>
      <p:cxnSp>
        <p:nvCxnSpPr>
          <p:cNvPr id="66" name="直接连接符 65"/>
          <p:cNvCxnSpPr/>
          <p:nvPr/>
        </p:nvCxnSpPr>
        <p:spPr bwMode="gray">
          <a:xfrm>
            <a:off x="1809570" y="2026520"/>
            <a:ext cx="495259" cy="621078"/>
          </a:xfrm>
          <a:prstGeom prst="line">
            <a:avLst/>
          </a:prstGeom>
          <a:ln>
            <a:solidFill>
              <a:srgbClr val="ED6D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bwMode="gray">
          <a:xfrm flipH="1">
            <a:off x="2777166" y="2036133"/>
            <a:ext cx="464971" cy="611465"/>
          </a:xfrm>
          <a:prstGeom prst="line">
            <a:avLst/>
          </a:prstGeom>
          <a:ln>
            <a:solidFill>
              <a:schemeClr val="bg1">
                <a:lumMod val="6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8" name="文本框 106"/>
          <p:cNvSpPr txBox="1"/>
          <p:nvPr/>
        </p:nvSpPr>
        <p:spPr bwMode="gray">
          <a:xfrm>
            <a:off x="3660886" y="3545342"/>
            <a:ext cx="590226"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AGG2</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9" name="文本框 107"/>
          <p:cNvSpPr txBox="1"/>
          <p:nvPr/>
        </p:nvSpPr>
        <p:spPr bwMode="gray">
          <a:xfrm>
            <a:off x="686200" y="2246165"/>
            <a:ext cx="468398"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400" b="1" dirty="0" smtClean="0">
                <a:latin typeface="Huawei Sans" panose="020C0503030203020204" pitchFamily="34" charset="0"/>
              </a:rPr>
              <a:t>HQ</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70" name="图片 69" descr="接入交换机.png"/>
          <p:cNvPicPr>
            <a:picLocks noChangeAspect="1"/>
          </p:cNvPicPr>
          <p:nvPr/>
        </p:nvPicPr>
        <p:blipFill>
          <a:blip r:embed="rId4" cstate="print"/>
          <a:stretch>
            <a:fillRect/>
          </a:stretch>
        </p:blipFill>
        <p:spPr bwMode="gray">
          <a:xfrm>
            <a:off x="1330470" y="4281392"/>
            <a:ext cx="446281" cy="365139"/>
          </a:xfrm>
          <a:prstGeom prst="rect">
            <a:avLst/>
          </a:prstGeom>
        </p:spPr>
      </p:pic>
      <p:pic>
        <p:nvPicPr>
          <p:cNvPr id="71" name="图片 70" descr="接入交换机.png"/>
          <p:cNvPicPr>
            <a:picLocks noChangeAspect="1"/>
          </p:cNvPicPr>
          <p:nvPr/>
        </p:nvPicPr>
        <p:blipFill>
          <a:blip r:embed="rId4" cstate="print"/>
          <a:stretch>
            <a:fillRect/>
          </a:stretch>
        </p:blipFill>
        <p:spPr bwMode="gray">
          <a:xfrm>
            <a:off x="3261271" y="4281392"/>
            <a:ext cx="446281" cy="365139"/>
          </a:xfrm>
          <a:prstGeom prst="rect">
            <a:avLst/>
          </a:prstGeom>
        </p:spPr>
      </p:pic>
      <p:pic>
        <p:nvPicPr>
          <p:cNvPr id="72" name="图片 71" descr="核心交换机.png"/>
          <p:cNvPicPr>
            <a:picLocks noChangeAspect="1"/>
          </p:cNvPicPr>
          <p:nvPr/>
        </p:nvPicPr>
        <p:blipFill>
          <a:blip r:embed="rId5" cstate="print"/>
          <a:stretch>
            <a:fillRect/>
          </a:stretch>
        </p:blipFill>
        <p:spPr bwMode="gray">
          <a:xfrm>
            <a:off x="2310163" y="2636314"/>
            <a:ext cx="446281" cy="365139"/>
          </a:xfrm>
          <a:prstGeom prst="rect">
            <a:avLst/>
          </a:prstGeom>
        </p:spPr>
      </p:pic>
      <p:pic>
        <p:nvPicPr>
          <p:cNvPr id="73" name="图片 7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3685721" y="2401713"/>
            <a:ext cx="865097" cy="491769"/>
          </a:xfrm>
          <a:prstGeom prst="rect">
            <a:avLst/>
          </a:prstGeom>
        </p:spPr>
      </p:pic>
      <p:pic>
        <p:nvPicPr>
          <p:cNvPr id="74" name="图片 73" descr="AP.png"/>
          <p:cNvPicPr>
            <a:picLocks noChangeAspect="1"/>
          </p:cNvPicPr>
          <p:nvPr/>
        </p:nvPicPr>
        <p:blipFill>
          <a:blip r:embed="rId7" cstate="print"/>
          <a:stretch>
            <a:fillRect/>
          </a:stretch>
        </p:blipFill>
        <p:spPr bwMode="gray">
          <a:xfrm>
            <a:off x="3941003" y="4313077"/>
            <a:ext cx="368827" cy="301768"/>
          </a:xfrm>
          <a:prstGeom prst="rect">
            <a:avLst/>
          </a:prstGeom>
        </p:spPr>
      </p:pic>
      <p:cxnSp>
        <p:nvCxnSpPr>
          <p:cNvPr id="75" name="Straight Connector 166"/>
          <p:cNvCxnSpPr>
            <a:stCxn id="71" idx="3"/>
            <a:endCxn id="74" idx="1"/>
          </p:cNvCxnSpPr>
          <p:nvPr/>
        </p:nvCxnSpPr>
        <p:spPr bwMode="gray">
          <a:xfrm flipV="1">
            <a:off x="3707552" y="4463961"/>
            <a:ext cx="233451"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6" name="文本框 75"/>
          <p:cNvSpPr txBox="1"/>
          <p:nvPr/>
        </p:nvSpPr>
        <p:spPr bwMode="gray">
          <a:xfrm>
            <a:off x="4267173" y="4376247"/>
            <a:ext cx="460382"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AP1</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8" name="文本框 33"/>
          <p:cNvSpPr txBox="1"/>
          <p:nvPr/>
        </p:nvSpPr>
        <p:spPr bwMode="gray">
          <a:xfrm>
            <a:off x="675233" y="2516397"/>
            <a:ext cx="1481496" cy="83099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171450" indent="-171450" fontAlgn="ctr">
              <a:buFont typeface="Arial" panose="020B0604020202020204" pitchFamily="34" charset="0"/>
              <a:buChar char="•"/>
            </a:pPr>
            <a:r>
              <a:rPr lang="en-US" sz="1200" dirty="0" smtClean="0">
                <a:solidFill>
                  <a:srgbClr val="ED6D00"/>
                </a:solidFill>
                <a:latin typeface="Huawei Sans" panose="020C0503030203020204" pitchFamily="34" charset="0"/>
              </a:rPr>
              <a:t>External route</a:t>
            </a:r>
            <a:endParaRPr lang="en-US" altLang="zh-CN" sz="1200" dirty="0" smtClean="0">
              <a:solidFill>
                <a:srgbClr val="ED6D00"/>
              </a:solidFill>
              <a:latin typeface="Huawei Sans" panose="020C0503030203020204" pitchFamily="34" charset="0"/>
              <a:ea typeface="方正兰亭细黑简体" panose="02000000000000000000" pitchFamily="2" charset="-122"/>
              <a:sym typeface="Huawei Sans" panose="020C0503030203020204" pitchFamily="34" charset="0"/>
            </a:endParaRPr>
          </a:p>
          <a:p>
            <a:pPr marL="171450" indent="-171450" fontAlgn="ctr">
              <a:buFont typeface="Arial" panose="020B0604020202020204" pitchFamily="34" charset="0"/>
              <a:buChar char="•"/>
            </a:pPr>
            <a:r>
              <a:rPr lang="en-US" sz="1200" dirty="0" smtClean="0">
                <a:solidFill>
                  <a:srgbClr val="ED6D00"/>
                </a:solidFill>
                <a:latin typeface="Huawei Sans" panose="020C0503030203020204" pitchFamily="34" charset="0"/>
              </a:rPr>
              <a:t>Local port</a:t>
            </a:r>
            <a:endParaRPr lang="en-US" altLang="zh-CN" sz="1200" dirty="0" smtClean="0">
              <a:solidFill>
                <a:srgbClr val="ED6D00"/>
              </a:solidFill>
              <a:latin typeface="Huawei Sans" panose="020C0503030203020204" pitchFamily="34" charset="0"/>
              <a:ea typeface="方正兰亭细黑简体" panose="02000000000000000000" pitchFamily="2" charset="-122"/>
              <a:sym typeface="Huawei Sans" panose="020C0503030203020204" pitchFamily="34" charset="0"/>
            </a:endParaRPr>
          </a:p>
          <a:p>
            <a:pPr marL="171450" indent="-171450" fontAlgn="ctr">
              <a:buFont typeface="Arial" panose="020B0604020202020204" pitchFamily="34" charset="0"/>
              <a:buChar char="•"/>
            </a:pPr>
            <a:r>
              <a:rPr lang="en-US" sz="1200" dirty="0" smtClean="0">
                <a:solidFill>
                  <a:srgbClr val="ED6D00"/>
                </a:solidFill>
                <a:latin typeface="Huawei Sans" panose="020C0503030203020204" pitchFamily="34" charset="0"/>
              </a:rPr>
              <a:t>Local IP address</a:t>
            </a:r>
          </a:p>
          <a:p>
            <a:pPr marL="171450" indent="-171450" fontAlgn="ctr">
              <a:buFont typeface="Arial" panose="020B0604020202020204" pitchFamily="34" charset="0"/>
              <a:buChar char="•"/>
            </a:pPr>
            <a:r>
              <a:rPr lang="en-US" sz="1200" dirty="0" smtClean="0">
                <a:solidFill>
                  <a:srgbClr val="ED6D00"/>
                </a:solidFill>
                <a:latin typeface="Huawei Sans" panose="020C0503030203020204" pitchFamily="34" charset="0"/>
              </a:rPr>
              <a:t>Local VLAN</a:t>
            </a:r>
            <a:endParaRPr lang="en-US" sz="1200" dirty="0">
              <a:solidFill>
                <a:srgbClr val="ED6D00"/>
              </a:solidFill>
              <a:latin typeface="Huawei Sans" panose="020C0503030203020204" pitchFamily="34" charset="0"/>
            </a:endParaRPr>
          </a:p>
        </p:txBody>
      </p:sp>
      <p:sp>
        <p:nvSpPr>
          <p:cNvPr id="79" name="文本框 34"/>
          <p:cNvSpPr txBox="1"/>
          <p:nvPr/>
        </p:nvSpPr>
        <p:spPr bwMode="gray">
          <a:xfrm>
            <a:off x="648297" y="1981234"/>
            <a:ext cx="1253869"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solidFill>
                  <a:srgbClr val="ED6D00"/>
                </a:solidFill>
                <a:latin typeface="Huawei Sans" panose="020C0503030203020204" pitchFamily="34" charset="0"/>
              </a:rPr>
              <a:t>Peer IP address</a:t>
            </a:r>
            <a:endParaRPr lang="en-US" sz="1200" dirty="0">
              <a:solidFill>
                <a:srgbClr val="ED6D00"/>
              </a:solidFill>
              <a:latin typeface="Huawei Sans" panose="020C0503030203020204" pitchFamily="34" charset="0"/>
            </a:endParaRPr>
          </a:p>
        </p:txBody>
      </p:sp>
      <p:sp>
        <p:nvSpPr>
          <p:cNvPr id="80" name="下箭头 63"/>
          <p:cNvSpPr/>
          <p:nvPr/>
        </p:nvSpPr>
        <p:spPr bwMode="gray">
          <a:xfrm rot="4503791" flipV="1">
            <a:off x="1779073" y="2523961"/>
            <a:ext cx="524148" cy="488660"/>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ysClr val="window" lastClr="FFFFFF">
                  <a:alpha val="0"/>
                </a:sysClr>
              </a:gs>
            </a:gsLst>
            <a:lin ang="16200000" scaled="1"/>
            <a:tileRect/>
          </a:gradFill>
          <a:ln w="19050" cap="flat" cmpd="sng" algn="ctr">
            <a:gradFill flip="none" rotWithShape="1">
              <a:gsLst>
                <a:gs pos="100000">
                  <a:sysClr val="window" lastClr="FFFFFF">
                    <a:lumMod val="100000"/>
                    <a:alpha val="0"/>
                  </a:sysClr>
                </a:gs>
                <a:gs pos="31000">
                  <a:srgbClr val="FFD17D"/>
                </a:gs>
              </a:gsLst>
              <a:lin ang="16200000" scaled="1"/>
              <a:tileRect/>
            </a:gradFill>
            <a:prstDash val="solid"/>
            <a:miter lim="800000"/>
          </a:ln>
          <a:effectLst/>
        </p:spPr>
        <p:txBody>
          <a:bodyPr rtlCol="0" anchor="ct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mn-cs"/>
              <a:sym typeface="Huawei Sans" panose="020C0503030203020204" pitchFamily="34" charset="0"/>
            </a:endParaRPr>
          </a:p>
        </p:txBody>
      </p:sp>
      <p:sp>
        <p:nvSpPr>
          <p:cNvPr id="82" name="矩形 81"/>
          <p:cNvSpPr/>
          <p:nvPr/>
        </p:nvSpPr>
        <p:spPr bwMode="gray">
          <a:xfrm>
            <a:off x="4980164" y="1178792"/>
            <a:ext cx="6154644" cy="400110"/>
          </a:xfrm>
          <a:prstGeom prst="rect">
            <a:avLst/>
          </a:prstGeom>
        </p:spPr>
        <p:txBody>
          <a:bodyPr wrap="square">
            <a:spAutoFit/>
          </a:bodyPr>
          <a:lstStyle/>
          <a:p>
            <a:pPr fontAlgn="ctr">
              <a:lnSpc>
                <a:spcPts val="2400"/>
              </a:lnSpc>
              <a:spcAft>
                <a:spcPts val="600"/>
              </a:spcAft>
            </a:pPr>
            <a:r>
              <a:rPr lang="en-US" sz="1600" dirty="0" smtClean="0">
                <a:latin typeface="Huawei Sans" panose="020C0503030203020204" pitchFamily="34" charset="0"/>
              </a:rPr>
              <a:t>Configure interconnection information for the external network.</a:t>
            </a:r>
            <a:endParaRPr lang="en-US" altLang="zh-CN" sz="1600" dirty="0">
              <a:latin typeface="Huawei Sans" panose="020C0503030203020204" pitchFamily="34" charset="0"/>
            </a:endParaRPr>
          </a:p>
        </p:txBody>
      </p:sp>
      <p:sp>
        <p:nvSpPr>
          <p:cNvPr id="84" name="矩形 83"/>
          <p:cNvSpPr/>
          <p:nvPr/>
        </p:nvSpPr>
        <p:spPr bwMode="gray">
          <a:xfrm>
            <a:off x="4980164" y="3533894"/>
            <a:ext cx="5904954" cy="400110"/>
          </a:xfrm>
          <a:prstGeom prst="rect">
            <a:avLst/>
          </a:prstGeom>
        </p:spPr>
        <p:txBody>
          <a:bodyPr wrap="square">
            <a:spAutoFit/>
          </a:bodyPr>
          <a:lstStyle/>
          <a:p>
            <a:pPr fontAlgn="ctr">
              <a:lnSpc>
                <a:spcPts val="2400"/>
              </a:lnSpc>
              <a:spcAft>
                <a:spcPts val="600"/>
              </a:spcAft>
            </a:pPr>
            <a:r>
              <a:rPr lang="en-US" sz="1600" dirty="0" smtClean="0">
                <a:latin typeface="Huawei Sans" panose="020C0503030203020204" pitchFamily="34" charset="0"/>
              </a:rPr>
              <a:t>Configure routing information for the external network.</a:t>
            </a:r>
            <a:endParaRPr lang="en-US" altLang="zh-CN" sz="1600" dirty="0">
              <a:latin typeface="Huawei Sans" panose="020C0503030203020204" pitchFamily="34" charset="0"/>
            </a:endParaRPr>
          </a:p>
        </p:txBody>
      </p:sp>
      <p:grpSp>
        <p:nvGrpSpPr>
          <p:cNvPr id="2" name="组合 1"/>
          <p:cNvGrpSpPr/>
          <p:nvPr/>
        </p:nvGrpSpPr>
        <p:grpSpPr>
          <a:xfrm>
            <a:off x="6606000" y="50856"/>
            <a:ext cx="5155221" cy="324000"/>
            <a:chOff x="6829862" y="50856"/>
            <a:chExt cx="5155221" cy="324000"/>
          </a:xfrm>
        </p:grpSpPr>
        <p:sp>
          <p:nvSpPr>
            <p:cNvPr id="43" name="五边形 42"/>
            <p:cNvSpPr/>
            <p:nvPr/>
          </p:nvSpPr>
          <p:spPr bwMode="gray">
            <a:xfrm>
              <a:off x="6829862" y="50856"/>
              <a:ext cx="60260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800" dirty="0" smtClean="0">
                  <a:latin typeface="Huawei Sans" panose="020C0503030203020204" pitchFamily="34" charset="0"/>
                </a:rPr>
                <a:t>Site Design</a:t>
              </a:r>
              <a:endParaRPr lang="en-US" sz="800" dirty="0">
                <a:latin typeface="Huawei Sans" panose="020C0503030203020204" pitchFamily="34" charset="0"/>
              </a:endParaRPr>
            </a:p>
          </p:txBody>
        </p:sp>
        <p:sp>
          <p:nvSpPr>
            <p:cNvPr id="45" name="燕尾形 44"/>
            <p:cNvSpPr/>
            <p:nvPr/>
          </p:nvSpPr>
          <p:spPr bwMode="gray">
            <a:xfrm>
              <a:off x="9906217" y="50856"/>
              <a:ext cx="127246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dirty="0">
                  <a:latin typeface="Huawei Sans" panose="020C0503030203020204" pitchFamily="34" charset="0"/>
                </a:rPr>
                <a:t>VN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燕尾形 46"/>
            <p:cNvSpPr/>
            <p:nvPr/>
          </p:nvSpPr>
          <p:spPr bwMode="gray">
            <a:xfrm>
              <a:off x="11049083" y="50856"/>
              <a:ext cx="93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Service Deployment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燕尾形 47"/>
            <p:cNvSpPr/>
            <p:nvPr/>
          </p:nvSpPr>
          <p:spPr bwMode="gray">
            <a:xfrm>
              <a:off x="8956166" y="50856"/>
              <a:ext cx="1079648"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chemeClr val="bg1"/>
                  </a:solidFill>
                  <a:latin typeface="Huawei Sans" panose="020C0503030203020204" pitchFamily="34" charset="0"/>
                </a:rPr>
                <a:t>Fabric Management</a:t>
              </a:r>
              <a:endParaRPr lang="en-US" altLang="zh-CN" sz="8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燕尾形 48"/>
            <p:cNvSpPr/>
            <p:nvPr/>
          </p:nvSpPr>
          <p:spPr bwMode="gray">
            <a:xfrm>
              <a:off x="8185763" y="50856"/>
              <a:ext cx="900000"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Network Plan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燕尾形 49"/>
            <p:cNvSpPr/>
            <p:nvPr/>
          </p:nvSpPr>
          <p:spPr bwMode="gray">
            <a:xfrm>
              <a:off x="7302867" y="50856"/>
              <a:ext cx="1012493"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Device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51" name="图片 50"/>
          <p:cNvPicPr>
            <a:picLocks noChangeAspect="1"/>
          </p:cNvPicPr>
          <p:nvPr/>
        </p:nvPicPr>
        <p:blipFill>
          <a:blip r:embed="rId8"/>
          <a:stretch>
            <a:fillRect/>
          </a:stretch>
        </p:blipFill>
        <p:spPr>
          <a:xfrm>
            <a:off x="5067949" y="1711928"/>
            <a:ext cx="5760000" cy="1699546"/>
          </a:xfrm>
          <a:prstGeom prst="rect">
            <a:avLst/>
          </a:prstGeom>
          <a:ln w="12700">
            <a:solidFill>
              <a:schemeClr val="bg1">
                <a:lumMod val="85000"/>
              </a:schemeClr>
            </a:solidFill>
          </a:ln>
        </p:spPr>
      </p:pic>
      <p:pic>
        <p:nvPicPr>
          <p:cNvPr id="52" name="图片 51"/>
          <p:cNvPicPr>
            <a:picLocks noChangeAspect="1"/>
          </p:cNvPicPr>
          <p:nvPr/>
        </p:nvPicPr>
        <p:blipFill rotWithShape="1">
          <a:blip r:embed="rId9"/>
          <a:srcRect t="9562"/>
          <a:stretch/>
        </p:blipFill>
        <p:spPr>
          <a:xfrm>
            <a:off x="5067949" y="4067030"/>
            <a:ext cx="5760000" cy="1710911"/>
          </a:xfrm>
          <a:prstGeom prst="rect">
            <a:avLst/>
          </a:prstGeom>
          <a:ln w="12700">
            <a:solidFill>
              <a:schemeClr val="bg1">
                <a:lumMod val="85000"/>
              </a:schemeClr>
            </a:solidFill>
          </a:ln>
        </p:spPr>
      </p:pic>
    </p:spTree>
    <p:extLst>
      <p:ext uri="{BB962C8B-B14F-4D97-AF65-F5344CB8AC3E}">
        <p14:creationId xmlns:p14="http://schemas.microsoft.com/office/powerpoint/2010/main" val="363818104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Configuring a Fabric: Creating Network Service Resources</a:t>
            </a:r>
            <a:endParaRPr lang="en-US" altLang="zh-CN" dirty="0"/>
          </a:p>
        </p:txBody>
      </p:sp>
      <p:sp>
        <p:nvSpPr>
          <p:cNvPr id="3" name="文本占位符 2"/>
          <p:cNvSpPr>
            <a:spLocks noGrp="1"/>
          </p:cNvSpPr>
          <p:nvPr>
            <p:ph type="body" sz="quarter" idx="10"/>
          </p:nvPr>
        </p:nvSpPr>
        <p:spPr/>
        <p:txBody>
          <a:bodyPr/>
          <a:lstStyle/>
          <a:p>
            <a:pPr algn="l"/>
            <a:r>
              <a:rPr lang="en-US" sz="1400" dirty="0" smtClean="0">
                <a:latin typeface="Huawei Sans" panose="020C0503030203020204" pitchFamily="34" charset="0"/>
              </a:rPr>
              <a:t>In the fabric resource model design, network service resources are created on a border node so that service terminals on the campus network can access service resources, such as the DHCP server and NAC server, in the network management zone.</a:t>
            </a:r>
            <a:endParaRPr lang="en-US" altLang="zh-CN" sz="1400" dirty="0" smtClean="0">
              <a:latin typeface="Huawei Sans" panose="020C0503030203020204" pitchFamily="34" charset="0"/>
            </a:endParaRPr>
          </a:p>
          <a:p>
            <a:pPr algn="l"/>
            <a:r>
              <a:rPr lang="en-US" sz="1400" dirty="0" smtClean="0">
                <a:latin typeface="Huawei Sans" panose="020C0503030203020204" pitchFamily="34" charset="0"/>
              </a:rPr>
              <a:t>You can create multiple network service resources or add IP addresses for accessing multiple network service resources to a network service resource model.</a:t>
            </a:r>
            <a:endParaRPr lang="en-US" altLang="zh-CN" sz="1400" dirty="0" smtClean="0">
              <a:latin typeface="Huawei Sans" panose="020C0503030203020204" pitchFamily="34" charset="0"/>
            </a:endParaRPr>
          </a:p>
          <a:p>
            <a:pPr algn="l"/>
            <a:r>
              <a:rPr lang="en-US" sz="1400" dirty="0" smtClean="0">
                <a:latin typeface="Huawei Sans" panose="020C0503030203020204" pitchFamily="34" charset="0"/>
              </a:rPr>
              <a:t>If only a few service resources </a:t>
            </a:r>
            <a:r>
              <a:rPr lang="en-US" altLang="zh-CN" sz="1400" dirty="0"/>
              <a:t>in the network management zone </a:t>
            </a:r>
            <a:r>
              <a:rPr lang="en-US" sz="1400" dirty="0" smtClean="0">
                <a:latin typeface="Huawei Sans" panose="020C0503030203020204" pitchFamily="34" charset="0"/>
              </a:rPr>
              <a:t>need to be accessed, you are advised to plan these resources in the same network service resource model. This saves interconnection VLANs and IP addresses and simplifies routing configuration in the network management zone.</a:t>
            </a:r>
            <a:endParaRPr lang="en-US" altLang="zh-CN" sz="1400" dirty="0">
              <a:latin typeface="Huawei Sans" panose="020C0503030203020204" pitchFamily="34" charset="0"/>
            </a:endParaRPr>
          </a:p>
        </p:txBody>
      </p:sp>
      <p:graphicFrame>
        <p:nvGraphicFramePr>
          <p:cNvPr id="16" name="表格 15"/>
          <p:cNvGraphicFramePr>
            <a:graphicFrameLocks noGrp="1"/>
          </p:cNvGraphicFramePr>
          <p:nvPr>
            <p:extLst/>
          </p:nvPr>
        </p:nvGraphicFramePr>
        <p:xfrm>
          <a:off x="844062" y="3664931"/>
          <a:ext cx="10590962" cy="1508760"/>
        </p:xfrm>
        <a:graphic>
          <a:graphicData uri="http://schemas.openxmlformats.org/drawingml/2006/table">
            <a:tbl>
              <a:tblPr/>
              <a:tblGrid>
                <a:gridCol w="1585164"/>
                <a:gridCol w="9005798"/>
              </a:tblGrid>
              <a:tr h="157296">
                <a:tc>
                  <a:txBody>
                    <a:bodyPr/>
                    <a:lstStyle/>
                    <a:p>
                      <a:pPr algn="ctr" fontAlgn="ctr">
                        <a:lnSpc>
                          <a:spcPct val="100000"/>
                        </a:lnSpc>
                      </a:pPr>
                      <a:r>
                        <a:rPr lang="en-US" sz="1200" b="1" dirty="0" smtClean="0">
                          <a:latin typeface="Huawei Sans" panose="020C0503030203020204" pitchFamily="34" charset="0"/>
                        </a:rPr>
                        <a:t>Task</a:t>
                      </a:r>
                      <a:endParaRPr lang="en-US" sz="12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pPr>
                      <a:r>
                        <a:rPr lang="en-US" sz="1200" b="1" dirty="0" smtClean="0">
                          <a:latin typeface="Huawei Sans" panose="020C0503030203020204" pitchFamily="34" charset="0"/>
                        </a:rPr>
                        <a:t>Procedure</a:t>
                      </a:r>
                      <a:endParaRPr lang="en-US" sz="1200" b="1" dirty="0">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900499">
                <a:tc>
                  <a:txBody>
                    <a:bodyPr/>
                    <a:lstStyle/>
                    <a:p>
                      <a:pPr algn="ctr" fontAlgn="ctr">
                        <a:lnSpc>
                          <a:spcPct val="100000"/>
                        </a:lnSpc>
                      </a:pPr>
                      <a:r>
                        <a:rPr lang="en-US" sz="1200" dirty="0" smtClean="0">
                          <a:latin typeface="Huawei Sans" panose="020C0503030203020204" pitchFamily="34" charset="0"/>
                        </a:rPr>
                        <a:t>Create network service resources.</a:t>
                      </a:r>
                      <a:endParaRPr lang="en-US" sz="1200" dirty="0">
                        <a:effectLst/>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228600" indent="-228600" fontAlgn="ctr">
                        <a:lnSpc>
                          <a:spcPct val="100000"/>
                        </a:lnSpc>
                        <a:spcAft>
                          <a:spcPts val="600"/>
                        </a:spcAft>
                        <a:buFont typeface="+mj-lt"/>
                        <a:buAutoNum type="arabicPeriod"/>
                      </a:pPr>
                      <a:r>
                        <a:rPr lang="en-US" sz="1200" dirty="0" smtClean="0">
                          <a:latin typeface="Huawei Sans" panose="020C0503030203020204" pitchFamily="34" charset="0"/>
                        </a:rPr>
                        <a:t>Select a server type, which can be DHCP server, third-party RADIUS server, and third-party Portal server.</a:t>
                      </a:r>
                      <a:endParaRPr lang="en-US" altLang="zh-CN" sz="1200" dirty="0" smtClean="0">
                        <a:effectLst/>
                        <a:latin typeface="Huawei Sans" panose="020C0503030203020204" pitchFamily="34" charset="0"/>
                      </a:endParaRPr>
                    </a:p>
                    <a:p>
                      <a:pPr marL="228600" indent="-228600" fontAlgn="ctr">
                        <a:lnSpc>
                          <a:spcPct val="100000"/>
                        </a:lnSpc>
                        <a:spcAft>
                          <a:spcPts val="600"/>
                        </a:spcAft>
                        <a:buFont typeface="+mj-lt"/>
                        <a:buAutoNum type="arabicPeriod"/>
                      </a:pPr>
                      <a:r>
                        <a:rPr lang="en-US" sz="1200" dirty="0" smtClean="0">
                          <a:latin typeface="Huawei Sans" panose="020C0503030203020204" pitchFamily="34" charset="0"/>
                        </a:rPr>
                        <a:t>Configure the IP addresses for accessing network service resources, such as the DHCP service address and </a:t>
                      </a:r>
                      <a:r>
                        <a:rPr lang="en-US" sz="1200" dirty="0" err="1" smtClean="0">
                          <a:latin typeface="Huawei Sans" panose="020C0503030203020204" pitchFamily="34" charset="0"/>
                        </a:rPr>
                        <a:t>iMaster</a:t>
                      </a:r>
                      <a:r>
                        <a:rPr lang="en-US" sz="1200" dirty="0" smtClean="0">
                          <a:latin typeface="Huawei Sans" panose="020C0503030203020204" pitchFamily="34" charset="0"/>
                        </a:rPr>
                        <a:t> NCE-Campus southbound IP address.</a:t>
                      </a:r>
                    </a:p>
                    <a:p>
                      <a:pPr marL="228600" indent="-228600" fontAlgn="ctr">
                        <a:lnSpc>
                          <a:spcPct val="100000"/>
                        </a:lnSpc>
                        <a:spcAft>
                          <a:spcPts val="600"/>
                        </a:spcAft>
                        <a:buFont typeface="+mj-lt"/>
                        <a:buAutoNum type="arabicPeriod"/>
                      </a:pPr>
                      <a:r>
                        <a:rPr lang="en-US" sz="1200" dirty="0" smtClean="0">
                          <a:latin typeface="Huawei Sans" panose="020C0503030203020204" pitchFamily="34" charset="0"/>
                        </a:rPr>
                        <a:t>Select an interconnection scenario, which can be directly connected to a server or directly connected to a switch.</a:t>
                      </a:r>
                    </a:p>
                    <a:p>
                      <a:pPr marL="228600" indent="-228600" fontAlgn="ctr">
                        <a:lnSpc>
                          <a:spcPct val="100000"/>
                        </a:lnSpc>
                        <a:spcAft>
                          <a:spcPts val="600"/>
                        </a:spcAft>
                        <a:buFont typeface="+mj-lt"/>
                        <a:buAutoNum type="arabicPeriod"/>
                      </a:pPr>
                      <a:r>
                        <a:rPr lang="en-US" sz="1200" dirty="0" smtClean="0">
                          <a:latin typeface="Huawei Sans" panose="020C0503030203020204" pitchFamily="34" charset="0"/>
                        </a:rPr>
                        <a:t>Configure interconnection physical interfaces, VLANs, and IP addresses.</a:t>
                      </a:r>
                      <a:endParaRPr lang="en-US" altLang="zh-CN" sz="1200" dirty="0">
                        <a:effectLst/>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grpSp>
        <p:nvGrpSpPr>
          <p:cNvPr id="4" name="组合 3"/>
          <p:cNvGrpSpPr/>
          <p:nvPr/>
        </p:nvGrpSpPr>
        <p:grpSpPr>
          <a:xfrm>
            <a:off x="6606000" y="50856"/>
            <a:ext cx="5155221" cy="324000"/>
            <a:chOff x="6829862" y="50856"/>
            <a:chExt cx="5155221" cy="324000"/>
          </a:xfrm>
        </p:grpSpPr>
        <p:sp>
          <p:nvSpPr>
            <p:cNvPr id="11" name="五边形 10"/>
            <p:cNvSpPr/>
            <p:nvPr/>
          </p:nvSpPr>
          <p:spPr bwMode="gray">
            <a:xfrm>
              <a:off x="6829862" y="50856"/>
              <a:ext cx="60260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800" dirty="0" smtClean="0">
                  <a:latin typeface="Huawei Sans" panose="020C0503030203020204" pitchFamily="34" charset="0"/>
                </a:rPr>
                <a:t>Site Design</a:t>
              </a:r>
              <a:endParaRPr lang="en-US" sz="800" dirty="0">
                <a:latin typeface="Huawei Sans" panose="020C0503030203020204" pitchFamily="34" charset="0"/>
              </a:endParaRPr>
            </a:p>
          </p:txBody>
        </p:sp>
        <p:sp>
          <p:nvSpPr>
            <p:cNvPr id="12" name="燕尾形 11"/>
            <p:cNvSpPr/>
            <p:nvPr/>
          </p:nvSpPr>
          <p:spPr bwMode="gray">
            <a:xfrm>
              <a:off x="9906217" y="50856"/>
              <a:ext cx="127246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dirty="0">
                  <a:latin typeface="Huawei Sans" panose="020C0503030203020204" pitchFamily="34" charset="0"/>
                </a:rPr>
                <a:t>VN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燕尾形 12"/>
            <p:cNvSpPr/>
            <p:nvPr/>
          </p:nvSpPr>
          <p:spPr bwMode="gray">
            <a:xfrm>
              <a:off x="11049083" y="50856"/>
              <a:ext cx="93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Service Deployment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燕尾形 13"/>
            <p:cNvSpPr/>
            <p:nvPr/>
          </p:nvSpPr>
          <p:spPr bwMode="gray">
            <a:xfrm>
              <a:off x="8956166" y="50856"/>
              <a:ext cx="1079648"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chemeClr val="bg1"/>
                  </a:solidFill>
                  <a:latin typeface="Huawei Sans" panose="020C0503030203020204" pitchFamily="34" charset="0"/>
                </a:rPr>
                <a:t>Fabric Management</a:t>
              </a:r>
              <a:endParaRPr lang="en-US" altLang="zh-CN" sz="8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燕尾形 14"/>
            <p:cNvSpPr/>
            <p:nvPr/>
          </p:nvSpPr>
          <p:spPr bwMode="gray">
            <a:xfrm>
              <a:off x="8185763" y="50856"/>
              <a:ext cx="900000"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Network Plan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燕尾形 22"/>
            <p:cNvSpPr/>
            <p:nvPr/>
          </p:nvSpPr>
          <p:spPr bwMode="gray">
            <a:xfrm>
              <a:off x="7302867" y="50856"/>
              <a:ext cx="1012493"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Device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92545528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图片 43"/>
          <p:cNvPicPr>
            <a:picLocks noChangeAspect="1"/>
          </p:cNvPicPr>
          <p:nvPr/>
        </p:nvPicPr>
        <p:blipFill>
          <a:blip r:embed="rId3"/>
          <a:stretch>
            <a:fillRect/>
          </a:stretch>
        </p:blipFill>
        <p:spPr>
          <a:xfrm>
            <a:off x="5069554" y="2242149"/>
            <a:ext cx="6480000" cy="3255091"/>
          </a:xfrm>
          <a:prstGeom prst="rect">
            <a:avLst/>
          </a:prstGeom>
          <a:ln>
            <a:solidFill>
              <a:schemeClr val="bg1">
                <a:lumMod val="85000"/>
              </a:schemeClr>
            </a:solidFill>
          </a:ln>
        </p:spPr>
      </p:pic>
      <p:sp>
        <p:nvSpPr>
          <p:cNvPr id="5" name="标题 4"/>
          <p:cNvSpPr>
            <a:spLocks noGrp="1"/>
          </p:cNvSpPr>
          <p:nvPr>
            <p:ph type="title"/>
          </p:nvPr>
        </p:nvSpPr>
        <p:spPr/>
        <p:txBody>
          <a:bodyPr/>
          <a:lstStyle/>
          <a:p>
            <a:r>
              <a:rPr lang="en-US" smtClean="0"/>
              <a:t>Lab: Creating Network Service Resources (1)</a:t>
            </a:r>
            <a:endParaRPr lang="en-US" altLang="zh-CN" dirty="0"/>
          </a:p>
        </p:txBody>
      </p:sp>
      <p:sp>
        <p:nvSpPr>
          <p:cNvPr id="61" name="矩形 60"/>
          <p:cNvSpPr/>
          <p:nvPr/>
        </p:nvSpPr>
        <p:spPr bwMode="gray">
          <a:xfrm>
            <a:off x="4970927" y="1106766"/>
            <a:ext cx="6399956" cy="1015663"/>
          </a:xfrm>
          <a:prstGeom prst="rect">
            <a:avLst/>
          </a:prstGeom>
        </p:spPr>
        <p:txBody>
          <a:bodyPr wrap="square">
            <a:spAutoFit/>
          </a:bodyPr>
          <a:lstStyle/>
          <a:p>
            <a:pPr fontAlgn="ctr">
              <a:lnSpc>
                <a:spcPts val="2400"/>
              </a:lnSpc>
              <a:spcAft>
                <a:spcPts val="600"/>
              </a:spcAft>
            </a:pPr>
            <a:r>
              <a:rPr lang="en-US" sz="1600" dirty="0" smtClean="0">
                <a:latin typeface="Huawei Sans" panose="020C0503030203020204" pitchFamily="34" charset="0"/>
              </a:rPr>
              <a:t>Create a network service resource for the fabric and configure the server, including defining the name, type, and IP address of the connected server.</a:t>
            </a:r>
            <a:endParaRPr lang="en-US" altLang="zh-CN" sz="1600" dirty="0">
              <a:latin typeface="Huawei Sans" panose="020C0503030203020204" pitchFamily="34" charset="0"/>
            </a:endParaRPr>
          </a:p>
        </p:txBody>
      </p:sp>
      <p:cxnSp>
        <p:nvCxnSpPr>
          <p:cNvPr id="37" name="直接箭头连接符 36"/>
          <p:cNvCxnSpPr/>
          <p:nvPr/>
        </p:nvCxnSpPr>
        <p:spPr bwMode="gray">
          <a:xfrm flipH="1">
            <a:off x="9379720" y="3099003"/>
            <a:ext cx="275641" cy="276999"/>
          </a:xfrm>
          <a:prstGeom prst="straightConnector1">
            <a:avLst/>
          </a:prstGeom>
          <a:ln w="38100">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38" name="TextBox 179"/>
          <p:cNvSpPr txBox="1"/>
          <p:nvPr/>
        </p:nvSpPr>
        <p:spPr bwMode="gray">
          <a:xfrm>
            <a:off x="9598264" y="2929232"/>
            <a:ext cx="1846809" cy="250328"/>
          </a:xfrm>
          <a:prstGeom prst="roundRect">
            <a:avLst>
              <a:gd name="adj" fmla="val 12806"/>
            </a:avLst>
          </a:prstGeom>
          <a:solidFill>
            <a:srgbClr val="30B5C5"/>
          </a:solidFill>
          <a:ln>
            <a:noFill/>
          </a:ln>
        </p:spPr>
        <p:txBody>
          <a:bodyPr wrap="square" lIns="72000" tIns="72000" rIns="72000" bIns="72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000" dirty="0" smtClean="0">
                <a:latin typeface="Huawei Sans" panose="020C0503030203020204" pitchFamily="34" charset="0"/>
              </a:rPr>
              <a:t>Define the server type.</a:t>
            </a:r>
            <a:endParaRPr lang="en-US" altLang="zh-CN" sz="1000" dirty="0">
              <a:latin typeface="Huawei Sans" panose="020C0503030203020204" pitchFamily="34" charset="0"/>
            </a:endParaRPr>
          </a:p>
        </p:txBody>
      </p:sp>
      <p:cxnSp>
        <p:nvCxnSpPr>
          <p:cNvPr id="39" name="直接箭头连接符 38"/>
          <p:cNvCxnSpPr/>
          <p:nvPr/>
        </p:nvCxnSpPr>
        <p:spPr bwMode="gray">
          <a:xfrm flipH="1">
            <a:off x="9379720" y="3692228"/>
            <a:ext cx="275641" cy="276999"/>
          </a:xfrm>
          <a:prstGeom prst="straightConnector1">
            <a:avLst/>
          </a:prstGeom>
          <a:ln w="38100">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40" name="TextBox 179"/>
          <p:cNvSpPr txBox="1"/>
          <p:nvPr/>
        </p:nvSpPr>
        <p:spPr bwMode="gray">
          <a:xfrm>
            <a:off x="9598264" y="3522457"/>
            <a:ext cx="1846809" cy="250328"/>
          </a:xfrm>
          <a:prstGeom prst="roundRect">
            <a:avLst>
              <a:gd name="adj" fmla="val 12806"/>
            </a:avLst>
          </a:prstGeom>
          <a:solidFill>
            <a:srgbClr val="30B5C5"/>
          </a:solidFill>
          <a:ln>
            <a:noFill/>
          </a:ln>
        </p:spPr>
        <p:txBody>
          <a:bodyPr wrap="square" lIns="72000" tIns="72000" rIns="72000" bIns="72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000" dirty="0" smtClean="0">
                <a:latin typeface="Huawei Sans" panose="020C0503030203020204" pitchFamily="34" charset="0"/>
              </a:rPr>
              <a:t>Define the server IP address.</a:t>
            </a:r>
            <a:endParaRPr lang="en-US" altLang="zh-CN" sz="1000" dirty="0">
              <a:latin typeface="Huawei Sans" panose="020C0503030203020204" pitchFamily="34" charset="0"/>
            </a:endParaRPr>
          </a:p>
        </p:txBody>
      </p:sp>
      <p:cxnSp>
        <p:nvCxnSpPr>
          <p:cNvPr id="41" name="直接箭头连接符 40"/>
          <p:cNvCxnSpPr/>
          <p:nvPr/>
        </p:nvCxnSpPr>
        <p:spPr bwMode="gray">
          <a:xfrm flipH="1">
            <a:off x="9379720" y="4580721"/>
            <a:ext cx="275641" cy="276999"/>
          </a:xfrm>
          <a:prstGeom prst="straightConnector1">
            <a:avLst/>
          </a:prstGeom>
          <a:ln w="38100">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42" name="TextBox 179"/>
          <p:cNvSpPr txBox="1"/>
          <p:nvPr/>
        </p:nvSpPr>
        <p:spPr bwMode="gray">
          <a:xfrm>
            <a:off x="9598264" y="4079631"/>
            <a:ext cx="1846809" cy="540097"/>
          </a:xfrm>
          <a:prstGeom prst="roundRect">
            <a:avLst>
              <a:gd name="adj" fmla="val 12806"/>
            </a:avLst>
          </a:prstGeom>
          <a:solidFill>
            <a:srgbClr val="30B5C5"/>
          </a:solidFill>
          <a:ln>
            <a:noFill/>
          </a:ln>
        </p:spPr>
        <p:txBody>
          <a:bodyPr wrap="square" lIns="72000" tIns="72000" rIns="72000" bIns="72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000" dirty="0" smtClean="0">
                <a:latin typeface="Huawei Sans" panose="020C0503030203020204" pitchFamily="34" charset="0"/>
              </a:rPr>
              <a:t>Define the device IP address segment for interconnection with the server.</a:t>
            </a:r>
            <a:endParaRPr lang="en-US" altLang="zh-CN" sz="1000" dirty="0">
              <a:latin typeface="Huawei Sans" panose="020C0503030203020204" pitchFamily="34" charset="0"/>
            </a:endParaRPr>
          </a:p>
        </p:txBody>
      </p:sp>
      <p:sp>
        <p:nvSpPr>
          <p:cNvPr id="55" name="Freeform 159"/>
          <p:cNvSpPr/>
          <p:nvPr/>
        </p:nvSpPr>
        <p:spPr bwMode="gray">
          <a:xfrm flipH="1">
            <a:off x="806774" y="1330820"/>
            <a:ext cx="1240474" cy="6484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r>
              <a:rPr lang="en-US" sz="1200" dirty="0" smtClean="0">
                <a:solidFill>
                  <a:schemeClr val="bg1">
                    <a:lumMod val="50000"/>
                  </a:schemeClr>
                </a:solidFill>
                <a:latin typeface="Huawei Sans" panose="020C0503030203020204" pitchFamily="34" charset="0"/>
              </a:rPr>
              <a:t>External network</a:t>
            </a:r>
            <a:endParaRPr lang="en-US" sz="1200" dirty="0">
              <a:solidFill>
                <a:schemeClr val="bg1">
                  <a:lumMod val="50000"/>
                </a:schemeClr>
              </a:solidFill>
              <a:latin typeface="Huawei Sans" panose="020C0503030203020204" pitchFamily="34" charset="0"/>
            </a:endParaRPr>
          </a:p>
        </p:txBody>
      </p:sp>
      <p:sp>
        <p:nvSpPr>
          <p:cNvPr id="56" name="Freeform 159"/>
          <p:cNvSpPr/>
          <p:nvPr/>
        </p:nvSpPr>
        <p:spPr bwMode="gray">
          <a:xfrm flipH="1">
            <a:off x="2932892" y="1330820"/>
            <a:ext cx="1240474" cy="6484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smtClean="0">
                <a:solidFill>
                  <a:srgbClr val="ED6D00"/>
                </a:solidFill>
                <a:latin typeface="Huawei Sans" panose="020C0503030203020204" pitchFamily="34" charset="0"/>
              </a:rPr>
              <a:t>Network service resources</a:t>
            </a:r>
            <a:endParaRPr lang="en-US" sz="1200" dirty="0">
              <a:solidFill>
                <a:srgbClr val="ED6D00"/>
              </a:solidFill>
              <a:latin typeface="Huawei Sans" panose="020C0503030203020204" pitchFamily="34" charset="0"/>
            </a:endParaRPr>
          </a:p>
        </p:txBody>
      </p:sp>
      <p:sp>
        <p:nvSpPr>
          <p:cNvPr id="57" name="圆角矩形 56"/>
          <p:cNvSpPr/>
          <p:nvPr/>
        </p:nvSpPr>
        <p:spPr bwMode="gray">
          <a:xfrm>
            <a:off x="700822" y="2240462"/>
            <a:ext cx="3948649" cy="2628871"/>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8" name="Freeform 159"/>
          <p:cNvSpPr/>
          <p:nvPr/>
        </p:nvSpPr>
        <p:spPr bwMode="gray">
          <a:xfrm flipH="1">
            <a:off x="851146" y="2593278"/>
            <a:ext cx="3316353" cy="189846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dirty="0">
              <a:latin typeface="Huawei Sans" panose="020C0503030203020204" pitchFamily="34" charset="0"/>
              <a:ea typeface="方正兰亭黑简体" panose="02000000000000000000" pitchFamily="2" charset="-122"/>
            </a:endParaRPr>
          </a:p>
        </p:txBody>
      </p:sp>
      <p:cxnSp>
        <p:nvCxnSpPr>
          <p:cNvPr id="59" name="Straight Connector 166"/>
          <p:cNvCxnSpPr>
            <a:stCxn id="67" idx="2"/>
            <a:endCxn id="75" idx="0"/>
          </p:cNvCxnSpPr>
          <p:nvPr/>
        </p:nvCxnSpPr>
        <p:spPr bwMode="gray">
          <a:xfrm>
            <a:off x="1553611" y="3878115"/>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166"/>
          <p:cNvCxnSpPr>
            <a:stCxn id="68" idx="2"/>
            <a:endCxn id="76" idx="0"/>
          </p:cNvCxnSpPr>
          <p:nvPr/>
        </p:nvCxnSpPr>
        <p:spPr bwMode="gray">
          <a:xfrm>
            <a:off x="3484412" y="3878115"/>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167"/>
          <p:cNvCxnSpPr/>
          <p:nvPr/>
        </p:nvCxnSpPr>
        <p:spPr bwMode="gray">
          <a:xfrm flipH="1">
            <a:off x="1554321" y="2818883"/>
            <a:ext cx="971589" cy="8762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63" name="Straight Connector 167"/>
          <p:cNvCxnSpPr/>
          <p:nvPr/>
        </p:nvCxnSpPr>
        <p:spPr bwMode="gray">
          <a:xfrm flipH="1" flipV="1">
            <a:off x="2522531" y="2816406"/>
            <a:ext cx="975076" cy="8839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64" name="文本框 89"/>
          <p:cNvSpPr txBox="1"/>
          <p:nvPr/>
        </p:nvSpPr>
        <p:spPr bwMode="gray">
          <a:xfrm>
            <a:off x="1588365" y="2619137"/>
            <a:ext cx="817853" cy="461665"/>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latin typeface="Huawei Sans" panose="020C0503030203020204" pitchFamily="34" charset="0"/>
              </a:rPr>
              <a:t>CORE1</a:t>
            </a:r>
          </a:p>
          <a:p>
            <a:pPr algn="ctr" fontAlgn="ctr"/>
            <a:r>
              <a:rPr lang="en-US" sz="1200" b="1" dirty="0" smtClean="0">
                <a:latin typeface="Huawei Sans" panose="020C0503030203020204" pitchFamily="34" charset="0"/>
              </a:rPr>
              <a:t>(Border)</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5" name="文本框 90"/>
          <p:cNvSpPr txBox="1"/>
          <p:nvPr/>
        </p:nvSpPr>
        <p:spPr bwMode="gray">
          <a:xfrm>
            <a:off x="812093" y="3545342"/>
            <a:ext cx="590226"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AGG1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6" name="文本框 91"/>
          <p:cNvSpPr txBox="1"/>
          <p:nvPr/>
        </p:nvSpPr>
        <p:spPr bwMode="gray">
          <a:xfrm>
            <a:off x="717515" y="4259604"/>
            <a:ext cx="684804" cy="461665"/>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ACC1</a:t>
            </a:r>
          </a:p>
          <a:p>
            <a:pPr algn="r" fontAlgn="ctr"/>
            <a:r>
              <a:rPr lang="en-US" sz="1200" b="1" dirty="0" smtClean="0">
                <a:latin typeface="Huawei Sans" panose="020C0503030203020204" pitchFamily="34" charset="0"/>
              </a:rPr>
              <a:t>(Edge)</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67" name="图片 66" descr="汇聚交换机.png"/>
          <p:cNvPicPr>
            <a:picLocks noChangeAspect="1"/>
          </p:cNvPicPr>
          <p:nvPr/>
        </p:nvPicPr>
        <p:blipFill>
          <a:blip r:embed="rId4" cstate="print"/>
          <a:stretch>
            <a:fillRect/>
          </a:stretch>
        </p:blipFill>
        <p:spPr bwMode="gray">
          <a:xfrm>
            <a:off x="1330470" y="3512976"/>
            <a:ext cx="446281" cy="365139"/>
          </a:xfrm>
          <a:prstGeom prst="rect">
            <a:avLst/>
          </a:prstGeom>
        </p:spPr>
      </p:pic>
      <p:pic>
        <p:nvPicPr>
          <p:cNvPr id="68" name="图片 67" descr="汇聚交换机.png"/>
          <p:cNvPicPr>
            <a:picLocks noChangeAspect="1"/>
          </p:cNvPicPr>
          <p:nvPr/>
        </p:nvPicPr>
        <p:blipFill>
          <a:blip r:embed="rId4" cstate="print"/>
          <a:stretch>
            <a:fillRect/>
          </a:stretch>
        </p:blipFill>
        <p:spPr bwMode="gray">
          <a:xfrm>
            <a:off x="3261271" y="3512976"/>
            <a:ext cx="446281" cy="365139"/>
          </a:xfrm>
          <a:prstGeom prst="rect">
            <a:avLst/>
          </a:prstGeom>
        </p:spPr>
      </p:pic>
      <p:sp>
        <p:nvSpPr>
          <p:cNvPr id="69" name="文本框 94"/>
          <p:cNvSpPr txBox="1"/>
          <p:nvPr/>
        </p:nvSpPr>
        <p:spPr bwMode="gray">
          <a:xfrm>
            <a:off x="2638518" y="4259604"/>
            <a:ext cx="684804" cy="461665"/>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ACC2</a:t>
            </a:r>
          </a:p>
          <a:p>
            <a:pPr algn="r" fontAlgn="ctr"/>
            <a:r>
              <a:rPr lang="en-US" sz="1200" b="1" dirty="0" smtClean="0">
                <a:latin typeface="Huawei Sans" panose="020C0503030203020204" pitchFamily="34" charset="0"/>
              </a:rPr>
              <a:t>(Edge)</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0" name="文本框 101"/>
          <p:cNvSpPr txBox="1"/>
          <p:nvPr/>
        </p:nvSpPr>
        <p:spPr bwMode="gray">
          <a:xfrm>
            <a:off x="2170663" y="3671347"/>
            <a:ext cx="676788"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solidFill>
                  <a:srgbClr val="30B5C5"/>
                </a:solidFill>
                <a:latin typeface="Huawei Sans" panose="020C0503030203020204" pitchFamily="34" charset="0"/>
              </a:rPr>
              <a:t>Fabric</a:t>
            </a:r>
            <a:endParaRPr lang="en-US" sz="1400" dirty="0">
              <a:solidFill>
                <a:srgbClr val="30B5C5"/>
              </a:solidFill>
              <a:latin typeface="Huawei Sans" panose="020C0503030203020204" pitchFamily="34" charset="0"/>
            </a:endParaRPr>
          </a:p>
        </p:txBody>
      </p:sp>
      <p:cxnSp>
        <p:nvCxnSpPr>
          <p:cNvPr id="71" name="直接连接符 70"/>
          <p:cNvCxnSpPr/>
          <p:nvPr/>
        </p:nvCxnSpPr>
        <p:spPr bwMode="gray">
          <a:xfrm>
            <a:off x="1809570" y="2026520"/>
            <a:ext cx="495259" cy="621078"/>
          </a:xfrm>
          <a:prstGeom prst="line">
            <a:avLst/>
          </a:prstGeom>
          <a:ln>
            <a:solidFill>
              <a:schemeClr val="bg1">
                <a:lumMod val="6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bwMode="gray">
          <a:xfrm flipH="1">
            <a:off x="2777166" y="2036133"/>
            <a:ext cx="464971" cy="611465"/>
          </a:xfrm>
          <a:prstGeom prst="line">
            <a:avLst/>
          </a:prstGeom>
          <a:ln>
            <a:solidFill>
              <a:srgbClr val="ED6D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73" name="文本框 106"/>
          <p:cNvSpPr txBox="1"/>
          <p:nvPr/>
        </p:nvSpPr>
        <p:spPr bwMode="gray">
          <a:xfrm>
            <a:off x="3660886" y="3545342"/>
            <a:ext cx="590226"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AGG2</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4" name="文本框 107"/>
          <p:cNvSpPr txBox="1"/>
          <p:nvPr/>
        </p:nvSpPr>
        <p:spPr bwMode="gray">
          <a:xfrm>
            <a:off x="733297" y="2390631"/>
            <a:ext cx="468398"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400" b="1" dirty="0" smtClean="0">
                <a:latin typeface="Huawei Sans" panose="020C0503030203020204" pitchFamily="34" charset="0"/>
              </a:rPr>
              <a:t>HQ</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75" name="图片 74" descr="接入交换机.png"/>
          <p:cNvPicPr>
            <a:picLocks noChangeAspect="1"/>
          </p:cNvPicPr>
          <p:nvPr/>
        </p:nvPicPr>
        <p:blipFill>
          <a:blip r:embed="rId5" cstate="print"/>
          <a:stretch>
            <a:fillRect/>
          </a:stretch>
        </p:blipFill>
        <p:spPr bwMode="gray">
          <a:xfrm>
            <a:off x="1330470" y="4281392"/>
            <a:ext cx="446281" cy="365139"/>
          </a:xfrm>
          <a:prstGeom prst="rect">
            <a:avLst/>
          </a:prstGeom>
        </p:spPr>
      </p:pic>
      <p:pic>
        <p:nvPicPr>
          <p:cNvPr id="76" name="图片 75" descr="接入交换机.png"/>
          <p:cNvPicPr>
            <a:picLocks noChangeAspect="1"/>
          </p:cNvPicPr>
          <p:nvPr/>
        </p:nvPicPr>
        <p:blipFill>
          <a:blip r:embed="rId5" cstate="print"/>
          <a:stretch>
            <a:fillRect/>
          </a:stretch>
        </p:blipFill>
        <p:spPr bwMode="gray">
          <a:xfrm>
            <a:off x="3261271" y="4281392"/>
            <a:ext cx="446281" cy="365139"/>
          </a:xfrm>
          <a:prstGeom prst="rect">
            <a:avLst/>
          </a:prstGeom>
        </p:spPr>
      </p:pic>
      <p:pic>
        <p:nvPicPr>
          <p:cNvPr id="77" name="图片 76" descr="核心交换机.png"/>
          <p:cNvPicPr>
            <a:picLocks noChangeAspect="1"/>
          </p:cNvPicPr>
          <p:nvPr/>
        </p:nvPicPr>
        <p:blipFill>
          <a:blip r:embed="rId6" cstate="print"/>
          <a:stretch>
            <a:fillRect/>
          </a:stretch>
        </p:blipFill>
        <p:spPr bwMode="gray">
          <a:xfrm>
            <a:off x="2310163" y="2636314"/>
            <a:ext cx="446281" cy="365139"/>
          </a:xfrm>
          <a:prstGeom prst="rect">
            <a:avLst/>
          </a:prstGeom>
        </p:spPr>
      </p:pic>
      <p:pic>
        <p:nvPicPr>
          <p:cNvPr id="78" name="图片 7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3685721" y="2401713"/>
            <a:ext cx="865097" cy="491769"/>
          </a:xfrm>
          <a:prstGeom prst="rect">
            <a:avLst/>
          </a:prstGeom>
        </p:spPr>
      </p:pic>
      <p:pic>
        <p:nvPicPr>
          <p:cNvPr id="79" name="图片 78" descr="AP.png"/>
          <p:cNvPicPr>
            <a:picLocks noChangeAspect="1"/>
          </p:cNvPicPr>
          <p:nvPr/>
        </p:nvPicPr>
        <p:blipFill>
          <a:blip r:embed="rId8" cstate="print"/>
          <a:stretch>
            <a:fillRect/>
          </a:stretch>
        </p:blipFill>
        <p:spPr bwMode="gray">
          <a:xfrm>
            <a:off x="3941003" y="4313077"/>
            <a:ext cx="368827" cy="301768"/>
          </a:xfrm>
          <a:prstGeom prst="rect">
            <a:avLst/>
          </a:prstGeom>
        </p:spPr>
      </p:pic>
      <p:cxnSp>
        <p:nvCxnSpPr>
          <p:cNvPr id="80" name="Straight Connector 166"/>
          <p:cNvCxnSpPr>
            <a:stCxn id="76" idx="3"/>
            <a:endCxn id="79" idx="1"/>
          </p:cNvCxnSpPr>
          <p:nvPr/>
        </p:nvCxnSpPr>
        <p:spPr bwMode="gray">
          <a:xfrm flipV="1">
            <a:off x="3707552" y="4463961"/>
            <a:ext cx="233451"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1" name="文本框 80"/>
          <p:cNvSpPr txBox="1"/>
          <p:nvPr/>
        </p:nvSpPr>
        <p:spPr bwMode="gray">
          <a:xfrm>
            <a:off x="4267173" y="4315959"/>
            <a:ext cx="460382"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AP1</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2" name="组合 1"/>
          <p:cNvGrpSpPr/>
          <p:nvPr/>
        </p:nvGrpSpPr>
        <p:grpSpPr>
          <a:xfrm>
            <a:off x="6606000" y="50856"/>
            <a:ext cx="5155221" cy="324000"/>
            <a:chOff x="6829862" y="50856"/>
            <a:chExt cx="5155221" cy="324000"/>
          </a:xfrm>
        </p:grpSpPr>
        <p:sp>
          <p:nvSpPr>
            <p:cNvPr id="43" name="五边形 42"/>
            <p:cNvSpPr/>
            <p:nvPr/>
          </p:nvSpPr>
          <p:spPr bwMode="gray">
            <a:xfrm>
              <a:off x="6829862" y="50856"/>
              <a:ext cx="60260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800" dirty="0" smtClean="0">
                  <a:latin typeface="Huawei Sans" panose="020C0503030203020204" pitchFamily="34" charset="0"/>
                </a:rPr>
                <a:t>Site Design</a:t>
              </a:r>
              <a:endParaRPr lang="en-US" sz="800" dirty="0">
                <a:latin typeface="Huawei Sans" panose="020C0503030203020204" pitchFamily="34" charset="0"/>
              </a:endParaRPr>
            </a:p>
          </p:txBody>
        </p:sp>
        <p:sp>
          <p:nvSpPr>
            <p:cNvPr id="45" name="燕尾形 44"/>
            <p:cNvSpPr/>
            <p:nvPr/>
          </p:nvSpPr>
          <p:spPr bwMode="gray">
            <a:xfrm>
              <a:off x="9906217" y="50856"/>
              <a:ext cx="127246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dirty="0">
                  <a:latin typeface="Huawei Sans" panose="020C0503030203020204" pitchFamily="34" charset="0"/>
                </a:rPr>
                <a:t>VN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燕尾形 46"/>
            <p:cNvSpPr/>
            <p:nvPr/>
          </p:nvSpPr>
          <p:spPr bwMode="gray">
            <a:xfrm>
              <a:off x="11049083" y="50856"/>
              <a:ext cx="93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Service Deployment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燕尾形 47"/>
            <p:cNvSpPr/>
            <p:nvPr/>
          </p:nvSpPr>
          <p:spPr bwMode="gray">
            <a:xfrm>
              <a:off x="8956166" y="50856"/>
              <a:ext cx="1079648"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chemeClr val="bg1"/>
                  </a:solidFill>
                  <a:latin typeface="Huawei Sans" panose="020C0503030203020204" pitchFamily="34" charset="0"/>
                </a:rPr>
                <a:t>Fabric Management</a:t>
              </a:r>
              <a:endParaRPr lang="en-US" altLang="zh-CN" sz="8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燕尾形 48"/>
            <p:cNvSpPr/>
            <p:nvPr/>
          </p:nvSpPr>
          <p:spPr bwMode="gray">
            <a:xfrm>
              <a:off x="8185763" y="50856"/>
              <a:ext cx="900000"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Network Plan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燕尾形 49"/>
            <p:cNvSpPr/>
            <p:nvPr/>
          </p:nvSpPr>
          <p:spPr bwMode="gray">
            <a:xfrm>
              <a:off x="7302867" y="50856"/>
              <a:ext cx="1012493"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Device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71393008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图片 43"/>
          <p:cNvPicPr>
            <a:picLocks noChangeAspect="1"/>
          </p:cNvPicPr>
          <p:nvPr/>
        </p:nvPicPr>
        <p:blipFill rotWithShape="1">
          <a:blip r:embed="rId3"/>
          <a:srcRect b="36967"/>
          <a:stretch/>
        </p:blipFill>
        <p:spPr>
          <a:xfrm>
            <a:off x="5063291" y="1833186"/>
            <a:ext cx="6480000" cy="3364979"/>
          </a:xfrm>
          <a:prstGeom prst="rect">
            <a:avLst/>
          </a:prstGeom>
          <a:ln>
            <a:solidFill>
              <a:schemeClr val="bg1">
                <a:lumMod val="85000"/>
              </a:schemeClr>
            </a:solidFill>
          </a:ln>
        </p:spPr>
      </p:pic>
      <p:cxnSp>
        <p:nvCxnSpPr>
          <p:cNvPr id="83" name="直接箭头连接符 82"/>
          <p:cNvCxnSpPr/>
          <p:nvPr/>
        </p:nvCxnSpPr>
        <p:spPr bwMode="gray">
          <a:xfrm flipH="1">
            <a:off x="10150731" y="3925166"/>
            <a:ext cx="504516" cy="397541"/>
          </a:xfrm>
          <a:prstGeom prst="straightConnector1">
            <a:avLst/>
          </a:prstGeom>
          <a:ln w="38100">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5" name="标题 4"/>
          <p:cNvSpPr>
            <a:spLocks noGrp="1"/>
          </p:cNvSpPr>
          <p:nvPr>
            <p:ph type="title"/>
          </p:nvPr>
        </p:nvSpPr>
        <p:spPr/>
        <p:txBody>
          <a:bodyPr/>
          <a:lstStyle/>
          <a:p>
            <a:r>
              <a:rPr lang="en-US" smtClean="0"/>
              <a:t>Lab: Creating Network Service Resources (2)</a:t>
            </a:r>
            <a:endParaRPr lang="en-US" altLang="zh-CN" dirty="0"/>
          </a:p>
        </p:txBody>
      </p:sp>
      <p:sp>
        <p:nvSpPr>
          <p:cNvPr id="61" name="矩形 60"/>
          <p:cNvSpPr/>
          <p:nvPr/>
        </p:nvSpPr>
        <p:spPr bwMode="gray">
          <a:xfrm>
            <a:off x="4980164" y="1067552"/>
            <a:ext cx="6399956" cy="707886"/>
          </a:xfrm>
          <a:prstGeom prst="rect">
            <a:avLst/>
          </a:prstGeom>
        </p:spPr>
        <p:txBody>
          <a:bodyPr wrap="square">
            <a:spAutoFit/>
          </a:bodyPr>
          <a:lstStyle/>
          <a:p>
            <a:pPr fontAlgn="ctr">
              <a:lnSpc>
                <a:spcPts val="2400"/>
              </a:lnSpc>
              <a:spcAft>
                <a:spcPts val="600"/>
              </a:spcAft>
            </a:pPr>
            <a:r>
              <a:rPr lang="en-US" sz="1600" dirty="0" smtClean="0">
                <a:latin typeface="Huawei Sans" panose="020C0503030203020204" pitchFamily="34" charset="0"/>
              </a:rPr>
              <a:t>Complete device configurations, including selecting the scenario and configuring interconnection information.</a:t>
            </a:r>
            <a:endParaRPr lang="en-US" altLang="zh-CN" sz="1600" dirty="0">
              <a:latin typeface="Huawei Sans" panose="020C0503030203020204" pitchFamily="34" charset="0"/>
            </a:endParaRPr>
          </a:p>
        </p:txBody>
      </p:sp>
      <p:sp>
        <p:nvSpPr>
          <p:cNvPr id="55" name="Freeform 159"/>
          <p:cNvSpPr/>
          <p:nvPr/>
        </p:nvSpPr>
        <p:spPr bwMode="gray">
          <a:xfrm flipH="1">
            <a:off x="806774" y="1330820"/>
            <a:ext cx="1240474" cy="6484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r>
              <a:rPr lang="en-US" sz="1200" dirty="0" smtClean="0">
                <a:solidFill>
                  <a:schemeClr val="bg1">
                    <a:lumMod val="50000"/>
                  </a:schemeClr>
                </a:solidFill>
                <a:latin typeface="Huawei Sans" panose="020C0503030203020204" pitchFamily="34" charset="0"/>
              </a:rPr>
              <a:t>External network</a:t>
            </a:r>
            <a:endParaRPr lang="en-US" sz="1200" dirty="0">
              <a:solidFill>
                <a:schemeClr val="bg1">
                  <a:lumMod val="50000"/>
                </a:schemeClr>
              </a:solidFill>
              <a:latin typeface="Huawei Sans" panose="020C0503030203020204" pitchFamily="34" charset="0"/>
            </a:endParaRPr>
          </a:p>
        </p:txBody>
      </p:sp>
      <p:sp>
        <p:nvSpPr>
          <p:cNvPr id="56" name="Freeform 159"/>
          <p:cNvSpPr/>
          <p:nvPr/>
        </p:nvSpPr>
        <p:spPr bwMode="gray">
          <a:xfrm flipH="1">
            <a:off x="2932892" y="1330820"/>
            <a:ext cx="1240474" cy="6484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smtClean="0">
                <a:solidFill>
                  <a:srgbClr val="ED6D00"/>
                </a:solidFill>
                <a:latin typeface="Huawei Sans" panose="020C0503030203020204" pitchFamily="34" charset="0"/>
              </a:rPr>
              <a:t>Network service resources</a:t>
            </a:r>
            <a:endParaRPr lang="en-US" sz="1200" dirty="0">
              <a:solidFill>
                <a:srgbClr val="ED6D00"/>
              </a:solidFill>
              <a:latin typeface="Huawei Sans" panose="020C0503030203020204" pitchFamily="34" charset="0"/>
            </a:endParaRPr>
          </a:p>
        </p:txBody>
      </p:sp>
      <p:sp>
        <p:nvSpPr>
          <p:cNvPr id="57" name="圆角矩形 56"/>
          <p:cNvSpPr/>
          <p:nvPr/>
        </p:nvSpPr>
        <p:spPr bwMode="gray">
          <a:xfrm>
            <a:off x="700822" y="2240462"/>
            <a:ext cx="3948649" cy="2628871"/>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8" name="Freeform 159"/>
          <p:cNvSpPr/>
          <p:nvPr/>
        </p:nvSpPr>
        <p:spPr bwMode="gray">
          <a:xfrm flipH="1">
            <a:off x="851146" y="2593278"/>
            <a:ext cx="3316353" cy="189846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dirty="0">
              <a:latin typeface="Huawei Sans" panose="020C0503030203020204" pitchFamily="34" charset="0"/>
              <a:ea typeface="方正兰亭黑简体" panose="02000000000000000000" pitchFamily="2" charset="-122"/>
            </a:endParaRPr>
          </a:p>
        </p:txBody>
      </p:sp>
      <p:cxnSp>
        <p:nvCxnSpPr>
          <p:cNvPr id="59" name="Straight Connector 166"/>
          <p:cNvCxnSpPr>
            <a:stCxn id="67" idx="2"/>
            <a:endCxn id="75" idx="0"/>
          </p:cNvCxnSpPr>
          <p:nvPr/>
        </p:nvCxnSpPr>
        <p:spPr bwMode="gray">
          <a:xfrm>
            <a:off x="1553611" y="3878115"/>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166"/>
          <p:cNvCxnSpPr>
            <a:stCxn id="68" idx="2"/>
            <a:endCxn id="76" idx="0"/>
          </p:cNvCxnSpPr>
          <p:nvPr/>
        </p:nvCxnSpPr>
        <p:spPr bwMode="gray">
          <a:xfrm>
            <a:off x="3484412" y="3878115"/>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167"/>
          <p:cNvCxnSpPr/>
          <p:nvPr/>
        </p:nvCxnSpPr>
        <p:spPr bwMode="gray">
          <a:xfrm flipH="1">
            <a:off x="1554321" y="2818883"/>
            <a:ext cx="971589" cy="8762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63" name="Straight Connector 167"/>
          <p:cNvCxnSpPr/>
          <p:nvPr/>
        </p:nvCxnSpPr>
        <p:spPr bwMode="gray">
          <a:xfrm flipH="1" flipV="1">
            <a:off x="2522531" y="2816406"/>
            <a:ext cx="975076" cy="8839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64" name="文本框 89"/>
          <p:cNvSpPr txBox="1"/>
          <p:nvPr/>
        </p:nvSpPr>
        <p:spPr bwMode="gray">
          <a:xfrm>
            <a:off x="1588365" y="2619137"/>
            <a:ext cx="817853" cy="461665"/>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latin typeface="Huawei Sans" panose="020C0503030203020204" pitchFamily="34" charset="0"/>
              </a:rPr>
              <a:t>CORE1</a:t>
            </a:r>
          </a:p>
          <a:p>
            <a:pPr algn="ctr" fontAlgn="ctr"/>
            <a:r>
              <a:rPr lang="en-US" sz="1200" b="1" dirty="0" smtClean="0">
                <a:latin typeface="Huawei Sans" panose="020C0503030203020204" pitchFamily="34" charset="0"/>
              </a:rPr>
              <a:t>(Border)</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5" name="文本框 90"/>
          <p:cNvSpPr txBox="1"/>
          <p:nvPr/>
        </p:nvSpPr>
        <p:spPr bwMode="gray">
          <a:xfrm>
            <a:off x="812093" y="3545342"/>
            <a:ext cx="590226"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AGG1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6" name="文本框 91"/>
          <p:cNvSpPr txBox="1"/>
          <p:nvPr/>
        </p:nvSpPr>
        <p:spPr bwMode="gray">
          <a:xfrm>
            <a:off x="717515" y="4259604"/>
            <a:ext cx="684804" cy="461665"/>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ACC1</a:t>
            </a:r>
          </a:p>
          <a:p>
            <a:pPr algn="r" fontAlgn="ctr"/>
            <a:r>
              <a:rPr lang="en-US" sz="1200" b="1" dirty="0" smtClean="0">
                <a:latin typeface="Huawei Sans" panose="020C0503030203020204" pitchFamily="34" charset="0"/>
              </a:rPr>
              <a:t>(Edge)</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67" name="图片 66" descr="汇聚交换机.png"/>
          <p:cNvPicPr>
            <a:picLocks noChangeAspect="1"/>
          </p:cNvPicPr>
          <p:nvPr/>
        </p:nvPicPr>
        <p:blipFill>
          <a:blip r:embed="rId4" cstate="print"/>
          <a:stretch>
            <a:fillRect/>
          </a:stretch>
        </p:blipFill>
        <p:spPr bwMode="gray">
          <a:xfrm>
            <a:off x="1330470" y="3512976"/>
            <a:ext cx="446281" cy="365139"/>
          </a:xfrm>
          <a:prstGeom prst="rect">
            <a:avLst/>
          </a:prstGeom>
        </p:spPr>
      </p:pic>
      <p:pic>
        <p:nvPicPr>
          <p:cNvPr id="68" name="图片 67" descr="汇聚交换机.png"/>
          <p:cNvPicPr>
            <a:picLocks noChangeAspect="1"/>
          </p:cNvPicPr>
          <p:nvPr/>
        </p:nvPicPr>
        <p:blipFill>
          <a:blip r:embed="rId4" cstate="print"/>
          <a:stretch>
            <a:fillRect/>
          </a:stretch>
        </p:blipFill>
        <p:spPr bwMode="gray">
          <a:xfrm>
            <a:off x="3261271" y="3512976"/>
            <a:ext cx="446281" cy="365139"/>
          </a:xfrm>
          <a:prstGeom prst="rect">
            <a:avLst/>
          </a:prstGeom>
        </p:spPr>
      </p:pic>
      <p:sp>
        <p:nvSpPr>
          <p:cNvPr id="69" name="文本框 94"/>
          <p:cNvSpPr txBox="1"/>
          <p:nvPr/>
        </p:nvSpPr>
        <p:spPr bwMode="gray">
          <a:xfrm>
            <a:off x="2638518" y="4259604"/>
            <a:ext cx="684804" cy="461665"/>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ACC2</a:t>
            </a:r>
          </a:p>
          <a:p>
            <a:pPr algn="r" fontAlgn="ctr"/>
            <a:r>
              <a:rPr lang="en-US" sz="1200" b="1" dirty="0" smtClean="0">
                <a:latin typeface="Huawei Sans" panose="020C0503030203020204" pitchFamily="34" charset="0"/>
              </a:rPr>
              <a:t>(Edge)</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0" name="文本框 101"/>
          <p:cNvSpPr txBox="1"/>
          <p:nvPr/>
        </p:nvSpPr>
        <p:spPr bwMode="gray">
          <a:xfrm>
            <a:off x="2170663" y="3671347"/>
            <a:ext cx="676788"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solidFill>
                  <a:srgbClr val="30B5C5"/>
                </a:solidFill>
                <a:latin typeface="Huawei Sans" panose="020C0503030203020204" pitchFamily="34" charset="0"/>
              </a:rPr>
              <a:t>Fabric</a:t>
            </a:r>
            <a:endParaRPr lang="en-US" sz="1400" dirty="0">
              <a:solidFill>
                <a:srgbClr val="30B5C5"/>
              </a:solidFill>
              <a:latin typeface="Huawei Sans" panose="020C0503030203020204" pitchFamily="34" charset="0"/>
            </a:endParaRPr>
          </a:p>
        </p:txBody>
      </p:sp>
      <p:cxnSp>
        <p:nvCxnSpPr>
          <p:cNvPr id="71" name="直接连接符 70"/>
          <p:cNvCxnSpPr/>
          <p:nvPr/>
        </p:nvCxnSpPr>
        <p:spPr bwMode="gray">
          <a:xfrm>
            <a:off x="1809570" y="2026520"/>
            <a:ext cx="495259" cy="621078"/>
          </a:xfrm>
          <a:prstGeom prst="line">
            <a:avLst/>
          </a:prstGeom>
          <a:ln>
            <a:solidFill>
              <a:schemeClr val="bg1">
                <a:lumMod val="6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bwMode="gray">
          <a:xfrm flipH="1">
            <a:off x="2777166" y="2036133"/>
            <a:ext cx="464971" cy="611465"/>
          </a:xfrm>
          <a:prstGeom prst="line">
            <a:avLst/>
          </a:prstGeom>
          <a:ln>
            <a:solidFill>
              <a:srgbClr val="ED6D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73" name="文本框 106"/>
          <p:cNvSpPr txBox="1"/>
          <p:nvPr/>
        </p:nvSpPr>
        <p:spPr bwMode="gray">
          <a:xfrm>
            <a:off x="3660886" y="3545342"/>
            <a:ext cx="590226"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AGG2</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4" name="文本框 107"/>
          <p:cNvSpPr txBox="1"/>
          <p:nvPr/>
        </p:nvSpPr>
        <p:spPr bwMode="gray">
          <a:xfrm>
            <a:off x="733297" y="2390631"/>
            <a:ext cx="468398"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400" b="1" dirty="0" smtClean="0">
                <a:latin typeface="Huawei Sans" panose="020C0503030203020204" pitchFamily="34" charset="0"/>
              </a:rPr>
              <a:t>HQ</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75" name="图片 74" descr="接入交换机.png"/>
          <p:cNvPicPr>
            <a:picLocks noChangeAspect="1"/>
          </p:cNvPicPr>
          <p:nvPr/>
        </p:nvPicPr>
        <p:blipFill>
          <a:blip r:embed="rId5" cstate="print"/>
          <a:stretch>
            <a:fillRect/>
          </a:stretch>
        </p:blipFill>
        <p:spPr bwMode="gray">
          <a:xfrm>
            <a:off x="1330470" y="4281392"/>
            <a:ext cx="446281" cy="365139"/>
          </a:xfrm>
          <a:prstGeom prst="rect">
            <a:avLst/>
          </a:prstGeom>
        </p:spPr>
      </p:pic>
      <p:pic>
        <p:nvPicPr>
          <p:cNvPr id="76" name="图片 75" descr="接入交换机.png"/>
          <p:cNvPicPr>
            <a:picLocks noChangeAspect="1"/>
          </p:cNvPicPr>
          <p:nvPr/>
        </p:nvPicPr>
        <p:blipFill>
          <a:blip r:embed="rId5" cstate="print"/>
          <a:stretch>
            <a:fillRect/>
          </a:stretch>
        </p:blipFill>
        <p:spPr bwMode="gray">
          <a:xfrm>
            <a:off x="3261271" y="4281392"/>
            <a:ext cx="446281" cy="365139"/>
          </a:xfrm>
          <a:prstGeom prst="rect">
            <a:avLst/>
          </a:prstGeom>
        </p:spPr>
      </p:pic>
      <p:pic>
        <p:nvPicPr>
          <p:cNvPr id="77" name="图片 76" descr="核心交换机.png"/>
          <p:cNvPicPr>
            <a:picLocks noChangeAspect="1"/>
          </p:cNvPicPr>
          <p:nvPr/>
        </p:nvPicPr>
        <p:blipFill>
          <a:blip r:embed="rId6" cstate="print"/>
          <a:stretch>
            <a:fillRect/>
          </a:stretch>
        </p:blipFill>
        <p:spPr bwMode="gray">
          <a:xfrm>
            <a:off x="2310163" y="2636314"/>
            <a:ext cx="446281" cy="365139"/>
          </a:xfrm>
          <a:prstGeom prst="rect">
            <a:avLst/>
          </a:prstGeom>
        </p:spPr>
      </p:pic>
      <p:pic>
        <p:nvPicPr>
          <p:cNvPr id="78" name="图片 7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3755672" y="2278489"/>
            <a:ext cx="865097" cy="491769"/>
          </a:xfrm>
          <a:prstGeom prst="rect">
            <a:avLst/>
          </a:prstGeom>
        </p:spPr>
      </p:pic>
      <p:pic>
        <p:nvPicPr>
          <p:cNvPr id="79" name="图片 78" descr="AP.png"/>
          <p:cNvPicPr>
            <a:picLocks noChangeAspect="1"/>
          </p:cNvPicPr>
          <p:nvPr/>
        </p:nvPicPr>
        <p:blipFill>
          <a:blip r:embed="rId8" cstate="print"/>
          <a:stretch>
            <a:fillRect/>
          </a:stretch>
        </p:blipFill>
        <p:spPr bwMode="gray">
          <a:xfrm>
            <a:off x="3941003" y="4313077"/>
            <a:ext cx="368827" cy="301768"/>
          </a:xfrm>
          <a:prstGeom prst="rect">
            <a:avLst/>
          </a:prstGeom>
        </p:spPr>
      </p:pic>
      <p:cxnSp>
        <p:nvCxnSpPr>
          <p:cNvPr id="80" name="Straight Connector 166"/>
          <p:cNvCxnSpPr>
            <a:stCxn id="76" idx="3"/>
            <a:endCxn id="79" idx="1"/>
          </p:cNvCxnSpPr>
          <p:nvPr/>
        </p:nvCxnSpPr>
        <p:spPr bwMode="gray">
          <a:xfrm flipV="1">
            <a:off x="3707552" y="4463961"/>
            <a:ext cx="233451"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1" name="文本框 80"/>
          <p:cNvSpPr txBox="1"/>
          <p:nvPr/>
        </p:nvSpPr>
        <p:spPr bwMode="gray">
          <a:xfrm>
            <a:off x="4267173" y="4315959"/>
            <a:ext cx="460382"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AP1</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3" name="文本框 42"/>
          <p:cNvSpPr txBox="1"/>
          <p:nvPr/>
        </p:nvSpPr>
        <p:spPr bwMode="gray">
          <a:xfrm>
            <a:off x="3100704" y="2802358"/>
            <a:ext cx="1481496" cy="646331"/>
          </a:xfrm>
          <a:prstGeom prst="rect">
            <a:avLst/>
          </a:prstGeom>
          <a:noFill/>
        </p:spPr>
        <p:txBody>
          <a:bodyPr wrap="none" rtlCol="0">
            <a:spAutoFit/>
          </a:bodyPr>
          <a:lstStyle/>
          <a:p>
            <a:pPr marL="171450" indent="-171450" fontAlgn="ctr">
              <a:buFont typeface="Arial" panose="020B0604020202020204" pitchFamily="34" charset="0"/>
              <a:buChar char="•"/>
            </a:pPr>
            <a:r>
              <a:rPr lang="en-US" sz="1200" dirty="0" smtClean="0">
                <a:solidFill>
                  <a:srgbClr val="ED6D00"/>
                </a:solidFill>
                <a:latin typeface="Huawei Sans" panose="020C0503030203020204" pitchFamily="34" charset="0"/>
              </a:rPr>
              <a:t>Local port</a:t>
            </a:r>
            <a:endParaRPr lang="en-US" altLang="zh-CN" sz="1200" dirty="0" smtClean="0">
              <a:solidFill>
                <a:srgbClr val="ED6D00"/>
              </a:solidFill>
              <a:latin typeface="Huawei Sans" panose="020C0503030203020204" pitchFamily="34" charset="0"/>
              <a:ea typeface="方正兰亭细黑简体" panose="02000000000000000000" pitchFamily="2" charset="-122"/>
              <a:sym typeface="Huawei Sans" panose="020C0503030203020204" pitchFamily="34" charset="0"/>
            </a:endParaRPr>
          </a:p>
          <a:p>
            <a:pPr marL="171450" indent="-171450" fontAlgn="ctr">
              <a:buFont typeface="Arial" panose="020B0604020202020204" pitchFamily="34" charset="0"/>
              <a:buChar char="•"/>
            </a:pPr>
            <a:r>
              <a:rPr lang="en-US" sz="1200" dirty="0" smtClean="0">
                <a:solidFill>
                  <a:srgbClr val="ED6D00"/>
                </a:solidFill>
                <a:latin typeface="Huawei Sans" panose="020C0503030203020204" pitchFamily="34" charset="0"/>
              </a:rPr>
              <a:t>Local VLAN</a:t>
            </a:r>
          </a:p>
          <a:p>
            <a:pPr marL="171450" indent="-171450" fontAlgn="ctr">
              <a:buFont typeface="Arial" panose="020B0604020202020204" pitchFamily="34" charset="0"/>
              <a:buChar char="•"/>
            </a:pPr>
            <a:r>
              <a:rPr lang="en-US" sz="1200" dirty="0" smtClean="0">
                <a:solidFill>
                  <a:srgbClr val="ED6D00"/>
                </a:solidFill>
                <a:latin typeface="Huawei Sans" panose="020C0503030203020204" pitchFamily="34" charset="0"/>
              </a:rPr>
              <a:t>Local IP address</a:t>
            </a:r>
            <a:endParaRPr lang="en-US" sz="1200" dirty="0">
              <a:solidFill>
                <a:srgbClr val="ED6D00"/>
              </a:solidFill>
              <a:latin typeface="Huawei Sans" panose="020C0503030203020204" pitchFamily="34" charset="0"/>
            </a:endParaRPr>
          </a:p>
        </p:txBody>
      </p:sp>
      <p:sp>
        <p:nvSpPr>
          <p:cNvPr id="45" name="下箭头 63"/>
          <p:cNvSpPr/>
          <p:nvPr/>
        </p:nvSpPr>
        <p:spPr bwMode="gray">
          <a:xfrm rot="16970359" flipV="1">
            <a:off x="2856891" y="2589860"/>
            <a:ext cx="524148" cy="488660"/>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ysClr val="window" lastClr="FFFFFF">
                  <a:alpha val="0"/>
                </a:sysClr>
              </a:gs>
            </a:gsLst>
            <a:lin ang="16200000" scaled="1"/>
            <a:tileRect/>
          </a:gradFill>
          <a:ln w="19050" cap="flat" cmpd="sng" algn="ctr">
            <a:gradFill flip="none" rotWithShape="1">
              <a:gsLst>
                <a:gs pos="100000">
                  <a:sysClr val="window" lastClr="FFFFFF">
                    <a:lumMod val="100000"/>
                    <a:alpha val="0"/>
                  </a:sysClr>
                </a:gs>
                <a:gs pos="31000">
                  <a:srgbClr val="FFD17D"/>
                </a:gs>
              </a:gsLst>
              <a:lin ang="16200000" scaled="1"/>
              <a:tileRect/>
            </a:grad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mn-cs"/>
              <a:sym typeface="Huawei Sans" panose="020C0503030203020204" pitchFamily="34" charset="0"/>
            </a:endParaRPr>
          </a:p>
        </p:txBody>
      </p:sp>
      <p:sp>
        <p:nvSpPr>
          <p:cNvPr id="47" name="文本框 46"/>
          <p:cNvSpPr txBox="1"/>
          <p:nvPr/>
        </p:nvSpPr>
        <p:spPr bwMode="gray">
          <a:xfrm>
            <a:off x="3200324" y="2018722"/>
            <a:ext cx="1253869" cy="276999"/>
          </a:xfrm>
          <a:prstGeom prst="rect">
            <a:avLst/>
          </a:prstGeom>
          <a:noFill/>
        </p:spPr>
        <p:txBody>
          <a:bodyPr wrap="none" rtlCol="0">
            <a:spAutoFit/>
          </a:bodyPr>
          <a:lstStyle/>
          <a:p>
            <a:pPr algn="ctr" fontAlgn="ctr"/>
            <a:r>
              <a:rPr lang="en-US" sz="1200" dirty="0" smtClean="0">
                <a:solidFill>
                  <a:srgbClr val="ED6D00"/>
                </a:solidFill>
                <a:latin typeface="Huawei Sans" panose="020C0503030203020204" pitchFamily="34" charset="0"/>
              </a:rPr>
              <a:t>Peer IP address</a:t>
            </a:r>
            <a:endParaRPr lang="en-US" sz="1200" dirty="0">
              <a:solidFill>
                <a:srgbClr val="ED6D00"/>
              </a:solidFill>
              <a:latin typeface="Huawei Sans" panose="020C0503030203020204" pitchFamily="34" charset="0"/>
            </a:endParaRPr>
          </a:p>
        </p:txBody>
      </p:sp>
      <p:cxnSp>
        <p:nvCxnSpPr>
          <p:cNvPr id="49" name="直接箭头连接符 48"/>
          <p:cNvCxnSpPr/>
          <p:nvPr/>
        </p:nvCxnSpPr>
        <p:spPr bwMode="gray">
          <a:xfrm flipH="1">
            <a:off x="10150731" y="2450196"/>
            <a:ext cx="504516" cy="397541"/>
          </a:xfrm>
          <a:prstGeom prst="straightConnector1">
            <a:avLst/>
          </a:prstGeom>
          <a:ln w="38100">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50" name="TextBox 179"/>
          <p:cNvSpPr txBox="1"/>
          <p:nvPr/>
        </p:nvSpPr>
        <p:spPr bwMode="gray">
          <a:xfrm>
            <a:off x="10402988" y="2065516"/>
            <a:ext cx="1285182" cy="566737"/>
          </a:xfrm>
          <a:prstGeom prst="roundRect">
            <a:avLst>
              <a:gd name="adj" fmla="val 12806"/>
            </a:avLst>
          </a:prstGeom>
          <a:solidFill>
            <a:srgbClr val="30B5C5"/>
          </a:solidFill>
          <a:ln>
            <a:noFill/>
          </a:ln>
        </p:spPr>
        <p:txBody>
          <a:bodyPr wrap="square" lIns="72000" tIns="72000" rIns="72000" bIns="72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000" dirty="0" smtClean="0">
                <a:latin typeface="Huawei Sans" panose="020C0503030203020204" pitchFamily="34" charset="0"/>
              </a:rPr>
              <a:t>Select an interconnection scenario.</a:t>
            </a:r>
            <a:endParaRPr lang="en-US" altLang="zh-CN" sz="1000" dirty="0">
              <a:latin typeface="Huawei Sans" panose="020C0503030203020204" pitchFamily="34" charset="0"/>
            </a:endParaRPr>
          </a:p>
        </p:txBody>
      </p:sp>
      <p:sp>
        <p:nvSpPr>
          <p:cNvPr id="52" name="TextBox 179"/>
          <p:cNvSpPr txBox="1"/>
          <p:nvPr/>
        </p:nvSpPr>
        <p:spPr bwMode="gray">
          <a:xfrm>
            <a:off x="10402988" y="3722970"/>
            <a:ext cx="1285182" cy="527996"/>
          </a:xfrm>
          <a:prstGeom prst="roundRect">
            <a:avLst>
              <a:gd name="adj" fmla="val 12806"/>
            </a:avLst>
          </a:prstGeom>
          <a:solidFill>
            <a:srgbClr val="30B5C5"/>
          </a:solidFill>
          <a:ln>
            <a:noFill/>
          </a:ln>
        </p:spPr>
        <p:txBody>
          <a:bodyPr wrap="square" lIns="72000" tIns="72000" rIns="72000" bIns="72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000" dirty="0" smtClean="0">
                <a:latin typeface="Huawei Sans" panose="020C0503030203020204" pitchFamily="34" charset="0"/>
              </a:rPr>
              <a:t>Configure interconnection information.</a:t>
            </a:r>
            <a:endParaRPr lang="en-US" altLang="zh-CN" sz="1000" dirty="0">
              <a:latin typeface="Huawei Sans" panose="020C0503030203020204" pitchFamily="34" charset="0"/>
            </a:endParaRPr>
          </a:p>
        </p:txBody>
      </p:sp>
      <p:grpSp>
        <p:nvGrpSpPr>
          <p:cNvPr id="2" name="组合 1"/>
          <p:cNvGrpSpPr/>
          <p:nvPr/>
        </p:nvGrpSpPr>
        <p:grpSpPr>
          <a:xfrm>
            <a:off x="6606000" y="50856"/>
            <a:ext cx="5155221" cy="324000"/>
            <a:chOff x="6829862" y="50856"/>
            <a:chExt cx="5155221" cy="324000"/>
          </a:xfrm>
        </p:grpSpPr>
        <p:sp>
          <p:nvSpPr>
            <p:cNvPr id="51" name="五边形 50"/>
            <p:cNvSpPr/>
            <p:nvPr/>
          </p:nvSpPr>
          <p:spPr bwMode="gray">
            <a:xfrm>
              <a:off x="6829862" y="50856"/>
              <a:ext cx="60260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800" dirty="0" smtClean="0">
                  <a:latin typeface="Huawei Sans" panose="020C0503030203020204" pitchFamily="34" charset="0"/>
                </a:rPr>
                <a:t>Site Design</a:t>
              </a:r>
              <a:endParaRPr lang="en-US" sz="800" dirty="0">
                <a:latin typeface="Huawei Sans" panose="020C0503030203020204" pitchFamily="34" charset="0"/>
              </a:endParaRPr>
            </a:p>
          </p:txBody>
        </p:sp>
        <p:sp>
          <p:nvSpPr>
            <p:cNvPr id="82" name="燕尾形 81"/>
            <p:cNvSpPr/>
            <p:nvPr/>
          </p:nvSpPr>
          <p:spPr bwMode="gray">
            <a:xfrm>
              <a:off x="9906217" y="50856"/>
              <a:ext cx="127246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dirty="0">
                  <a:latin typeface="Huawei Sans" panose="020C0503030203020204" pitchFamily="34" charset="0"/>
                </a:rPr>
                <a:t>VN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燕尾形 83"/>
            <p:cNvSpPr/>
            <p:nvPr/>
          </p:nvSpPr>
          <p:spPr bwMode="gray">
            <a:xfrm>
              <a:off x="11049083" y="50856"/>
              <a:ext cx="93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Service Deployment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燕尾形 84"/>
            <p:cNvSpPr/>
            <p:nvPr/>
          </p:nvSpPr>
          <p:spPr bwMode="gray">
            <a:xfrm>
              <a:off x="8956166" y="50856"/>
              <a:ext cx="1079648"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chemeClr val="bg1"/>
                  </a:solidFill>
                  <a:latin typeface="Huawei Sans" panose="020C0503030203020204" pitchFamily="34" charset="0"/>
                </a:rPr>
                <a:t>Fabric Management</a:t>
              </a:r>
              <a:endParaRPr lang="en-US" altLang="zh-CN" sz="8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燕尾形 85"/>
            <p:cNvSpPr/>
            <p:nvPr/>
          </p:nvSpPr>
          <p:spPr bwMode="gray">
            <a:xfrm>
              <a:off x="8185763" y="50856"/>
              <a:ext cx="900000"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Network Plan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燕尾形 86"/>
            <p:cNvSpPr/>
            <p:nvPr/>
          </p:nvSpPr>
          <p:spPr bwMode="gray">
            <a:xfrm>
              <a:off x="7302867" y="50856"/>
              <a:ext cx="1012493"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Device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409884919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Configuring a Fabric: Configuring Access Management</a:t>
            </a:r>
            <a:endParaRPr lang="en-US" altLang="zh-CN" dirty="0"/>
          </a:p>
        </p:txBody>
      </p:sp>
      <p:sp>
        <p:nvSpPr>
          <p:cNvPr id="3" name="文本占位符 2"/>
          <p:cNvSpPr>
            <a:spLocks noGrp="1"/>
          </p:cNvSpPr>
          <p:nvPr>
            <p:ph type="body" sz="quarter" idx="10"/>
          </p:nvPr>
        </p:nvSpPr>
        <p:spPr/>
        <p:txBody>
          <a:bodyPr/>
          <a:lstStyle/>
          <a:p>
            <a:pPr algn="l"/>
            <a:r>
              <a:rPr lang="en-US" sz="1400" dirty="0" smtClean="0">
                <a:latin typeface="Huawei Sans" panose="020C0503030203020204" pitchFamily="34" charset="0"/>
              </a:rPr>
              <a:t>Access control needs to be deployed on the campus network to authenticate access users, including 802.1X authentication, MAC address authentication, and Portal authentication. The implementation of 802.1X authentication and MAC address authentication requires the use of the RADIUS server, whereas the implementation of Portal authentication requires the use of the RADIUS server and Portal server.</a:t>
            </a:r>
            <a:endParaRPr lang="en-US" altLang="zh-CN" sz="1400" dirty="0" smtClean="0">
              <a:latin typeface="Huawei Sans" panose="020C0503030203020204" pitchFamily="34" charset="0"/>
            </a:endParaRPr>
          </a:p>
          <a:p>
            <a:pPr algn="l"/>
            <a:r>
              <a:rPr lang="en-US" sz="1400" dirty="0" smtClean="0">
                <a:latin typeface="Huawei Sans" panose="020C0503030203020204" pitchFamily="34" charset="0"/>
              </a:rPr>
              <a:t>Configuring access management for the fabric is to configure authentication control points and plan access point resources, which will be used during virtual network creation.</a:t>
            </a:r>
            <a:endParaRPr lang="en-US" altLang="zh-CN" sz="1400" dirty="0" smtClean="0">
              <a:latin typeface="Huawei Sans" panose="020C0503030203020204" pitchFamily="34" charset="0"/>
            </a:endParaRPr>
          </a:p>
          <a:p>
            <a:pPr algn="l"/>
            <a:r>
              <a:rPr lang="en-US" sz="1400" dirty="0" smtClean="0">
                <a:latin typeface="Huawei Sans" panose="020C0503030203020204" pitchFamily="34" charset="0"/>
              </a:rPr>
              <a:t>Wired access point resources refer to switch interfaces connected to terminals, and wireless access point resources refer to SSIDs connected </a:t>
            </a:r>
            <a:r>
              <a:rPr lang="en-US" sz="1400" dirty="0" smtClean="0"/>
              <a:t>to</a:t>
            </a:r>
            <a:r>
              <a:rPr lang="en-US" sz="1400" dirty="0" smtClean="0">
                <a:latin typeface="Huawei Sans" panose="020C0503030203020204" pitchFamily="34" charset="0"/>
              </a:rPr>
              <a:t> terminals.</a:t>
            </a:r>
            <a:endParaRPr lang="en-US" altLang="zh-CN" sz="1400" dirty="0" smtClean="0">
              <a:latin typeface="Huawei Sans" panose="020C0503030203020204" pitchFamily="34" charset="0"/>
            </a:endParaRPr>
          </a:p>
          <a:p>
            <a:pPr marL="542925" lvl="1" indent="-241300"/>
            <a:r>
              <a:rPr lang="en-US" sz="1200" dirty="0" smtClean="0">
                <a:latin typeface="Huawei Sans" panose="020C0503030203020204" pitchFamily="34" charset="0"/>
              </a:rPr>
              <a:t>During access management configuration for the fabric, three connection types are defined for access ports of switches:</a:t>
            </a:r>
            <a:endParaRPr lang="en-US" altLang="zh-CN" sz="1200" dirty="0" smtClean="0">
              <a:latin typeface="Huawei Sans" panose="020C0503030203020204" pitchFamily="34" charset="0"/>
            </a:endParaRPr>
          </a:p>
          <a:p>
            <a:pPr marL="712788" lvl="2" indent="-169863"/>
            <a:r>
              <a:rPr lang="en-US" sz="1100" b="1" dirty="0" smtClean="0">
                <a:latin typeface="Huawei Sans" panose="020C0503030203020204" pitchFamily="34" charset="0"/>
              </a:rPr>
              <a:t>Extended AP</a:t>
            </a:r>
            <a:r>
              <a:rPr lang="en-US" sz="1100" dirty="0" smtClean="0">
                <a:latin typeface="Huawei Sans" panose="020C0503030203020204" pitchFamily="34" charset="0"/>
              </a:rPr>
              <a:t>: Huawei Fit APs, which can be managed by </a:t>
            </a:r>
            <a:r>
              <a:rPr lang="en-US" sz="1100" dirty="0" err="1" smtClean="0">
                <a:latin typeface="Huawei Sans" panose="020C0503030203020204" pitchFamily="34" charset="0"/>
              </a:rPr>
              <a:t>iMaster</a:t>
            </a:r>
            <a:r>
              <a:rPr lang="en-US" sz="1100" dirty="0" smtClean="0">
                <a:latin typeface="Huawei Sans" panose="020C0503030203020204" pitchFamily="34" charset="0"/>
              </a:rPr>
              <a:t> NCE-Campus.</a:t>
            </a:r>
          </a:p>
          <a:p>
            <a:pPr marL="712788" lvl="2" indent="-169863"/>
            <a:r>
              <a:rPr lang="en-US" sz="1100" b="1" dirty="0" smtClean="0">
                <a:latin typeface="Huawei Sans" panose="020C0503030203020204" pitchFamily="34" charset="0"/>
              </a:rPr>
              <a:t>Extended access switch</a:t>
            </a:r>
            <a:r>
              <a:rPr lang="en-US" sz="1100" dirty="0" smtClean="0">
                <a:latin typeface="Huawei Sans" panose="020C0503030203020204" pitchFamily="34" charset="0"/>
              </a:rPr>
              <a:t>: Huawei switches, which can be managed by </a:t>
            </a:r>
            <a:r>
              <a:rPr lang="en-US" sz="1100" dirty="0" err="1" smtClean="0">
                <a:latin typeface="Huawei Sans" panose="020C0503030203020204" pitchFamily="34" charset="0"/>
              </a:rPr>
              <a:t>iMaster</a:t>
            </a:r>
            <a:r>
              <a:rPr lang="en-US" sz="1100" dirty="0" smtClean="0">
                <a:latin typeface="Huawei Sans" panose="020C0503030203020204" pitchFamily="34" charset="0"/>
              </a:rPr>
              <a:t> NCE-Campus.</a:t>
            </a:r>
          </a:p>
          <a:p>
            <a:pPr marL="712788" lvl="2" indent="-169863"/>
            <a:r>
              <a:rPr lang="en-US" sz="1100" b="1" dirty="0" smtClean="0"/>
              <a:t>Terminal </a:t>
            </a:r>
            <a:r>
              <a:rPr lang="en-US" sz="1100" b="1" dirty="0"/>
              <a:t>(PC, Phone, dumb terminal, non-fabric extended switch/AP)</a:t>
            </a:r>
            <a:r>
              <a:rPr lang="en-US" sz="1100" dirty="0"/>
              <a:t>: </a:t>
            </a:r>
            <a:r>
              <a:rPr lang="en-US" sz="1100" dirty="0" smtClean="0">
                <a:latin typeface="Huawei Sans" panose="020C0503030203020204" pitchFamily="34" charset="0"/>
              </a:rPr>
              <a:t>user terminals, switches and APs that cannot be managed by </a:t>
            </a:r>
            <a:r>
              <a:rPr lang="en-US" sz="1100" dirty="0" err="1" smtClean="0">
                <a:latin typeface="Huawei Sans" panose="020C0503030203020204" pitchFamily="34" charset="0"/>
              </a:rPr>
              <a:t>iMaster</a:t>
            </a:r>
            <a:r>
              <a:rPr lang="en-US" sz="1100" dirty="0" smtClean="0">
                <a:latin typeface="Huawei Sans" panose="020C0503030203020204" pitchFamily="34" charset="0"/>
              </a:rPr>
              <a:t> NCE-Campus, and switches that can be managed by </a:t>
            </a:r>
            <a:r>
              <a:rPr lang="en-US" sz="1100" dirty="0" err="1" smtClean="0">
                <a:latin typeface="Huawei Sans" panose="020C0503030203020204" pitchFamily="34" charset="0"/>
              </a:rPr>
              <a:t>iMaster</a:t>
            </a:r>
            <a:r>
              <a:rPr lang="en-US" sz="1100" dirty="0" smtClean="0">
                <a:latin typeface="Huawei Sans" panose="020C0503030203020204" pitchFamily="34" charset="0"/>
              </a:rPr>
              <a:t> NCE-Campus but do not support fabric extension.</a:t>
            </a:r>
            <a:endParaRPr lang="en-US" altLang="zh-CN" sz="1100" dirty="0" smtClean="0">
              <a:latin typeface="Huawei Sans" panose="020C0503030203020204" pitchFamily="34" charset="0"/>
            </a:endParaRPr>
          </a:p>
          <a:p>
            <a:pPr algn="l"/>
            <a:r>
              <a:rPr lang="en-US" sz="1400" dirty="0" smtClean="0">
                <a:latin typeface="Huawei Sans" panose="020C0503030203020204" pitchFamily="34" charset="0"/>
              </a:rPr>
              <a:t>Access management configuration for the fabric varies depending on the gateway solution.</a:t>
            </a:r>
            <a:endParaRPr lang="en-US" altLang="zh-CN" sz="1400" dirty="0">
              <a:latin typeface="Huawei Sans" panose="020C0503030203020204" pitchFamily="34" charset="0"/>
            </a:endParaRPr>
          </a:p>
        </p:txBody>
      </p:sp>
      <p:grpSp>
        <p:nvGrpSpPr>
          <p:cNvPr id="4" name="组合 3"/>
          <p:cNvGrpSpPr/>
          <p:nvPr/>
        </p:nvGrpSpPr>
        <p:grpSpPr>
          <a:xfrm>
            <a:off x="6606000" y="50856"/>
            <a:ext cx="5155221" cy="324000"/>
            <a:chOff x="6829862" y="50856"/>
            <a:chExt cx="5155221" cy="324000"/>
          </a:xfrm>
        </p:grpSpPr>
        <p:sp>
          <p:nvSpPr>
            <p:cNvPr id="10" name="五边形 9"/>
            <p:cNvSpPr/>
            <p:nvPr/>
          </p:nvSpPr>
          <p:spPr bwMode="gray">
            <a:xfrm>
              <a:off x="6829862" y="50856"/>
              <a:ext cx="60260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800" dirty="0" smtClean="0">
                  <a:latin typeface="Huawei Sans" panose="020C0503030203020204" pitchFamily="34" charset="0"/>
                </a:rPr>
                <a:t>Site Design</a:t>
              </a:r>
              <a:endParaRPr lang="en-US" sz="800" dirty="0">
                <a:latin typeface="Huawei Sans" panose="020C0503030203020204" pitchFamily="34" charset="0"/>
              </a:endParaRPr>
            </a:p>
          </p:txBody>
        </p:sp>
        <p:sp>
          <p:nvSpPr>
            <p:cNvPr id="11" name="燕尾形 10"/>
            <p:cNvSpPr/>
            <p:nvPr/>
          </p:nvSpPr>
          <p:spPr bwMode="gray">
            <a:xfrm>
              <a:off x="9906217" y="50856"/>
              <a:ext cx="127246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dirty="0">
                  <a:latin typeface="Huawei Sans" panose="020C0503030203020204" pitchFamily="34" charset="0"/>
                </a:rPr>
                <a:t>VN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燕尾形 17"/>
            <p:cNvSpPr/>
            <p:nvPr/>
          </p:nvSpPr>
          <p:spPr bwMode="gray">
            <a:xfrm>
              <a:off x="11049083" y="50856"/>
              <a:ext cx="93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Service Deployment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燕尾形 18"/>
            <p:cNvSpPr/>
            <p:nvPr/>
          </p:nvSpPr>
          <p:spPr bwMode="gray">
            <a:xfrm>
              <a:off x="8956166" y="50856"/>
              <a:ext cx="1079648"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chemeClr val="bg1"/>
                  </a:solidFill>
                  <a:latin typeface="Huawei Sans" panose="020C0503030203020204" pitchFamily="34" charset="0"/>
                </a:rPr>
                <a:t>Fabric Management</a:t>
              </a:r>
              <a:endParaRPr lang="en-US" altLang="zh-CN" sz="8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燕尾形 19"/>
            <p:cNvSpPr/>
            <p:nvPr/>
          </p:nvSpPr>
          <p:spPr bwMode="gray">
            <a:xfrm>
              <a:off x="8185763" y="50856"/>
              <a:ext cx="900000"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Network Plan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燕尾形 20"/>
            <p:cNvSpPr/>
            <p:nvPr/>
          </p:nvSpPr>
          <p:spPr bwMode="gray">
            <a:xfrm>
              <a:off x="7302867" y="50856"/>
              <a:ext cx="1012493"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Device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5536712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smtClean="0"/>
              <a:t>Lab: Configuring Fabric Access Management (1)</a:t>
            </a:r>
            <a:endParaRPr lang="en-US" altLang="zh-CN" dirty="0"/>
          </a:p>
        </p:txBody>
      </p:sp>
      <p:pic>
        <p:nvPicPr>
          <p:cNvPr id="34" name="图片 33" descr="PC.png">
            <a:extLst>
              <a:ext uri="{FF2B5EF4-FFF2-40B4-BE49-F238E27FC236}">
                <a16:creationId xmlns="" xmlns:a16="http://schemas.microsoft.com/office/drawing/2014/main" xmlns:lc="http://schemas.openxmlformats.org/drawingml/2006/lockedCanvas" id="{4666702E-823D-4236-BF2F-880359158C83}"/>
              </a:ext>
            </a:extLst>
          </p:cNvPr>
          <p:cNvPicPr>
            <a:picLocks noChangeAspect="1"/>
          </p:cNvPicPr>
          <p:nvPr/>
        </p:nvPicPr>
        <p:blipFill>
          <a:blip r:embed="rId3" cstate="print"/>
          <a:stretch>
            <a:fillRect/>
          </a:stretch>
        </p:blipFill>
        <p:spPr bwMode="gray">
          <a:xfrm>
            <a:off x="1510422" y="4893075"/>
            <a:ext cx="445506" cy="342149"/>
          </a:xfrm>
          <a:prstGeom prst="rect">
            <a:avLst/>
          </a:prstGeom>
        </p:spPr>
      </p:pic>
      <p:sp>
        <p:nvSpPr>
          <p:cNvPr id="35" name="圆角矩形 34"/>
          <p:cNvSpPr/>
          <p:nvPr/>
        </p:nvSpPr>
        <p:spPr bwMode="gray">
          <a:xfrm>
            <a:off x="873126" y="1948506"/>
            <a:ext cx="3948649" cy="2628871"/>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6" name="Freeform 159"/>
          <p:cNvSpPr/>
          <p:nvPr/>
        </p:nvSpPr>
        <p:spPr bwMode="gray">
          <a:xfrm flipH="1">
            <a:off x="1023450" y="2301322"/>
            <a:ext cx="3316353" cy="189846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dirty="0">
              <a:latin typeface="Huawei Sans" panose="020C0503030203020204" pitchFamily="34" charset="0"/>
              <a:ea typeface="方正兰亭黑简体" panose="02000000000000000000" pitchFamily="2" charset="-122"/>
            </a:endParaRPr>
          </a:p>
        </p:txBody>
      </p:sp>
      <p:cxnSp>
        <p:nvCxnSpPr>
          <p:cNvPr id="37" name="Straight Connector 166"/>
          <p:cNvCxnSpPr>
            <a:stCxn id="45" idx="2"/>
            <a:endCxn id="65" idx="0"/>
          </p:cNvCxnSpPr>
          <p:nvPr/>
        </p:nvCxnSpPr>
        <p:spPr bwMode="gray">
          <a:xfrm>
            <a:off x="1725915" y="3586159"/>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166"/>
          <p:cNvCxnSpPr>
            <a:stCxn id="46" idx="2"/>
            <a:endCxn id="70" idx="0"/>
          </p:cNvCxnSpPr>
          <p:nvPr/>
        </p:nvCxnSpPr>
        <p:spPr bwMode="gray">
          <a:xfrm>
            <a:off x="3656716" y="3586159"/>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167"/>
          <p:cNvCxnSpPr/>
          <p:nvPr/>
        </p:nvCxnSpPr>
        <p:spPr bwMode="gray">
          <a:xfrm flipH="1">
            <a:off x="1726625" y="2526927"/>
            <a:ext cx="971589" cy="8762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41" name="Straight Connector 167"/>
          <p:cNvCxnSpPr/>
          <p:nvPr/>
        </p:nvCxnSpPr>
        <p:spPr bwMode="gray">
          <a:xfrm flipH="1" flipV="1">
            <a:off x="2694835" y="2524450"/>
            <a:ext cx="975076" cy="8839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42" name="文本框 89"/>
          <p:cNvSpPr txBox="1"/>
          <p:nvPr/>
        </p:nvSpPr>
        <p:spPr bwMode="gray">
          <a:xfrm>
            <a:off x="1760669" y="2327181"/>
            <a:ext cx="817853" cy="461665"/>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latin typeface="Huawei Sans" panose="020C0503030203020204" pitchFamily="34" charset="0"/>
              </a:rPr>
              <a:t>CORE1</a:t>
            </a:r>
          </a:p>
          <a:p>
            <a:pPr algn="ctr" fontAlgn="ctr"/>
            <a:r>
              <a:rPr lang="en-US" sz="1200" b="1" dirty="0" smtClean="0">
                <a:latin typeface="Huawei Sans" panose="020C0503030203020204" pitchFamily="34" charset="0"/>
              </a:rPr>
              <a:t>(Border)</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3" name="文本框 90"/>
          <p:cNvSpPr txBox="1"/>
          <p:nvPr/>
        </p:nvSpPr>
        <p:spPr bwMode="gray">
          <a:xfrm>
            <a:off x="984397" y="3253386"/>
            <a:ext cx="590226"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AGG1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4" name="文本框 91"/>
          <p:cNvSpPr txBox="1"/>
          <p:nvPr/>
        </p:nvSpPr>
        <p:spPr bwMode="gray">
          <a:xfrm>
            <a:off x="889819" y="3967648"/>
            <a:ext cx="684804" cy="461665"/>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ACC1</a:t>
            </a:r>
          </a:p>
          <a:p>
            <a:pPr algn="r" fontAlgn="ctr"/>
            <a:r>
              <a:rPr lang="en-US" sz="1200" b="1" dirty="0" smtClean="0">
                <a:latin typeface="Huawei Sans" panose="020C0503030203020204" pitchFamily="34" charset="0"/>
              </a:rPr>
              <a:t>(Edge)</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45" name="图片 44" descr="汇聚交换机.png"/>
          <p:cNvPicPr>
            <a:picLocks noChangeAspect="1"/>
          </p:cNvPicPr>
          <p:nvPr/>
        </p:nvPicPr>
        <p:blipFill>
          <a:blip r:embed="rId4" cstate="print"/>
          <a:stretch>
            <a:fillRect/>
          </a:stretch>
        </p:blipFill>
        <p:spPr bwMode="gray">
          <a:xfrm>
            <a:off x="1502774" y="3221020"/>
            <a:ext cx="446281" cy="365139"/>
          </a:xfrm>
          <a:prstGeom prst="rect">
            <a:avLst/>
          </a:prstGeom>
        </p:spPr>
      </p:pic>
      <p:pic>
        <p:nvPicPr>
          <p:cNvPr id="46" name="图片 45" descr="汇聚交换机.png"/>
          <p:cNvPicPr>
            <a:picLocks noChangeAspect="1"/>
          </p:cNvPicPr>
          <p:nvPr/>
        </p:nvPicPr>
        <p:blipFill>
          <a:blip r:embed="rId4" cstate="print"/>
          <a:stretch>
            <a:fillRect/>
          </a:stretch>
        </p:blipFill>
        <p:spPr bwMode="gray">
          <a:xfrm>
            <a:off x="3433575" y="3221020"/>
            <a:ext cx="446281" cy="365139"/>
          </a:xfrm>
          <a:prstGeom prst="rect">
            <a:avLst/>
          </a:prstGeom>
        </p:spPr>
      </p:pic>
      <p:sp>
        <p:nvSpPr>
          <p:cNvPr id="53" name="文本框 94"/>
          <p:cNvSpPr txBox="1"/>
          <p:nvPr/>
        </p:nvSpPr>
        <p:spPr bwMode="gray">
          <a:xfrm>
            <a:off x="2810822" y="3967648"/>
            <a:ext cx="684804" cy="461665"/>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ACC2</a:t>
            </a:r>
          </a:p>
          <a:p>
            <a:pPr algn="r" fontAlgn="ctr"/>
            <a:r>
              <a:rPr lang="en-US" sz="1200" b="1" dirty="0" smtClean="0">
                <a:latin typeface="Huawei Sans" panose="020C0503030203020204" pitchFamily="34" charset="0"/>
              </a:rPr>
              <a:t>(Edge)</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54" name="直接连接符 53"/>
          <p:cNvCxnSpPr/>
          <p:nvPr/>
        </p:nvCxnSpPr>
        <p:spPr bwMode="gray">
          <a:xfrm>
            <a:off x="1733175" y="4386976"/>
            <a:ext cx="0" cy="455400"/>
          </a:xfrm>
          <a:prstGeom prst="line">
            <a:avLst/>
          </a:prstGeom>
          <a:ln>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bwMode="gray">
          <a:xfrm>
            <a:off x="4297720" y="4569614"/>
            <a:ext cx="0" cy="272762"/>
          </a:xfrm>
          <a:prstGeom prst="line">
            <a:avLst/>
          </a:prstGeom>
          <a:ln>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6" name="文本框 101"/>
          <p:cNvSpPr txBox="1"/>
          <p:nvPr/>
        </p:nvSpPr>
        <p:spPr bwMode="gray">
          <a:xfrm>
            <a:off x="2342967" y="3379391"/>
            <a:ext cx="676788"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solidFill>
                  <a:srgbClr val="30B5C5"/>
                </a:solidFill>
                <a:latin typeface="Huawei Sans" panose="020C0503030203020204" pitchFamily="34" charset="0"/>
              </a:rPr>
              <a:t>Fabric</a:t>
            </a:r>
            <a:endParaRPr lang="en-US" sz="1400" dirty="0">
              <a:solidFill>
                <a:srgbClr val="30B5C5"/>
              </a:solidFill>
              <a:latin typeface="Huawei Sans" panose="020C0503030203020204" pitchFamily="34" charset="0"/>
            </a:endParaRPr>
          </a:p>
        </p:txBody>
      </p:sp>
      <p:sp>
        <p:nvSpPr>
          <p:cNvPr id="61" name="文本框 106"/>
          <p:cNvSpPr txBox="1"/>
          <p:nvPr/>
        </p:nvSpPr>
        <p:spPr bwMode="gray">
          <a:xfrm>
            <a:off x="3833190" y="3253386"/>
            <a:ext cx="590226"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AGG2</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3" name="文本框 107"/>
          <p:cNvSpPr txBox="1"/>
          <p:nvPr/>
        </p:nvSpPr>
        <p:spPr bwMode="gray">
          <a:xfrm>
            <a:off x="905601" y="2098675"/>
            <a:ext cx="468398"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400" b="1" dirty="0" smtClean="0">
                <a:latin typeface="Huawei Sans" panose="020C0503030203020204" pitchFamily="34" charset="0"/>
              </a:rPr>
              <a:t>HQ</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65" name="图片 64" descr="接入交换机.png"/>
          <p:cNvPicPr>
            <a:picLocks noChangeAspect="1"/>
          </p:cNvPicPr>
          <p:nvPr/>
        </p:nvPicPr>
        <p:blipFill>
          <a:blip r:embed="rId5" cstate="print"/>
          <a:stretch>
            <a:fillRect/>
          </a:stretch>
        </p:blipFill>
        <p:spPr bwMode="gray">
          <a:xfrm>
            <a:off x="1502774" y="3989436"/>
            <a:ext cx="446281" cy="365139"/>
          </a:xfrm>
          <a:prstGeom prst="rect">
            <a:avLst/>
          </a:prstGeom>
        </p:spPr>
      </p:pic>
      <p:pic>
        <p:nvPicPr>
          <p:cNvPr id="70" name="图片 69" descr="接入交换机.png"/>
          <p:cNvPicPr>
            <a:picLocks noChangeAspect="1"/>
          </p:cNvPicPr>
          <p:nvPr/>
        </p:nvPicPr>
        <p:blipFill>
          <a:blip r:embed="rId5" cstate="print"/>
          <a:stretch>
            <a:fillRect/>
          </a:stretch>
        </p:blipFill>
        <p:spPr bwMode="gray">
          <a:xfrm>
            <a:off x="3433575" y="3989436"/>
            <a:ext cx="446281" cy="365139"/>
          </a:xfrm>
          <a:prstGeom prst="rect">
            <a:avLst/>
          </a:prstGeom>
        </p:spPr>
      </p:pic>
      <p:pic>
        <p:nvPicPr>
          <p:cNvPr id="71" name="图片 70" descr="核心交换机.png"/>
          <p:cNvPicPr>
            <a:picLocks noChangeAspect="1"/>
          </p:cNvPicPr>
          <p:nvPr/>
        </p:nvPicPr>
        <p:blipFill>
          <a:blip r:embed="rId6" cstate="print"/>
          <a:stretch>
            <a:fillRect/>
          </a:stretch>
        </p:blipFill>
        <p:spPr bwMode="gray">
          <a:xfrm>
            <a:off x="2482467" y="2344358"/>
            <a:ext cx="446281" cy="365139"/>
          </a:xfrm>
          <a:prstGeom prst="rect">
            <a:avLst/>
          </a:prstGeom>
        </p:spPr>
      </p:pic>
      <p:pic>
        <p:nvPicPr>
          <p:cNvPr id="72" name="图片 7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3858025" y="2109757"/>
            <a:ext cx="865097" cy="491769"/>
          </a:xfrm>
          <a:prstGeom prst="rect">
            <a:avLst/>
          </a:prstGeom>
        </p:spPr>
      </p:pic>
      <p:pic>
        <p:nvPicPr>
          <p:cNvPr id="73" name="图片 72" descr="AP.png"/>
          <p:cNvPicPr>
            <a:picLocks noChangeAspect="1"/>
          </p:cNvPicPr>
          <p:nvPr/>
        </p:nvPicPr>
        <p:blipFill>
          <a:blip r:embed="rId8" cstate="print"/>
          <a:stretch>
            <a:fillRect/>
          </a:stretch>
        </p:blipFill>
        <p:spPr bwMode="gray">
          <a:xfrm>
            <a:off x="4113307" y="4021121"/>
            <a:ext cx="368827" cy="301768"/>
          </a:xfrm>
          <a:prstGeom prst="rect">
            <a:avLst/>
          </a:prstGeom>
        </p:spPr>
      </p:pic>
      <p:cxnSp>
        <p:nvCxnSpPr>
          <p:cNvPr id="74" name="Straight Connector 166"/>
          <p:cNvCxnSpPr>
            <a:stCxn id="70" idx="3"/>
            <a:endCxn id="73" idx="1"/>
          </p:cNvCxnSpPr>
          <p:nvPr/>
        </p:nvCxnSpPr>
        <p:spPr bwMode="gray">
          <a:xfrm flipV="1">
            <a:off x="3879856" y="4172005"/>
            <a:ext cx="233451"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bwMode="gray">
          <a:xfrm flipV="1">
            <a:off x="4194213" y="4347655"/>
            <a:ext cx="225698" cy="191130"/>
            <a:chOff x="7440613" y="4868863"/>
            <a:chExt cx="1019175" cy="828675"/>
          </a:xfrm>
          <a:solidFill>
            <a:schemeClr val="bg1">
              <a:lumMod val="50000"/>
            </a:schemeClr>
          </a:solidFill>
        </p:grpSpPr>
        <p:sp>
          <p:nvSpPr>
            <p:cNvPr id="76"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78" name="图片 77" descr="日志告警服务器-蓝.png"/>
          <p:cNvPicPr>
            <a:picLocks noChangeAspect="1"/>
          </p:cNvPicPr>
          <p:nvPr/>
        </p:nvPicPr>
        <p:blipFill>
          <a:blip r:embed="rId9" cstate="print"/>
          <a:stretch>
            <a:fillRect/>
          </a:stretch>
        </p:blipFill>
        <p:spPr bwMode="gray">
          <a:xfrm>
            <a:off x="4084092" y="4917228"/>
            <a:ext cx="445956" cy="278465"/>
          </a:xfrm>
          <a:prstGeom prst="rect">
            <a:avLst/>
          </a:prstGeom>
        </p:spPr>
      </p:pic>
      <p:sp>
        <p:nvSpPr>
          <p:cNvPr id="79" name="文本框 78"/>
          <p:cNvSpPr txBox="1"/>
          <p:nvPr/>
        </p:nvSpPr>
        <p:spPr bwMode="gray">
          <a:xfrm>
            <a:off x="4439477" y="4024003"/>
            <a:ext cx="460382"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AP1</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1" name="椭圆 80"/>
          <p:cNvSpPr/>
          <p:nvPr/>
        </p:nvSpPr>
        <p:spPr bwMode="gray">
          <a:xfrm>
            <a:off x="1666647" y="4284900"/>
            <a:ext cx="118533" cy="118533"/>
          </a:xfrm>
          <a:prstGeom prst="ellipse">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000" dirty="0">
              <a:latin typeface="Huawei Sans" panose="020C0503030203020204" pitchFamily="34" charset="0"/>
            </a:endParaRPr>
          </a:p>
        </p:txBody>
      </p:sp>
      <p:sp>
        <p:nvSpPr>
          <p:cNvPr id="87" name="矩形 86"/>
          <p:cNvSpPr/>
          <p:nvPr/>
        </p:nvSpPr>
        <p:spPr bwMode="gray">
          <a:xfrm>
            <a:off x="5075164" y="1231774"/>
            <a:ext cx="6399956" cy="707886"/>
          </a:xfrm>
          <a:prstGeom prst="rect">
            <a:avLst/>
          </a:prstGeom>
        </p:spPr>
        <p:txBody>
          <a:bodyPr wrap="square">
            <a:spAutoFit/>
          </a:bodyPr>
          <a:lstStyle/>
          <a:p>
            <a:pPr fontAlgn="ctr">
              <a:lnSpc>
                <a:spcPts val="2400"/>
              </a:lnSpc>
              <a:spcAft>
                <a:spcPts val="600"/>
              </a:spcAft>
            </a:pPr>
            <a:r>
              <a:rPr lang="en-US" sz="1600" dirty="0" smtClean="0">
                <a:latin typeface="Huawei Sans" panose="020C0503030203020204" pitchFamily="34" charset="0"/>
              </a:rPr>
              <a:t>Configure access management for wired access terminals and activate authentication on a switch interface.</a:t>
            </a:r>
            <a:endParaRPr lang="en-US" altLang="zh-CN" sz="1600" dirty="0">
              <a:latin typeface="Huawei Sans" panose="020C0503030203020204" pitchFamily="34" charset="0"/>
            </a:endParaRPr>
          </a:p>
        </p:txBody>
      </p:sp>
      <p:sp>
        <p:nvSpPr>
          <p:cNvPr id="89" name="椭圆 88"/>
          <p:cNvSpPr/>
          <p:nvPr/>
        </p:nvSpPr>
        <p:spPr bwMode="gray">
          <a:xfrm>
            <a:off x="3806411" y="4122978"/>
            <a:ext cx="118533" cy="118533"/>
          </a:xfrm>
          <a:prstGeom prst="ellipse">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000" dirty="0">
              <a:latin typeface="Huawei Sans" panose="020C0503030203020204" pitchFamily="34" charset="0"/>
            </a:endParaRPr>
          </a:p>
        </p:txBody>
      </p:sp>
      <p:grpSp>
        <p:nvGrpSpPr>
          <p:cNvPr id="2" name="组合 1"/>
          <p:cNvGrpSpPr/>
          <p:nvPr/>
        </p:nvGrpSpPr>
        <p:grpSpPr>
          <a:xfrm>
            <a:off x="6606000" y="50856"/>
            <a:ext cx="5155221" cy="324000"/>
            <a:chOff x="6829862" y="50856"/>
            <a:chExt cx="5155221" cy="324000"/>
          </a:xfrm>
        </p:grpSpPr>
        <p:sp>
          <p:nvSpPr>
            <p:cNvPr id="47" name="五边形 46"/>
            <p:cNvSpPr/>
            <p:nvPr/>
          </p:nvSpPr>
          <p:spPr bwMode="gray">
            <a:xfrm>
              <a:off x="6829862" y="50856"/>
              <a:ext cx="60260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800" dirty="0" smtClean="0">
                  <a:latin typeface="Huawei Sans" panose="020C0503030203020204" pitchFamily="34" charset="0"/>
                </a:rPr>
                <a:t>Site Design</a:t>
              </a:r>
              <a:endParaRPr lang="en-US" sz="800" dirty="0">
                <a:latin typeface="Huawei Sans" panose="020C0503030203020204" pitchFamily="34" charset="0"/>
              </a:endParaRPr>
            </a:p>
          </p:txBody>
        </p:sp>
        <p:sp>
          <p:nvSpPr>
            <p:cNvPr id="48" name="燕尾形 47"/>
            <p:cNvSpPr/>
            <p:nvPr/>
          </p:nvSpPr>
          <p:spPr bwMode="gray">
            <a:xfrm>
              <a:off x="9906217" y="50856"/>
              <a:ext cx="127246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dirty="0">
                  <a:latin typeface="Huawei Sans" panose="020C0503030203020204" pitchFamily="34" charset="0"/>
                </a:rPr>
                <a:t>VN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燕尾形 48"/>
            <p:cNvSpPr/>
            <p:nvPr/>
          </p:nvSpPr>
          <p:spPr bwMode="gray">
            <a:xfrm>
              <a:off x="11049083" y="50856"/>
              <a:ext cx="93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Service Deployment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燕尾形 49"/>
            <p:cNvSpPr/>
            <p:nvPr/>
          </p:nvSpPr>
          <p:spPr bwMode="gray">
            <a:xfrm>
              <a:off x="8956166" y="50856"/>
              <a:ext cx="1079648"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chemeClr val="bg1"/>
                  </a:solidFill>
                  <a:latin typeface="Huawei Sans" panose="020C0503030203020204" pitchFamily="34" charset="0"/>
                </a:rPr>
                <a:t>Fabric Management</a:t>
              </a:r>
              <a:endParaRPr lang="en-US" altLang="zh-CN" sz="8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燕尾形 50"/>
            <p:cNvSpPr/>
            <p:nvPr/>
          </p:nvSpPr>
          <p:spPr bwMode="gray">
            <a:xfrm>
              <a:off x="8185763" y="50856"/>
              <a:ext cx="900000"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Network Plan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燕尾形 51"/>
            <p:cNvSpPr/>
            <p:nvPr/>
          </p:nvSpPr>
          <p:spPr bwMode="gray">
            <a:xfrm>
              <a:off x="7302867" y="50856"/>
              <a:ext cx="1012493"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Device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7" name="矩形 56"/>
          <p:cNvSpPr/>
          <p:nvPr/>
        </p:nvSpPr>
        <p:spPr bwMode="gray">
          <a:xfrm>
            <a:off x="3345586" y="5871116"/>
            <a:ext cx="1733731" cy="251711"/>
          </a:xfrm>
          <a:prstGeom prst="rect">
            <a:avLst/>
          </a:prstGeom>
        </p:spPr>
        <p:txBody>
          <a:bodyPr wrap="square">
            <a:noAutofit/>
          </a:bodyPr>
          <a:lstStyle/>
          <a:p>
            <a:pPr fontAlgn="ctr"/>
            <a:r>
              <a:rPr lang="en-US" sz="1200" dirty="0" smtClean="0">
                <a:latin typeface="Huawei Sans" panose="020C0503030203020204" pitchFamily="34" charset="0"/>
              </a:rPr>
              <a:t>Authentication point</a:t>
            </a:r>
            <a:endParaRPr lang="en-US" altLang="zh-CN" sz="1200" dirty="0">
              <a:latin typeface="Huawei Sans" panose="020C0503030203020204" pitchFamily="34" charset="0"/>
            </a:endParaRPr>
          </a:p>
        </p:txBody>
      </p:sp>
      <p:sp>
        <p:nvSpPr>
          <p:cNvPr id="58" name="椭圆 57"/>
          <p:cNvSpPr/>
          <p:nvPr/>
        </p:nvSpPr>
        <p:spPr bwMode="gray">
          <a:xfrm>
            <a:off x="3227053" y="5937704"/>
            <a:ext cx="118533" cy="118533"/>
          </a:xfrm>
          <a:prstGeom prst="ellipse">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000" dirty="0">
              <a:latin typeface="Huawei Sans" panose="020C0503030203020204" pitchFamily="34" charset="0"/>
            </a:endParaRPr>
          </a:p>
        </p:txBody>
      </p:sp>
      <p:pic>
        <p:nvPicPr>
          <p:cNvPr id="59" name="图片 58"/>
          <p:cNvPicPr>
            <a:picLocks noChangeAspect="1"/>
          </p:cNvPicPr>
          <p:nvPr/>
        </p:nvPicPr>
        <p:blipFill>
          <a:blip r:embed="rId10"/>
          <a:stretch>
            <a:fillRect/>
          </a:stretch>
        </p:blipFill>
        <p:spPr>
          <a:xfrm>
            <a:off x="5149338" y="1970792"/>
            <a:ext cx="6480000" cy="2432641"/>
          </a:xfrm>
          <a:prstGeom prst="rect">
            <a:avLst/>
          </a:prstGeom>
          <a:ln>
            <a:solidFill>
              <a:schemeClr val="bg1">
                <a:lumMod val="85000"/>
              </a:schemeClr>
            </a:solidFill>
          </a:ln>
        </p:spPr>
      </p:pic>
    </p:spTree>
    <p:extLst>
      <p:ext uri="{BB962C8B-B14F-4D97-AF65-F5344CB8AC3E}">
        <p14:creationId xmlns:p14="http://schemas.microsoft.com/office/powerpoint/2010/main" val="47610217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smtClean="0"/>
              <a:t>Lab: Configuring Fabric Access Management (2)</a:t>
            </a:r>
            <a:endParaRPr lang="en-US" altLang="zh-CN" dirty="0"/>
          </a:p>
        </p:txBody>
      </p:sp>
      <p:pic>
        <p:nvPicPr>
          <p:cNvPr id="34" name="图片 33" descr="PC.png">
            <a:extLst>
              <a:ext uri="{FF2B5EF4-FFF2-40B4-BE49-F238E27FC236}">
                <a16:creationId xmlns="" xmlns:a16="http://schemas.microsoft.com/office/drawing/2014/main" xmlns:lc="http://schemas.openxmlformats.org/drawingml/2006/lockedCanvas" id="{4666702E-823D-4236-BF2F-880359158C83}"/>
              </a:ext>
            </a:extLst>
          </p:cNvPr>
          <p:cNvPicPr>
            <a:picLocks noChangeAspect="1"/>
          </p:cNvPicPr>
          <p:nvPr/>
        </p:nvPicPr>
        <p:blipFill>
          <a:blip r:embed="rId3" cstate="print"/>
          <a:stretch>
            <a:fillRect/>
          </a:stretch>
        </p:blipFill>
        <p:spPr bwMode="gray">
          <a:xfrm>
            <a:off x="1510422" y="4893075"/>
            <a:ext cx="445506" cy="342149"/>
          </a:xfrm>
          <a:prstGeom prst="rect">
            <a:avLst/>
          </a:prstGeom>
        </p:spPr>
      </p:pic>
      <p:sp>
        <p:nvSpPr>
          <p:cNvPr id="35" name="圆角矩形 34"/>
          <p:cNvSpPr/>
          <p:nvPr/>
        </p:nvSpPr>
        <p:spPr bwMode="gray">
          <a:xfrm>
            <a:off x="873126" y="1948506"/>
            <a:ext cx="3948649" cy="2628871"/>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6" name="Freeform 159"/>
          <p:cNvSpPr/>
          <p:nvPr/>
        </p:nvSpPr>
        <p:spPr bwMode="gray">
          <a:xfrm flipH="1">
            <a:off x="1023450" y="2301322"/>
            <a:ext cx="3316353" cy="189846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dirty="0">
              <a:latin typeface="Huawei Sans" panose="020C0503030203020204" pitchFamily="34" charset="0"/>
              <a:ea typeface="方正兰亭黑简体" panose="02000000000000000000" pitchFamily="2" charset="-122"/>
            </a:endParaRPr>
          </a:p>
        </p:txBody>
      </p:sp>
      <p:cxnSp>
        <p:nvCxnSpPr>
          <p:cNvPr id="37" name="Straight Connector 166"/>
          <p:cNvCxnSpPr>
            <a:stCxn id="45" idx="2"/>
            <a:endCxn id="65" idx="0"/>
          </p:cNvCxnSpPr>
          <p:nvPr/>
        </p:nvCxnSpPr>
        <p:spPr bwMode="gray">
          <a:xfrm>
            <a:off x="1725915" y="3586159"/>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166"/>
          <p:cNvCxnSpPr>
            <a:stCxn id="46" idx="2"/>
            <a:endCxn id="70" idx="0"/>
          </p:cNvCxnSpPr>
          <p:nvPr/>
        </p:nvCxnSpPr>
        <p:spPr bwMode="gray">
          <a:xfrm>
            <a:off x="3656716" y="3586159"/>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167"/>
          <p:cNvCxnSpPr/>
          <p:nvPr/>
        </p:nvCxnSpPr>
        <p:spPr bwMode="gray">
          <a:xfrm flipH="1">
            <a:off x="1726625" y="2526927"/>
            <a:ext cx="971589" cy="8762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41" name="Straight Connector 167"/>
          <p:cNvCxnSpPr/>
          <p:nvPr/>
        </p:nvCxnSpPr>
        <p:spPr bwMode="gray">
          <a:xfrm flipH="1" flipV="1">
            <a:off x="2694835" y="2524450"/>
            <a:ext cx="975076" cy="8839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42" name="文本框 89"/>
          <p:cNvSpPr txBox="1"/>
          <p:nvPr/>
        </p:nvSpPr>
        <p:spPr bwMode="gray">
          <a:xfrm>
            <a:off x="1760669" y="2327181"/>
            <a:ext cx="817853" cy="461665"/>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latin typeface="Huawei Sans" panose="020C0503030203020204" pitchFamily="34" charset="0"/>
              </a:rPr>
              <a:t>CORE1</a:t>
            </a:r>
          </a:p>
          <a:p>
            <a:pPr algn="ctr" fontAlgn="ctr"/>
            <a:r>
              <a:rPr lang="en-US" sz="1200" b="1" dirty="0" smtClean="0">
                <a:latin typeface="Huawei Sans" panose="020C0503030203020204" pitchFamily="34" charset="0"/>
              </a:rPr>
              <a:t>(Border)</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3" name="文本框 90"/>
          <p:cNvSpPr txBox="1"/>
          <p:nvPr/>
        </p:nvSpPr>
        <p:spPr bwMode="gray">
          <a:xfrm>
            <a:off x="984397" y="3253386"/>
            <a:ext cx="590226"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AGG1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4" name="文本框 91"/>
          <p:cNvSpPr txBox="1"/>
          <p:nvPr/>
        </p:nvSpPr>
        <p:spPr bwMode="gray">
          <a:xfrm>
            <a:off x="889819" y="3967648"/>
            <a:ext cx="684804" cy="461665"/>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ACC1</a:t>
            </a:r>
          </a:p>
          <a:p>
            <a:pPr algn="r" fontAlgn="ctr"/>
            <a:r>
              <a:rPr lang="en-US" sz="1200" b="1" dirty="0" smtClean="0">
                <a:latin typeface="Huawei Sans" panose="020C0503030203020204" pitchFamily="34" charset="0"/>
              </a:rPr>
              <a:t>(Edge)</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45" name="图片 44" descr="汇聚交换机.png"/>
          <p:cNvPicPr>
            <a:picLocks noChangeAspect="1"/>
          </p:cNvPicPr>
          <p:nvPr/>
        </p:nvPicPr>
        <p:blipFill>
          <a:blip r:embed="rId4" cstate="print"/>
          <a:stretch>
            <a:fillRect/>
          </a:stretch>
        </p:blipFill>
        <p:spPr bwMode="gray">
          <a:xfrm>
            <a:off x="1502774" y="3221020"/>
            <a:ext cx="446281" cy="365139"/>
          </a:xfrm>
          <a:prstGeom prst="rect">
            <a:avLst/>
          </a:prstGeom>
        </p:spPr>
      </p:pic>
      <p:pic>
        <p:nvPicPr>
          <p:cNvPr id="46" name="图片 45" descr="汇聚交换机.png"/>
          <p:cNvPicPr>
            <a:picLocks noChangeAspect="1"/>
          </p:cNvPicPr>
          <p:nvPr/>
        </p:nvPicPr>
        <p:blipFill>
          <a:blip r:embed="rId4" cstate="print"/>
          <a:stretch>
            <a:fillRect/>
          </a:stretch>
        </p:blipFill>
        <p:spPr bwMode="gray">
          <a:xfrm>
            <a:off x="3433575" y="3221020"/>
            <a:ext cx="446281" cy="365139"/>
          </a:xfrm>
          <a:prstGeom prst="rect">
            <a:avLst/>
          </a:prstGeom>
        </p:spPr>
      </p:pic>
      <p:sp>
        <p:nvSpPr>
          <p:cNvPr id="53" name="文本框 94"/>
          <p:cNvSpPr txBox="1"/>
          <p:nvPr/>
        </p:nvSpPr>
        <p:spPr bwMode="gray">
          <a:xfrm>
            <a:off x="2810822" y="3967648"/>
            <a:ext cx="684804" cy="461665"/>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ACC2</a:t>
            </a:r>
          </a:p>
          <a:p>
            <a:pPr algn="r" fontAlgn="ctr"/>
            <a:r>
              <a:rPr lang="en-US" sz="1200" b="1" dirty="0" smtClean="0">
                <a:latin typeface="Huawei Sans" panose="020C0503030203020204" pitchFamily="34" charset="0"/>
              </a:rPr>
              <a:t>(Edge)</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54" name="直接连接符 53"/>
          <p:cNvCxnSpPr/>
          <p:nvPr/>
        </p:nvCxnSpPr>
        <p:spPr bwMode="gray">
          <a:xfrm>
            <a:off x="1733175" y="4386976"/>
            <a:ext cx="0" cy="455400"/>
          </a:xfrm>
          <a:prstGeom prst="line">
            <a:avLst/>
          </a:prstGeom>
          <a:ln>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bwMode="gray">
          <a:xfrm>
            <a:off x="4297720" y="4569614"/>
            <a:ext cx="0" cy="272762"/>
          </a:xfrm>
          <a:prstGeom prst="line">
            <a:avLst/>
          </a:prstGeom>
          <a:ln>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6" name="文本框 101"/>
          <p:cNvSpPr txBox="1"/>
          <p:nvPr/>
        </p:nvSpPr>
        <p:spPr bwMode="gray">
          <a:xfrm>
            <a:off x="2342967" y="3379391"/>
            <a:ext cx="676788"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solidFill>
                  <a:srgbClr val="30B5C5"/>
                </a:solidFill>
                <a:latin typeface="Huawei Sans" panose="020C0503030203020204" pitchFamily="34" charset="0"/>
              </a:rPr>
              <a:t>Fabric</a:t>
            </a:r>
            <a:endParaRPr lang="en-US" sz="1400" dirty="0">
              <a:solidFill>
                <a:srgbClr val="30B5C5"/>
              </a:solidFill>
              <a:latin typeface="Huawei Sans" panose="020C0503030203020204" pitchFamily="34" charset="0"/>
            </a:endParaRPr>
          </a:p>
        </p:txBody>
      </p:sp>
      <p:sp>
        <p:nvSpPr>
          <p:cNvPr id="61" name="文本框 106"/>
          <p:cNvSpPr txBox="1"/>
          <p:nvPr/>
        </p:nvSpPr>
        <p:spPr bwMode="gray">
          <a:xfrm>
            <a:off x="3833190" y="3253386"/>
            <a:ext cx="590226"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AGG2</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3" name="文本框 107"/>
          <p:cNvSpPr txBox="1"/>
          <p:nvPr/>
        </p:nvSpPr>
        <p:spPr bwMode="gray">
          <a:xfrm>
            <a:off x="905601" y="2098675"/>
            <a:ext cx="468398"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400" b="1" dirty="0" smtClean="0">
                <a:latin typeface="Huawei Sans" panose="020C0503030203020204" pitchFamily="34" charset="0"/>
              </a:rPr>
              <a:t>HQ</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65" name="图片 64" descr="接入交换机.png"/>
          <p:cNvPicPr>
            <a:picLocks noChangeAspect="1"/>
          </p:cNvPicPr>
          <p:nvPr/>
        </p:nvPicPr>
        <p:blipFill>
          <a:blip r:embed="rId5" cstate="print"/>
          <a:stretch>
            <a:fillRect/>
          </a:stretch>
        </p:blipFill>
        <p:spPr bwMode="gray">
          <a:xfrm>
            <a:off x="1502774" y="3989436"/>
            <a:ext cx="446281" cy="365139"/>
          </a:xfrm>
          <a:prstGeom prst="rect">
            <a:avLst/>
          </a:prstGeom>
        </p:spPr>
      </p:pic>
      <p:pic>
        <p:nvPicPr>
          <p:cNvPr id="70" name="图片 69" descr="接入交换机.png"/>
          <p:cNvPicPr>
            <a:picLocks noChangeAspect="1"/>
          </p:cNvPicPr>
          <p:nvPr/>
        </p:nvPicPr>
        <p:blipFill>
          <a:blip r:embed="rId5" cstate="print"/>
          <a:stretch>
            <a:fillRect/>
          </a:stretch>
        </p:blipFill>
        <p:spPr bwMode="gray">
          <a:xfrm>
            <a:off x="3433575" y="3989436"/>
            <a:ext cx="446281" cy="365139"/>
          </a:xfrm>
          <a:prstGeom prst="rect">
            <a:avLst/>
          </a:prstGeom>
        </p:spPr>
      </p:pic>
      <p:pic>
        <p:nvPicPr>
          <p:cNvPr id="71" name="图片 70" descr="核心交换机.png"/>
          <p:cNvPicPr>
            <a:picLocks noChangeAspect="1"/>
          </p:cNvPicPr>
          <p:nvPr/>
        </p:nvPicPr>
        <p:blipFill>
          <a:blip r:embed="rId6" cstate="print"/>
          <a:stretch>
            <a:fillRect/>
          </a:stretch>
        </p:blipFill>
        <p:spPr bwMode="gray">
          <a:xfrm>
            <a:off x="2482467" y="2344358"/>
            <a:ext cx="446281" cy="365139"/>
          </a:xfrm>
          <a:prstGeom prst="rect">
            <a:avLst/>
          </a:prstGeom>
        </p:spPr>
      </p:pic>
      <p:pic>
        <p:nvPicPr>
          <p:cNvPr id="72" name="图片 7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3858025" y="2109757"/>
            <a:ext cx="865097" cy="491769"/>
          </a:xfrm>
          <a:prstGeom prst="rect">
            <a:avLst/>
          </a:prstGeom>
        </p:spPr>
      </p:pic>
      <p:pic>
        <p:nvPicPr>
          <p:cNvPr id="73" name="图片 72" descr="AP.png"/>
          <p:cNvPicPr>
            <a:picLocks noChangeAspect="1"/>
          </p:cNvPicPr>
          <p:nvPr/>
        </p:nvPicPr>
        <p:blipFill>
          <a:blip r:embed="rId8" cstate="print"/>
          <a:stretch>
            <a:fillRect/>
          </a:stretch>
        </p:blipFill>
        <p:spPr bwMode="gray">
          <a:xfrm>
            <a:off x="4113307" y="4021121"/>
            <a:ext cx="368827" cy="301768"/>
          </a:xfrm>
          <a:prstGeom prst="rect">
            <a:avLst/>
          </a:prstGeom>
        </p:spPr>
      </p:pic>
      <p:cxnSp>
        <p:nvCxnSpPr>
          <p:cNvPr id="74" name="Straight Connector 166"/>
          <p:cNvCxnSpPr>
            <a:stCxn id="70" idx="3"/>
            <a:endCxn id="73" idx="1"/>
          </p:cNvCxnSpPr>
          <p:nvPr/>
        </p:nvCxnSpPr>
        <p:spPr bwMode="gray">
          <a:xfrm flipV="1">
            <a:off x="3879856" y="4172005"/>
            <a:ext cx="233451"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bwMode="gray">
          <a:xfrm flipV="1">
            <a:off x="4194213" y="4347655"/>
            <a:ext cx="225698" cy="191130"/>
            <a:chOff x="7440613" y="4868863"/>
            <a:chExt cx="1019175" cy="828675"/>
          </a:xfrm>
          <a:solidFill>
            <a:schemeClr val="bg1">
              <a:lumMod val="50000"/>
            </a:schemeClr>
          </a:solidFill>
        </p:grpSpPr>
        <p:sp>
          <p:nvSpPr>
            <p:cNvPr id="76"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78" name="图片 77" descr="日志告警服务器-蓝.png"/>
          <p:cNvPicPr>
            <a:picLocks noChangeAspect="1"/>
          </p:cNvPicPr>
          <p:nvPr/>
        </p:nvPicPr>
        <p:blipFill>
          <a:blip r:embed="rId9" cstate="print"/>
          <a:stretch>
            <a:fillRect/>
          </a:stretch>
        </p:blipFill>
        <p:spPr bwMode="gray">
          <a:xfrm>
            <a:off x="4084092" y="4917228"/>
            <a:ext cx="445956" cy="278465"/>
          </a:xfrm>
          <a:prstGeom prst="rect">
            <a:avLst/>
          </a:prstGeom>
        </p:spPr>
      </p:pic>
      <p:sp>
        <p:nvSpPr>
          <p:cNvPr id="79" name="文本框 78"/>
          <p:cNvSpPr txBox="1"/>
          <p:nvPr/>
        </p:nvSpPr>
        <p:spPr bwMode="gray">
          <a:xfrm>
            <a:off x="4439477" y="4024003"/>
            <a:ext cx="460382"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AP1</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0" name="矩形 79"/>
          <p:cNvSpPr/>
          <p:nvPr/>
        </p:nvSpPr>
        <p:spPr bwMode="gray">
          <a:xfrm>
            <a:off x="3345586" y="5871116"/>
            <a:ext cx="1733731" cy="251711"/>
          </a:xfrm>
          <a:prstGeom prst="rect">
            <a:avLst/>
          </a:prstGeom>
        </p:spPr>
        <p:txBody>
          <a:bodyPr wrap="square">
            <a:noAutofit/>
          </a:bodyPr>
          <a:lstStyle/>
          <a:p>
            <a:pPr fontAlgn="ctr"/>
            <a:r>
              <a:rPr lang="en-US" sz="1200" dirty="0" smtClean="0">
                <a:latin typeface="Huawei Sans" panose="020C0503030203020204" pitchFamily="34" charset="0"/>
              </a:rPr>
              <a:t>Authentication point</a:t>
            </a:r>
            <a:endParaRPr lang="en-US" altLang="zh-CN" sz="1200" dirty="0">
              <a:latin typeface="Huawei Sans" panose="020C0503030203020204" pitchFamily="34" charset="0"/>
            </a:endParaRPr>
          </a:p>
        </p:txBody>
      </p:sp>
      <p:sp>
        <p:nvSpPr>
          <p:cNvPr id="81" name="椭圆 80"/>
          <p:cNvSpPr/>
          <p:nvPr/>
        </p:nvSpPr>
        <p:spPr bwMode="gray">
          <a:xfrm>
            <a:off x="1666647" y="4284900"/>
            <a:ext cx="118533" cy="118533"/>
          </a:xfrm>
          <a:prstGeom prst="ellipse">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000" dirty="0">
              <a:latin typeface="Huawei Sans" panose="020C0503030203020204" pitchFamily="34" charset="0"/>
            </a:endParaRPr>
          </a:p>
        </p:txBody>
      </p:sp>
      <p:sp>
        <p:nvSpPr>
          <p:cNvPr id="83" name="椭圆 82"/>
          <p:cNvSpPr/>
          <p:nvPr/>
        </p:nvSpPr>
        <p:spPr bwMode="gray">
          <a:xfrm>
            <a:off x="3227053" y="5937704"/>
            <a:ext cx="118533" cy="118533"/>
          </a:xfrm>
          <a:prstGeom prst="ellipse">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000" dirty="0">
              <a:latin typeface="Huawei Sans" panose="020C0503030203020204" pitchFamily="34" charset="0"/>
            </a:endParaRPr>
          </a:p>
        </p:txBody>
      </p:sp>
      <p:sp>
        <p:nvSpPr>
          <p:cNvPr id="87" name="矩形 86"/>
          <p:cNvSpPr/>
          <p:nvPr/>
        </p:nvSpPr>
        <p:spPr bwMode="gray">
          <a:xfrm>
            <a:off x="5004574" y="985358"/>
            <a:ext cx="6776989" cy="1708160"/>
          </a:xfrm>
          <a:prstGeom prst="rect">
            <a:avLst/>
          </a:prstGeom>
        </p:spPr>
        <p:txBody>
          <a:bodyPr wrap="square">
            <a:spAutoFit/>
          </a:bodyPr>
          <a:lstStyle/>
          <a:p>
            <a:pPr fontAlgn="ctr">
              <a:lnSpc>
                <a:spcPts val="2400"/>
              </a:lnSpc>
              <a:spcAft>
                <a:spcPts val="600"/>
              </a:spcAft>
            </a:pPr>
            <a:r>
              <a:rPr lang="en-US" altLang="zh-CN" sz="1400" dirty="0" smtClean="0">
                <a:latin typeface="Huawei Sans" panose="020C0503030203020204" pitchFamily="34" charset="0"/>
              </a:rPr>
              <a:t>To configure access management for wireless access terminals, configure the CAPWAP management VLAN and CAPWAP management IP address so that switches can establish CAPWAP tunnels with APs and APs can obtain IP addresses and get onboarded.</a:t>
            </a:r>
          </a:p>
          <a:p>
            <a:pPr fontAlgn="ctr">
              <a:lnSpc>
                <a:spcPts val="2400"/>
              </a:lnSpc>
              <a:spcAft>
                <a:spcPts val="600"/>
              </a:spcAft>
            </a:pPr>
            <a:endParaRPr lang="en-US" altLang="zh-CN" sz="1400" dirty="0">
              <a:latin typeface="Huawei Sans" panose="020C0503030203020204" pitchFamily="34" charset="0"/>
            </a:endParaRPr>
          </a:p>
        </p:txBody>
      </p:sp>
      <p:sp>
        <p:nvSpPr>
          <p:cNvPr id="89" name="椭圆 88"/>
          <p:cNvSpPr/>
          <p:nvPr/>
        </p:nvSpPr>
        <p:spPr bwMode="gray">
          <a:xfrm>
            <a:off x="3806411" y="4122978"/>
            <a:ext cx="118533" cy="118533"/>
          </a:xfrm>
          <a:prstGeom prst="ellipse">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000" dirty="0">
              <a:latin typeface="Huawei Sans" panose="020C0503030203020204" pitchFamily="34" charset="0"/>
            </a:endParaRPr>
          </a:p>
        </p:txBody>
      </p:sp>
      <p:sp>
        <p:nvSpPr>
          <p:cNvPr id="48" name="矩形 47"/>
          <p:cNvSpPr/>
          <p:nvPr/>
        </p:nvSpPr>
        <p:spPr bwMode="gray">
          <a:xfrm>
            <a:off x="5072478" y="4844309"/>
            <a:ext cx="6480000" cy="307777"/>
          </a:xfrm>
          <a:prstGeom prst="rect">
            <a:avLst/>
          </a:prstGeom>
        </p:spPr>
        <p:txBody>
          <a:bodyPr wrap="square">
            <a:spAutoFit/>
          </a:bodyPr>
          <a:lstStyle/>
          <a:p>
            <a:pPr fontAlgn="ctr"/>
            <a:r>
              <a:rPr lang="en-US" altLang="zh-CN" sz="1400" dirty="0">
                <a:latin typeface="Huawei Sans" panose="020C0503030203020204" pitchFamily="34" charset="0"/>
              </a:rPr>
              <a:t>Configure an SSID and a wireless authentication template for terminal access.</a:t>
            </a:r>
          </a:p>
        </p:txBody>
      </p:sp>
      <p:grpSp>
        <p:nvGrpSpPr>
          <p:cNvPr id="2" name="组合 1"/>
          <p:cNvGrpSpPr/>
          <p:nvPr/>
        </p:nvGrpSpPr>
        <p:grpSpPr>
          <a:xfrm>
            <a:off x="6606000" y="50856"/>
            <a:ext cx="5155221" cy="324000"/>
            <a:chOff x="6829862" y="50856"/>
            <a:chExt cx="5155221" cy="324000"/>
          </a:xfrm>
        </p:grpSpPr>
        <p:sp>
          <p:nvSpPr>
            <p:cNvPr id="50" name="五边形 49"/>
            <p:cNvSpPr/>
            <p:nvPr/>
          </p:nvSpPr>
          <p:spPr bwMode="gray">
            <a:xfrm>
              <a:off x="6829862" y="50856"/>
              <a:ext cx="60260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800" dirty="0" smtClean="0">
                  <a:latin typeface="Huawei Sans" panose="020C0503030203020204" pitchFamily="34" charset="0"/>
                </a:rPr>
                <a:t>Site Design</a:t>
              </a:r>
              <a:endParaRPr lang="en-US" sz="800" dirty="0">
                <a:latin typeface="Huawei Sans" panose="020C0503030203020204" pitchFamily="34" charset="0"/>
              </a:endParaRPr>
            </a:p>
          </p:txBody>
        </p:sp>
        <p:sp>
          <p:nvSpPr>
            <p:cNvPr id="51" name="燕尾形 50"/>
            <p:cNvSpPr/>
            <p:nvPr/>
          </p:nvSpPr>
          <p:spPr bwMode="gray">
            <a:xfrm>
              <a:off x="9906217" y="50856"/>
              <a:ext cx="127246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dirty="0">
                  <a:latin typeface="Huawei Sans" panose="020C0503030203020204" pitchFamily="34" charset="0"/>
                </a:rPr>
                <a:t>VN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燕尾形 51"/>
            <p:cNvSpPr/>
            <p:nvPr/>
          </p:nvSpPr>
          <p:spPr bwMode="gray">
            <a:xfrm>
              <a:off x="11049083" y="50856"/>
              <a:ext cx="93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Service Deployment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燕尾形 56"/>
            <p:cNvSpPr/>
            <p:nvPr/>
          </p:nvSpPr>
          <p:spPr bwMode="gray">
            <a:xfrm>
              <a:off x="8956166" y="50856"/>
              <a:ext cx="1079648"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chemeClr val="bg1"/>
                  </a:solidFill>
                  <a:latin typeface="Huawei Sans" panose="020C0503030203020204" pitchFamily="34" charset="0"/>
                </a:rPr>
                <a:t>Fabric Management</a:t>
              </a:r>
              <a:endParaRPr lang="en-US" altLang="zh-CN" sz="8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燕尾形 57"/>
            <p:cNvSpPr/>
            <p:nvPr/>
          </p:nvSpPr>
          <p:spPr bwMode="gray">
            <a:xfrm>
              <a:off x="8185763" y="50856"/>
              <a:ext cx="900000"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Network Plan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燕尾形 58"/>
            <p:cNvSpPr/>
            <p:nvPr/>
          </p:nvSpPr>
          <p:spPr bwMode="gray">
            <a:xfrm>
              <a:off x="7302867" y="50856"/>
              <a:ext cx="1012493"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Device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60" name="图片 59"/>
          <p:cNvPicPr>
            <a:picLocks noChangeAspect="1"/>
          </p:cNvPicPr>
          <p:nvPr/>
        </p:nvPicPr>
        <p:blipFill>
          <a:blip r:embed="rId10"/>
          <a:stretch>
            <a:fillRect/>
          </a:stretch>
        </p:blipFill>
        <p:spPr>
          <a:xfrm>
            <a:off x="5072478" y="2344230"/>
            <a:ext cx="6480000" cy="2477913"/>
          </a:xfrm>
          <a:prstGeom prst="rect">
            <a:avLst/>
          </a:prstGeom>
          <a:ln>
            <a:solidFill>
              <a:schemeClr val="bg1">
                <a:lumMod val="85000"/>
              </a:schemeClr>
            </a:solidFill>
          </a:ln>
        </p:spPr>
      </p:pic>
      <p:pic>
        <p:nvPicPr>
          <p:cNvPr id="62" name="图片 61"/>
          <p:cNvPicPr>
            <a:picLocks noChangeAspect="1"/>
          </p:cNvPicPr>
          <p:nvPr/>
        </p:nvPicPr>
        <p:blipFill>
          <a:blip r:embed="rId11"/>
          <a:stretch>
            <a:fillRect/>
          </a:stretch>
        </p:blipFill>
        <p:spPr>
          <a:xfrm>
            <a:off x="5072478" y="5120559"/>
            <a:ext cx="6480000" cy="919786"/>
          </a:xfrm>
          <a:prstGeom prst="rect">
            <a:avLst/>
          </a:prstGeom>
          <a:ln>
            <a:solidFill>
              <a:schemeClr val="bg1">
                <a:lumMod val="85000"/>
              </a:schemeClr>
            </a:solidFill>
          </a:ln>
        </p:spPr>
      </p:pic>
    </p:spTree>
    <p:extLst>
      <p:ext uri="{BB962C8B-B14F-4D97-AF65-F5344CB8AC3E}">
        <p14:creationId xmlns:p14="http://schemas.microsoft.com/office/powerpoint/2010/main" val="423300101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Virtual Network Management</a:t>
            </a:r>
            <a:endParaRPr lang="en-US" altLang="zh-CN" dirty="0"/>
          </a:p>
        </p:txBody>
      </p:sp>
      <p:sp>
        <p:nvSpPr>
          <p:cNvPr id="3" name="文本占位符 2"/>
          <p:cNvSpPr>
            <a:spLocks noGrp="1"/>
          </p:cNvSpPr>
          <p:nvPr>
            <p:ph type="body" sz="quarter" idx="10"/>
          </p:nvPr>
        </p:nvSpPr>
        <p:spPr bwMode="gray"/>
        <p:txBody>
          <a:bodyPr/>
          <a:lstStyle/>
          <a:p>
            <a:pPr algn="l"/>
            <a:r>
              <a:rPr lang="en-US" sz="1400" dirty="0" smtClean="0">
                <a:latin typeface="Huawei Sans" panose="020C0503030203020204" pitchFamily="34" charset="0"/>
              </a:rPr>
              <a:t>After a fabric is created, you can select network resources in the fabric to create virtual networks.</a:t>
            </a:r>
            <a:endParaRPr lang="en-US" altLang="zh-CN" sz="1400" dirty="0" smtClean="0">
              <a:latin typeface="Huawei Sans" panose="020C0503030203020204" pitchFamily="34" charset="0"/>
            </a:endParaRPr>
          </a:p>
          <a:p>
            <a:pPr algn="l"/>
            <a:r>
              <a:rPr lang="en-US" sz="1400" dirty="0" smtClean="0">
                <a:latin typeface="Huawei Sans" panose="020C0503030203020204" pitchFamily="34" charset="0"/>
              </a:rPr>
              <a:t>To enable access users in different virtual networks to communicate with each other, you need to configure communication between virtual networks.</a:t>
            </a:r>
          </a:p>
          <a:p>
            <a:pPr algn="l"/>
            <a:endParaRPr lang="en-US" altLang="zh-CN" sz="1400" dirty="0">
              <a:latin typeface="Huawei Sans" panose="020C0503030203020204" pitchFamily="34" charset="0"/>
            </a:endParaRPr>
          </a:p>
        </p:txBody>
      </p:sp>
      <p:sp>
        <p:nvSpPr>
          <p:cNvPr id="19" name="圆角矩形 18"/>
          <p:cNvSpPr/>
          <p:nvPr/>
        </p:nvSpPr>
        <p:spPr bwMode="gray">
          <a:xfrm>
            <a:off x="1352875" y="3065318"/>
            <a:ext cx="3990111" cy="3120679"/>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0" name="Freeform 159"/>
          <p:cNvSpPr/>
          <p:nvPr/>
        </p:nvSpPr>
        <p:spPr bwMode="gray">
          <a:xfrm flipH="1">
            <a:off x="1503199" y="3397884"/>
            <a:ext cx="3316353" cy="189846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endParaRPr>
          </a:p>
        </p:txBody>
      </p:sp>
      <p:cxnSp>
        <p:nvCxnSpPr>
          <p:cNvPr id="21" name="Straight Connector 166"/>
          <p:cNvCxnSpPr>
            <a:stCxn id="39" idx="2"/>
            <a:endCxn id="23" idx="0"/>
          </p:cNvCxnSpPr>
          <p:nvPr/>
        </p:nvCxnSpPr>
        <p:spPr bwMode="gray">
          <a:xfrm>
            <a:off x="2205664" y="4682721"/>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166"/>
          <p:cNvCxnSpPr>
            <a:stCxn id="40" idx="2"/>
            <a:endCxn id="24" idx="0"/>
          </p:cNvCxnSpPr>
          <p:nvPr/>
        </p:nvCxnSpPr>
        <p:spPr bwMode="gray">
          <a:xfrm>
            <a:off x="4136465" y="4682721"/>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3" name="图片 76" descr="接入交换机.png"/>
          <p:cNvPicPr>
            <a:picLocks noChangeAspect="1"/>
          </p:cNvPicPr>
          <p:nvPr/>
        </p:nvPicPr>
        <p:blipFill>
          <a:blip r:embed="rId3" cstate="print"/>
          <a:stretch>
            <a:fillRect/>
          </a:stretch>
        </p:blipFill>
        <p:spPr bwMode="gray">
          <a:xfrm>
            <a:off x="1982523" y="5085998"/>
            <a:ext cx="446281" cy="365139"/>
          </a:xfrm>
          <a:prstGeom prst="rect">
            <a:avLst/>
          </a:prstGeom>
        </p:spPr>
      </p:pic>
      <p:pic>
        <p:nvPicPr>
          <p:cNvPr id="24" name="图片 23" descr="接入交换机.png"/>
          <p:cNvPicPr>
            <a:picLocks noChangeAspect="1"/>
          </p:cNvPicPr>
          <p:nvPr/>
        </p:nvPicPr>
        <p:blipFill>
          <a:blip r:embed="rId3" cstate="print"/>
          <a:stretch>
            <a:fillRect/>
          </a:stretch>
        </p:blipFill>
        <p:spPr bwMode="gray">
          <a:xfrm>
            <a:off x="3913324" y="5085998"/>
            <a:ext cx="446281" cy="365139"/>
          </a:xfrm>
          <a:prstGeom prst="rect">
            <a:avLst/>
          </a:prstGeom>
        </p:spPr>
      </p:pic>
      <p:sp>
        <p:nvSpPr>
          <p:cNvPr id="25" name="文本框 24"/>
          <p:cNvSpPr txBox="1"/>
          <p:nvPr/>
        </p:nvSpPr>
        <p:spPr bwMode="gray">
          <a:xfrm>
            <a:off x="1368059" y="3239953"/>
            <a:ext cx="468398" cy="307777"/>
          </a:xfrm>
          <a:prstGeom prst="rect">
            <a:avLst/>
          </a:prstGeom>
          <a:noFill/>
        </p:spPr>
        <p:txBody>
          <a:bodyPr wrap="none" rtlCol="0">
            <a:spAutoFit/>
          </a:bodyPr>
          <a:lstStyle/>
          <a:p>
            <a:pPr fontAlgn="ctr"/>
            <a:r>
              <a:rPr lang="en-US" sz="1400" b="1" dirty="0" smtClean="0">
                <a:latin typeface="Huawei Sans" panose="020C0503030203020204" pitchFamily="34" charset="0"/>
              </a:rPr>
              <a:t>HQ</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6" name="图片 105" descr="AP.png"/>
          <p:cNvPicPr>
            <a:picLocks noChangeAspect="1"/>
          </p:cNvPicPr>
          <p:nvPr/>
        </p:nvPicPr>
        <p:blipFill>
          <a:blip r:embed="rId4" cstate="print"/>
          <a:stretch>
            <a:fillRect/>
          </a:stretch>
        </p:blipFill>
        <p:spPr bwMode="gray">
          <a:xfrm>
            <a:off x="4819883" y="5117683"/>
            <a:ext cx="368827" cy="301768"/>
          </a:xfrm>
          <a:prstGeom prst="rect">
            <a:avLst/>
          </a:prstGeom>
        </p:spPr>
      </p:pic>
      <p:cxnSp>
        <p:nvCxnSpPr>
          <p:cNvPr id="27" name="Straight Connector 166"/>
          <p:cNvCxnSpPr>
            <a:stCxn id="24" idx="3"/>
            <a:endCxn id="26" idx="1"/>
          </p:cNvCxnSpPr>
          <p:nvPr/>
        </p:nvCxnSpPr>
        <p:spPr bwMode="gray">
          <a:xfrm flipV="1">
            <a:off x="4359605" y="5268567"/>
            <a:ext cx="460278"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9" name="图片 14" descr="日志告警服务器-蓝.png"/>
          <p:cNvPicPr>
            <a:picLocks noChangeAspect="1"/>
          </p:cNvPicPr>
          <p:nvPr/>
        </p:nvPicPr>
        <p:blipFill>
          <a:blip r:embed="rId5" cstate="print"/>
          <a:stretch>
            <a:fillRect/>
          </a:stretch>
        </p:blipFill>
        <p:spPr bwMode="gray">
          <a:xfrm>
            <a:off x="4774810" y="5629534"/>
            <a:ext cx="445956" cy="278465"/>
          </a:xfrm>
          <a:prstGeom prst="rect">
            <a:avLst/>
          </a:prstGeom>
        </p:spPr>
      </p:pic>
      <p:pic>
        <p:nvPicPr>
          <p:cNvPr id="30" name="图片 29" descr="PC.png">
            <a:extLst>
              <a:ext uri="{FF2B5EF4-FFF2-40B4-BE49-F238E27FC236}">
                <a16:creationId xmlns:a16="http://schemas.microsoft.com/office/drawing/2014/main" xmlns="" id="{4666702E-823D-4236-BF2F-880359158C83}"/>
              </a:ext>
            </a:extLst>
          </p:cNvPr>
          <p:cNvPicPr>
            <a:picLocks noChangeAspect="1"/>
          </p:cNvPicPr>
          <p:nvPr/>
        </p:nvPicPr>
        <p:blipFill>
          <a:blip r:embed="rId6" cstate="print"/>
          <a:stretch>
            <a:fillRect/>
          </a:stretch>
        </p:blipFill>
        <p:spPr bwMode="gray">
          <a:xfrm>
            <a:off x="1982910" y="5601257"/>
            <a:ext cx="445506" cy="342149"/>
          </a:xfrm>
          <a:prstGeom prst="rect">
            <a:avLst/>
          </a:prstGeom>
        </p:spPr>
      </p:pic>
      <p:pic>
        <p:nvPicPr>
          <p:cNvPr id="31" name="图片 30" descr="PC.png">
            <a:extLst>
              <a:ext uri="{FF2B5EF4-FFF2-40B4-BE49-F238E27FC236}">
                <a16:creationId xmlns:a16="http://schemas.microsoft.com/office/drawing/2014/main" xmlns="" id="{4666702E-823D-4236-BF2F-880359158C83}"/>
              </a:ext>
            </a:extLst>
          </p:cNvPr>
          <p:cNvPicPr>
            <a:picLocks noChangeAspect="1"/>
          </p:cNvPicPr>
          <p:nvPr/>
        </p:nvPicPr>
        <p:blipFill>
          <a:blip r:embed="rId6" cstate="print"/>
          <a:stretch>
            <a:fillRect/>
          </a:stretch>
        </p:blipFill>
        <p:spPr bwMode="gray">
          <a:xfrm>
            <a:off x="3913711" y="5600924"/>
            <a:ext cx="445506" cy="342149"/>
          </a:xfrm>
          <a:prstGeom prst="rect">
            <a:avLst/>
          </a:prstGeom>
        </p:spPr>
      </p:pic>
      <p:cxnSp>
        <p:nvCxnSpPr>
          <p:cNvPr id="33" name="Straight Connector 167"/>
          <p:cNvCxnSpPr/>
          <p:nvPr/>
        </p:nvCxnSpPr>
        <p:spPr bwMode="gray">
          <a:xfrm flipH="1">
            <a:off x="2206374" y="3623489"/>
            <a:ext cx="971589" cy="8762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4" name="Straight Connector 167"/>
          <p:cNvCxnSpPr/>
          <p:nvPr/>
        </p:nvCxnSpPr>
        <p:spPr bwMode="gray">
          <a:xfrm flipH="1" flipV="1">
            <a:off x="3174584" y="3621012"/>
            <a:ext cx="975076" cy="8839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35" name="图片 86" descr="核心交换机.png"/>
          <p:cNvPicPr>
            <a:picLocks noChangeAspect="1"/>
          </p:cNvPicPr>
          <p:nvPr/>
        </p:nvPicPr>
        <p:blipFill>
          <a:blip r:embed="rId7" cstate="print"/>
          <a:stretch>
            <a:fillRect/>
          </a:stretch>
        </p:blipFill>
        <p:spPr bwMode="gray">
          <a:xfrm>
            <a:off x="2962216" y="3440920"/>
            <a:ext cx="446281" cy="365139"/>
          </a:xfrm>
          <a:prstGeom prst="rect">
            <a:avLst/>
          </a:prstGeom>
        </p:spPr>
      </p:pic>
      <p:sp>
        <p:nvSpPr>
          <p:cNvPr id="36" name="文本框 35"/>
          <p:cNvSpPr txBox="1"/>
          <p:nvPr/>
        </p:nvSpPr>
        <p:spPr bwMode="gray">
          <a:xfrm>
            <a:off x="2297077" y="3400278"/>
            <a:ext cx="728084" cy="430887"/>
          </a:xfrm>
          <a:prstGeom prst="rect">
            <a:avLst/>
          </a:prstGeom>
          <a:noFill/>
        </p:spPr>
        <p:txBody>
          <a:bodyPr wrap="none" rtlCol="0">
            <a:spAutoFit/>
          </a:bodyPr>
          <a:lstStyle/>
          <a:p>
            <a:pPr algn="ctr" fontAlgn="ctr"/>
            <a:r>
              <a:rPr lang="en-US" sz="1100" dirty="0" smtClean="0">
                <a:latin typeface="Huawei Sans" panose="020C0503030203020204" pitchFamily="34" charset="0"/>
              </a:rPr>
              <a:t>CORE1</a:t>
            </a:r>
          </a:p>
          <a:p>
            <a:pPr algn="ctr" fontAlgn="ctr"/>
            <a:r>
              <a:rPr lang="en-US" sz="1100" dirty="0" smtClean="0">
                <a:latin typeface="Huawei Sans" panose="020C0503030203020204" pitchFamily="34" charset="0"/>
              </a:rPr>
              <a:t>(Border)</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7" name="文本框 36"/>
          <p:cNvSpPr txBox="1"/>
          <p:nvPr/>
        </p:nvSpPr>
        <p:spPr bwMode="gray">
          <a:xfrm>
            <a:off x="1496207" y="4349948"/>
            <a:ext cx="558165" cy="261610"/>
          </a:xfrm>
          <a:prstGeom prst="rect">
            <a:avLst/>
          </a:prstGeom>
          <a:noFill/>
        </p:spPr>
        <p:txBody>
          <a:bodyPr wrap="none" rtlCol="0">
            <a:spAutoFit/>
          </a:bodyPr>
          <a:lstStyle/>
          <a:p>
            <a:pPr algn="r" fontAlgn="ctr"/>
            <a:r>
              <a:rPr lang="en-US" sz="1100" dirty="0" smtClean="0">
                <a:latin typeface="Huawei Sans" panose="020C0503030203020204" pitchFamily="34" charset="0"/>
              </a:rPr>
              <a:t>AGG1</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8" name="文本框 37"/>
          <p:cNvSpPr txBox="1"/>
          <p:nvPr/>
        </p:nvSpPr>
        <p:spPr bwMode="gray">
          <a:xfrm>
            <a:off x="1440101" y="5064210"/>
            <a:ext cx="614271" cy="430887"/>
          </a:xfrm>
          <a:prstGeom prst="rect">
            <a:avLst/>
          </a:prstGeom>
          <a:noFill/>
        </p:spPr>
        <p:txBody>
          <a:bodyPr wrap="none" rtlCol="0">
            <a:spAutoFit/>
          </a:bodyPr>
          <a:lstStyle/>
          <a:p>
            <a:pPr algn="r" fontAlgn="ctr"/>
            <a:r>
              <a:rPr lang="en-US" sz="1100" dirty="0" smtClean="0">
                <a:latin typeface="Huawei Sans" panose="020C0503030203020204" pitchFamily="34" charset="0"/>
              </a:rPr>
              <a:t>ACC1</a:t>
            </a:r>
          </a:p>
          <a:p>
            <a:pPr algn="r" fontAlgn="ctr"/>
            <a:r>
              <a:rPr lang="en-US" sz="1100" dirty="0" smtClean="0">
                <a:latin typeface="Huawei Sans" panose="020C0503030203020204" pitchFamily="34" charset="0"/>
              </a:rPr>
              <a:t>(Edge)</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39" name="图片 87" descr="汇聚交换机.png"/>
          <p:cNvPicPr>
            <a:picLocks noChangeAspect="1"/>
          </p:cNvPicPr>
          <p:nvPr/>
        </p:nvPicPr>
        <p:blipFill>
          <a:blip r:embed="rId8" cstate="print"/>
          <a:stretch>
            <a:fillRect/>
          </a:stretch>
        </p:blipFill>
        <p:spPr bwMode="gray">
          <a:xfrm>
            <a:off x="1982523" y="4317582"/>
            <a:ext cx="446281" cy="365139"/>
          </a:xfrm>
          <a:prstGeom prst="rect">
            <a:avLst/>
          </a:prstGeom>
        </p:spPr>
      </p:pic>
      <p:pic>
        <p:nvPicPr>
          <p:cNvPr id="40" name="图片 87" descr="汇聚交换机.png"/>
          <p:cNvPicPr>
            <a:picLocks noChangeAspect="1"/>
          </p:cNvPicPr>
          <p:nvPr/>
        </p:nvPicPr>
        <p:blipFill>
          <a:blip r:embed="rId8" cstate="print"/>
          <a:stretch>
            <a:fillRect/>
          </a:stretch>
        </p:blipFill>
        <p:spPr bwMode="gray">
          <a:xfrm>
            <a:off x="3913324" y="4317582"/>
            <a:ext cx="446281" cy="365139"/>
          </a:xfrm>
          <a:prstGeom prst="rect">
            <a:avLst/>
          </a:prstGeom>
        </p:spPr>
      </p:pic>
      <p:sp>
        <p:nvSpPr>
          <p:cNvPr id="41" name="文本框 40"/>
          <p:cNvSpPr txBox="1"/>
          <p:nvPr/>
        </p:nvSpPr>
        <p:spPr bwMode="gray">
          <a:xfrm>
            <a:off x="4340854" y="4349948"/>
            <a:ext cx="558165" cy="261610"/>
          </a:xfrm>
          <a:prstGeom prst="rect">
            <a:avLst/>
          </a:prstGeom>
          <a:noFill/>
        </p:spPr>
        <p:txBody>
          <a:bodyPr wrap="none" rtlCol="0">
            <a:spAutoFit/>
          </a:bodyPr>
          <a:lstStyle/>
          <a:p>
            <a:pPr algn="r" fontAlgn="ctr"/>
            <a:r>
              <a:rPr lang="en-US" sz="1100" dirty="0" smtClean="0">
                <a:latin typeface="Huawei Sans" panose="020C0503030203020204" pitchFamily="34" charset="0"/>
              </a:rPr>
              <a:t>AGG2</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2" name="文本框 41"/>
          <p:cNvSpPr txBox="1"/>
          <p:nvPr/>
        </p:nvSpPr>
        <p:spPr bwMode="gray">
          <a:xfrm>
            <a:off x="4818893" y="4875462"/>
            <a:ext cx="357790" cy="261610"/>
          </a:xfrm>
          <a:prstGeom prst="rect">
            <a:avLst/>
          </a:prstGeom>
          <a:noFill/>
        </p:spPr>
        <p:txBody>
          <a:bodyPr wrap="none" rtlCol="0">
            <a:spAutoFit/>
          </a:bodyPr>
          <a:lstStyle/>
          <a:p>
            <a:pPr algn="ctr" fontAlgn="ctr"/>
            <a:r>
              <a:rPr lang="en-US" sz="1100" dirty="0" smtClean="0">
                <a:latin typeface="Huawei Sans" panose="020C0503030203020204" pitchFamily="34" charset="0"/>
              </a:rPr>
              <a:t>AP</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3" name="文本框 42"/>
          <p:cNvSpPr txBox="1"/>
          <p:nvPr/>
        </p:nvSpPr>
        <p:spPr bwMode="gray">
          <a:xfrm>
            <a:off x="1902535" y="5908998"/>
            <a:ext cx="606256" cy="261610"/>
          </a:xfrm>
          <a:prstGeom prst="rect">
            <a:avLst/>
          </a:prstGeom>
          <a:noFill/>
        </p:spPr>
        <p:txBody>
          <a:bodyPr wrap="none" rtlCol="0">
            <a:spAutoFit/>
          </a:bodyPr>
          <a:lstStyle/>
          <a:p>
            <a:pPr algn="ctr" fontAlgn="ctr"/>
            <a:r>
              <a:rPr lang="en-US" sz="1100" dirty="0" smtClean="0">
                <a:latin typeface="Huawei Sans" panose="020C0503030203020204" pitchFamily="34" charset="0"/>
              </a:rPr>
              <a:t>Host 1</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4" name="文本框 43"/>
          <p:cNvSpPr txBox="1"/>
          <p:nvPr/>
        </p:nvSpPr>
        <p:spPr bwMode="gray">
          <a:xfrm>
            <a:off x="3833336" y="5908998"/>
            <a:ext cx="606256" cy="261610"/>
          </a:xfrm>
          <a:prstGeom prst="rect">
            <a:avLst/>
          </a:prstGeom>
          <a:noFill/>
        </p:spPr>
        <p:txBody>
          <a:bodyPr wrap="none" rtlCol="0">
            <a:spAutoFit/>
          </a:bodyPr>
          <a:lstStyle/>
          <a:p>
            <a:pPr algn="ctr" fontAlgn="ctr"/>
            <a:r>
              <a:rPr lang="en-US" sz="1100" dirty="0" smtClean="0">
                <a:latin typeface="Huawei Sans" panose="020C0503030203020204" pitchFamily="34" charset="0"/>
              </a:rPr>
              <a:t>Host 2</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45" name="Straight Connector 166"/>
          <p:cNvCxnSpPr>
            <a:stCxn id="23" idx="2"/>
            <a:endCxn id="30" idx="0"/>
          </p:cNvCxnSpPr>
          <p:nvPr/>
        </p:nvCxnSpPr>
        <p:spPr bwMode="gray">
          <a:xfrm flipH="1">
            <a:off x="2205663" y="5451137"/>
            <a:ext cx="1" cy="15012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166"/>
          <p:cNvCxnSpPr>
            <a:stCxn id="24" idx="2"/>
            <a:endCxn id="31" idx="0"/>
          </p:cNvCxnSpPr>
          <p:nvPr/>
        </p:nvCxnSpPr>
        <p:spPr bwMode="gray">
          <a:xfrm flipH="1">
            <a:off x="4136464" y="5451137"/>
            <a:ext cx="1" cy="1497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bwMode="gray">
          <a:xfrm>
            <a:off x="4701168" y="5908998"/>
            <a:ext cx="606256" cy="261610"/>
          </a:xfrm>
          <a:prstGeom prst="rect">
            <a:avLst/>
          </a:prstGeom>
          <a:noFill/>
        </p:spPr>
        <p:txBody>
          <a:bodyPr wrap="none" rtlCol="0">
            <a:spAutoFit/>
          </a:bodyPr>
          <a:lstStyle/>
          <a:p>
            <a:pPr algn="ctr" fontAlgn="ctr"/>
            <a:r>
              <a:rPr lang="en-US" sz="1100" dirty="0" smtClean="0">
                <a:latin typeface="Huawei Sans" panose="020C0503030203020204" pitchFamily="34" charset="0"/>
              </a:rPr>
              <a:t>Host 3</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9" name="文本框 48"/>
          <p:cNvSpPr txBox="1"/>
          <p:nvPr/>
        </p:nvSpPr>
        <p:spPr bwMode="gray">
          <a:xfrm>
            <a:off x="2796869" y="4442573"/>
            <a:ext cx="782587" cy="307777"/>
          </a:xfrm>
          <a:prstGeom prst="rect">
            <a:avLst/>
          </a:prstGeom>
          <a:noFill/>
        </p:spPr>
        <p:txBody>
          <a:bodyPr wrap="none" rtlCol="0">
            <a:spAutoFit/>
          </a:bodyPr>
          <a:lstStyle/>
          <a:p>
            <a:pPr fontAlgn="ctr"/>
            <a:r>
              <a:rPr lang="en-US" sz="1400" b="1" dirty="0" smtClean="0">
                <a:solidFill>
                  <a:schemeClr val="accent1">
                    <a:lumMod val="75000"/>
                  </a:schemeClr>
                </a:solidFill>
                <a:latin typeface="Huawei Sans" panose="020C0503030203020204" pitchFamily="34" charset="0"/>
              </a:rPr>
              <a:t>VXLAN</a:t>
            </a:r>
            <a:endParaRPr lang="en-US" altLang="zh-CN" sz="1400" b="1" dirty="0">
              <a:solidFill>
                <a:schemeClr val="accent1">
                  <a:lumMod val="75000"/>
                </a:schemeClr>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0" name="文本框 49"/>
          <p:cNvSpPr txBox="1"/>
          <p:nvPr/>
        </p:nvSpPr>
        <p:spPr bwMode="gray">
          <a:xfrm>
            <a:off x="3326733" y="5064210"/>
            <a:ext cx="614271" cy="430887"/>
          </a:xfrm>
          <a:prstGeom prst="rect">
            <a:avLst/>
          </a:prstGeom>
          <a:noFill/>
        </p:spPr>
        <p:txBody>
          <a:bodyPr wrap="none" rtlCol="0">
            <a:spAutoFit/>
          </a:bodyPr>
          <a:lstStyle/>
          <a:p>
            <a:pPr algn="r" fontAlgn="ctr"/>
            <a:r>
              <a:rPr lang="en-US" sz="1100" dirty="0" smtClean="0">
                <a:latin typeface="Huawei Sans" panose="020C0503030203020204" pitchFamily="34" charset="0"/>
              </a:rPr>
              <a:t>ACC2</a:t>
            </a:r>
          </a:p>
          <a:p>
            <a:pPr algn="r" fontAlgn="ctr"/>
            <a:r>
              <a:rPr lang="en-US" sz="1100" dirty="0" smtClean="0">
                <a:latin typeface="Huawei Sans" panose="020C0503030203020204" pitchFamily="34" charset="0"/>
              </a:rPr>
              <a:t>(Edge)</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5" name="梯形 64"/>
          <p:cNvSpPr/>
          <p:nvPr/>
        </p:nvSpPr>
        <p:spPr bwMode="gray">
          <a:xfrm>
            <a:off x="1509868" y="4714835"/>
            <a:ext cx="3221543" cy="499842"/>
          </a:xfrm>
          <a:prstGeom prst="trapezoid">
            <a:avLst>
              <a:gd name="adj" fmla="val 22961"/>
            </a:avLst>
          </a:prstGeom>
          <a:gradFill flip="none" rotWithShape="1">
            <a:gsLst>
              <a:gs pos="0">
                <a:schemeClr val="bg1">
                  <a:alpha val="4000"/>
                </a:schemeClr>
              </a:gs>
              <a:gs pos="100000">
                <a:schemeClr val="accent4">
                  <a:lumMod val="20000"/>
                  <a:lumOff val="80000"/>
                </a:schemeClr>
              </a:gs>
            </a:gsLst>
            <a:lin ang="5400000" scaled="1"/>
            <a:tileRect/>
          </a:gradFill>
          <a:ln>
            <a:gradFill flip="none" rotWithShape="1">
              <a:gsLst>
                <a:gs pos="0">
                  <a:schemeClr val="accent1">
                    <a:lumMod val="5000"/>
                    <a:lumOff val="95000"/>
                    <a:alpha val="0"/>
                  </a:schemeClr>
                </a:gs>
                <a:gs pos="82000">
                  <a:schemeClr val="accent4">
                    <a:lumMod val="60000"/>
                    <a:lumOff val="4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梯形 65"/>
          <p:cNvSpPr/>
          <p:nvPr/>
        </p:nvSpPr>
        <p:spPr bwMode="gray">
          <a:xfrm>
            <a:off x="1509868" y="4298203"/>
            <a:ext cx="3221543" cy="501291"/>
          </a:xfrm>
          <a:prstGeom prst="trapezoid">
            <a:avLst>
              <a:gd name="adj" fmla="val 22961"/>
            </a:avLst>
          </a:prstGeom>
          <a:gradFill flip="none" rotWithShape="1">
            <a:gsLst>
              <a:gs pos="0">
                <a:schemeClr val="bg1">
                  <a:alpha val="4000"/>
                </a:schemeClr>
              </a:gs>
              <a:gs pos="100000">
                <a:srgbClr val="EEB3B8"/>
              </a:gs>
            </a:gsLst>
            <a:lin ang="5400000" scaled="1"/>
            <a:tileRect/>
          </a:gradFill>
          <a:ln>
            <a:gradFill flip="none" rotWithShape="1">
              <a:gsLst>
                <a:gs pos="0">
                  <a:schemeClr val="accent1">
                    <a:lumMod val="5000"/>
                    <a:lumOff val="95000"/>
                    <a:alpha val="0"/>
                  </a:schemeClr>
                </a:gs>
                <a:gs pos="82000">
                  <a:srgbClr val="E28189"/>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梯形 66"/>
          <p:cNvSpPr/>
          <p:nvPr/>
        </p:nvSpPr>
        <p:spPr bwMode="gray">
          <a:xfrm>
            <a:off x="1509868" y="3861237"/>
            <a:ext cx="3221543" cy="501291"/>
          </a:xfrm>
          <a:prstGeom prst="trapezoid">
            <a:avLst>
              <a:gd name="adj" fmla="val 22961"/>
            </a:avLst>
          </a:prstGeom>
          <a:gradFill flip="none" rotWithShape="1">
            <a:gsLst>
              <a:gs pos="0">
                <a:schemeClr val="bg1">
                  <a:alpha val="4000"/>
                </a:schemeClr>
              </a:gs>
              <a:gs pos="100000">
                <a:schemeClr val="accent2">
                  <a:lumMod val="20000"/>
                  <a:lumOff val="80000"/>
                </a:schemeClr>
              </a:gs>
            </a:gsLst>
            <a:lin ang="5400000" scaled="1"/>
            <a:tileRect/>
          </a:gradFill>
          <a:ln>
            <a:gradFill flip="none" rotWithShape="1">
              <a:gsLst>
                <a:gs pos="0">
                  <a:schemeClr val="accent1">
                    <a:lumMod val="5000"/>
                    <a:lumOff val="95000"/>
                    <a:alpha val="0"/>
                  </a:schemeClr>
                </a:gs>
                <a:gs pos="82000">
                  <a:schemeClr val="accent2">
                    <a:lumMod val="60000"/>
                    <a:lumOff val="4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文本框 67"/>
          <p:cNvSpPr txBox="1"/>
          <p:nvPr/>
        </p:nvSpPr>
        <p:spPr bwMode="gray">
          <a:xfrm>
            <a:off x="2837760" y="4944416"/>
            <a:ext cx="712053" cy="276999"/>
          </a:xfrm>
          <a:prstGeom prst="rect">
            <a:avLst/>
          </a:prstGeom>
          <a:noFill/>
        </p:spPr>
        <p:txBody>
          <a:bodyPr wrap="none" rtlCol="0">
            <a:spAutoFit/>
          </a:bodyPr>
          <a:lstStyle/>
          <a:p>
            <a:pPr algn="ctr" fontAlgn="ctr"/>
            <a:r>
              <a:rPr lang="en-US" sz="1200" b="1" dirty="0">
                <a:latin typeface="Huawei Sans" panose="020C0503030203020204" pitchFamily="34" charset="0"/>
              </a:rPr>
              <a:t>OA_VN</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9" name="文本框 68"/>
          <p:cNvSpPr txBox="1"/>
          <p:nvPr/>
        </p:nvSpPr>
        <p:spPr bwMode="gray">
          <a:xfrm>
            <a:off x="2825683" y="4532830"/>
            <a:ext cx="696023" cy="276999"/>
          </a:xfrm>
          <a:prstGeom prst="rect">
            <a:avLst/>
          </a:prstGeom>
          <a:noFill/>
        </p:spPr>
        <p:txBody>
          <a:bodyPr wrap="none" rtlCol="0">
            <a:spAutoFit/>
          </a:bodyPr>
          <a:lstStyle/>
          <a:p>
            <a:pPr algn="ctr" fontAlgn="ctr"/>
            <a:r>
              <a:rPr lang="en-US" sz="1200" b="1" dirty="0">
                <a:latin typeface="Huawei Sans" panose="020C0503030203020204" pitchFamily="34" charset="0"/>
              </a:rPr>
              <a:t>RD_VN</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0" name="文本框 69"/>
          <p:cNvSpPr txBox="1"/>
          <p:nvPr/>
        </p:nvSpPr>
        <p:spPr bwMode="gray">
          <a:xfrm>
            <a:off x="2536134" y="3949580"/>
            <a:ext cx="1263702" cy="276999"/>
          </a:xfrm>
          <a:prstGeom prst="rect">
            <a:avLst/>
          </a:prstGeom>
          <a:noFill/>
        </p:spPr>
        <p:txBody>
          <a:bodyPr wrap="square" rtlCol="0">
            <a:spAutoFit/>
          </a:bodyPr>
          <a:lstStyle/>
          <a:p>
            <a:pPr algn="ctr" fontAlgn="ctr"/>
            <a:r>
              <a:rPr lang="en-US" altLang="zh-CN" sz="1200" b="1" dirty="0">
                <a:latin typeface="Huawei Sans" panose="020C0503030203020204" pitchFamily="34" charset="0"/>
              </a:rPr>
              <a:t>MKT_VN</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71" name="组合 758"/>
          <p:cNvGrpSpPr/>
          <p:nvPr/>
        </p:nvGrpSpPr>
        <p:grpSpPr bwMode="gray">
          <a:xfrm flipV="1">
            <a:off x="4913331" y="5439222"/>
            <a:ext cx="168914" cy="131950"/>
            <a:chOff x="7440613" y="4868863"/>
            <a:chExt cx="1019175" cy="828675"/>
          </a:xfrm>
          <a:solidFill>
            <a:schemeClr val="bg1">
              <a:lumMod val="50000"/>
            </a:schemeClr>
          </a:solidFill>
        </p:grpSpPr>
        <p:sp>
          <p:nvSpPr>
            <p:cNvPr id="72"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aphicFrame>
        <p:nvGraphicFramePr>
          <p:cNvPr id="74" name="表格 73"/>
          <p:cNvGraphicFramePr>
            <a:graphicFrameLocks noGrp="1"/>
          </p:cNvGraphicFramePr>
          <p:nvPr>
            <p:extLst/>
          </p:nvPr>
        </p:nvGraphicFramePr>
        <p:xfrm>
          <a:off x="6189544" y="3327995"/>
          <a:ext cx="5222871" cy="2392680"/>
        </p:xfrm>
        <a:graphic>
          <a:graphicData uri="http://schemas.openxmlformats.org/drawingml/2006/table">
            <a:tbl>
              <a:tblPr/>
              <a:tblGrid>
                <a:gridCol w="1345138"/>
                <a:gridCol w="3877733"/>
              </a:tblGrid>
              <a:tr h="276364">
                <a:tc>
                  <a:txBody>
                    <a:bodyPr/>
                    <a:lstStyle/>
                    <a:p>
                      <a:pPr algn="ctr" fontAlgn="ctr">
                        <a:lnSpc>
                          <a:spcPct val="100000"/>
                        </a:lnSpc>
                      </a:pPr>
                      <a:r>
                        <a:rPr lang="en-US" sz="1400" b="1" dirty="0" smtClean="0">
                          <a:latin typeface="Huawei Sans" panose="020C0503030203020204" pitchFamily="34" charset="0"/>
                        </a:rPr>
                        <a:t>Task</a:t>
                      </a:r>
                      <a:endParaRPr lang="en-US" sz="14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pPr>
                      <a:r>
                        <a:rPr lang="en-US" sz="1400" b="1" dirty="0" smtClean="0">
                          <a:latin typeface="Huawei Sans" panose="020C0503030203020204" pitchFamily="34" charset="0"/>
                        </a:rPr>
                        <a:t>Procedure</a:t>
                      </a:r>
                      <a:endParaRPr lang="en-US" altLang="zh-CN" sz="1400" b="1" dirty="0">
                        <a:effectLst/>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0">
                <a:tc>
                  <a:txBody>
                    <a:bodyPr/>
                    <a:lstStyle/>
                    <a:p>
                      <a:pPr algn="ctr" fontAlgn="ctr">
                        <a:lnSpc>
                          <a:spcPct val="100000"/>
                        </a:lnSpc>
                        <a:spcAft>
                          <a:spcPts val="600"/>
                        </a:spcAft>
                      </a:pPr>
                      <a:r>
                        <a:rPr lang="en-US" sz="1400" dirty="0" smtClean="0">
                          <a:latin typeface="Huawei Sans" panose="020C0503030203020204" pitchFamily="34" charset="0"/>
                        </a:rPr>
                        <a:t>VN management</a:t>
                      </a:r>
                      <a:endParaRPr lang="en-US" altLang="zh-CN" sz="1400" dirty="0">
                        <a:effectLst/>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342900" indent="-342900" algn="l" fontAlgn="ctr">
                        <a:lnSpc>
                          <a:spcPct val="100000"/>
                        </a:lnSpc>
                        <a:spcAft>
                          <a:spcPts val="600"/>
                        </a:spcAft>
                        <a:buFont typeface="+mj-lt"/>
                        <a:buAutoNum type="arabicPeriod"/>
                      </a:pPr>
                      <a:r>
                        <a:rPr lang="en-US" sz="1400" dirty="0" smtClean="0">
                          <a:latin typeface="Huawei Sans" panose="020C0503030203020204" pitchFamily="34" charset="0"/>
                        </a:rPr>
                        <a:t>Create virtual networks. Different virtual networks represent services of different users and can be used to isolate services of these users.</a:t>
                      </a:r>
                      <a:endParaRPr lang="en-US" altLang="zh-CN" sz="1400" dirty="0" smtClean="0">
                        <a:effectLst/>
                        <a:latin typeface="Huawei Sans" panose="020C0503030203020204" pitchFamily="34" charset="0"/>
                      </a:endParaRPr>
                    </a:p>
                    <a:p>
                      <a:pPr marL="342900" indent="-342900" algn="l" fontAlgn="ctr">
                        <a:lnSpc>
                          <a:spcPct val="100000"/>
                        </a:lnSpc>
                        <a:spcAft>
                          <a:spcPts val="600"/>
                        </a:spcAft>
                        <a:buFont typeface="+mj-lt"/>
                        <a:buAutoNum type="arabicPeriod"/>
                      </a:pPr>
                      <a:r>
                        <a:rPr lang="en-US" sz="1400" dirty="0" smtClean="0">
                          <a:latin typeface="Huawei Sans" panose="020C0503030203020204" pitchFamily="34" charset="0"/>
                        </a:rPr>
                        <a:t>Configure communication between virtual networks</a:t>
                      </a:r>
                      <a:r>
                        <a:rPr lang="en-US" sz="1400" baseline="0" dirty="0" smtClean="0">
                          <a:latin typeface="Huawei Sans" panose="020C0503030203020204" pitchFamily="34" charset="0"/>
                        </a:rPr>
                        <a:t> </a:t>
                      </a:r>
                      <a:r>
                        <a:rPr lang="en-US" sz="1400" dirty="0" smtClean="0">
                          <a:latin typeface="Huawei Sans" panose="020C0503030203020204" pitchFamily="34" charset="0"/>
                        </a:rPr>
                        <a:t>to ensure that there are reachable routes between users in different virtual networks on the underlay network.</a:t>
                      </a:r>
                      <a:endParaRPr lang="en-US" altLang="zh-CN" sz="1400" dirty="0" smtClean="0">
                        <a:effectLst/>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75" name="Freeform 159"/>
          <p:cNvSpPr/>
          <p:nvPr/>
        </p:nvSpPr>
        <p:spPr bwMode="gray">
          <a:xfrm flipH="1">
            <a:off x="1456496" y="2090718"/>
            <a:ext cx="1240474" cy="6484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r>
              <a:rPr lang="en-US" sz="1200" dirty="0" smtClean="0">
                <a:solidFill>
                  <a:schemeClr val="bg1">
                    <a:lumMod val="50000"/>
                  </a:schemeClr>
                </a:solidFill>
                <a:latin typeface="Huawei Sans" panose="020C0503030203020204" pitchFamily="34" charset="0"/>
              </a:rPr>
              <a:t>External network</a:t>
            </a:r>
            <a:endParaRPr lang="en-US" sz="1200" dirty="0">
              <a:solidFill>
                <a:schemeClr val="bg1">
                  <a:lumMod val="50000"/>
                </a:schemeClr>
              </a:solidFill>
              <a:latin typeface="Huawei Sans" panose="020C0503030203020204" pitchFamily="34" charset="0"/>
            </a:endParaRPr>
          </a:p>
        </p:txBody>
      </p:sp>
      <p:sp>
        <p:nvSpPr>
          <p:cNvPr id="76" name="Freeform 159"/>
          <p:cNvSpPr/>
          <p:nvPr/>
        </p:nvSpPr>
        <p:spPr bwMode="gray">
          <a:xfrm flipH="1">
            <a:off x="3582614" y="2090718"/>
            <a:ext cx="1240474" cy="6484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smtClean="0">
                <a:solidFill>
                  <a:schemeClr val="bg1">
                    <a:lumMod val="50000"/>
                  </a:schemeClr>
                </a:solidFill>
                <a:latin typeface="Huawei Sans" panose="020C0503030203020204" pitchFamily="34" charset="0"/>
              </a:rPr>
              <a:t>Network service</a:t>
            </a:r>
            <a:endParaRPr lang="en-US" altLang="zh-CN" sz="1200" dirty="0" smtClean="0">
              <a:solidFill>
                <a:schemeClr val="bg1">
                  <a:lumMod val="50000"/>
                </a:schemeClr>
              </a:solidFill>
              <a:latin typeface="Huawei Sans" panose="020C0503030203020204" pitchFamily="34" charset="0"/>
            </a:endParaRPr>
          </a:p>
          <a:p>
            <a:pPr algn="ctr" fontAlgn="ctr"/>
            <a:r>
              <a:rPr lang="en-US" sz="1200" dirty="0" smtClean="0">
                <a:solidFill>
                  <a:schemeClr val="bg1">
                    <a:lumMod val="50000"/>
                  </a:schemeClr>
                </a:solidFill>
                <a:latin typeface="Huawei Sans" panose="020C0503030203020204" pitchFamily="34" charset="0"/>
              </a:rPr>
              <a:t>resources</a:t>
            </a:r>
            <a:endParaRPr lang="en-US" sz="1200" dirty="0">
              <a:solidFill>
                <a:schemeClr val="bg1">
                  <a:lumMod val="50000"/>
                </a:schemeClr>
              </a:solidFill>
              <a:latin typeface="Huawei Sans" panose="020C0503030203020204" pitchFamily="34" charset="0"/>
            </a:endParaRPr>
          </a:p>
        </p:txBody>
      </p:sp>
      <p:cxnSp>
        <p:nvCxnSpPr>
          <p:cNvPr id="77" name="直接连接符 76"/>
          <p:cNvCxnSpPr/>
          <p:nvPr/>
        </p:nvCxnSpPr>
        <p:spPr bwMode="gray">
          <a:xfrm>
            <a:off x="2459292" y="2786418"/>
            <a:ext cx="495259" cy="621078"/>
          </a:xfrm>
          <a:prstGeom prst="line">
            <a:avLst/>
          </a:prstGeom>
          <a:ln>
            <a:solidFill>
              <a:schemeClr val="bg1">
                <a:lumMod val="6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bwMode="gray">
          <a:xfrm flipH="1">
            <a:off x="3426888" y="2796031"/>
            <a:ext cx="464971" cy="611465"/>
          </a:xfrm>
          <a:prstGeom prst="line">
            <a:avLst/>
          </a:prstGeom>
          <a:ln>
            <a:solidFill>
              <a:schemeClr val="bg1">
                <a:lumMod val="6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81" name="图片 8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4418301" y="3127650"/>
            <a:ext cx="865097" cy="491769"/>
          </a:xfrm>
          <a:prstGeom prst="rect">
            <a:avLst/>
          </a:prstGeom>
        </p:spPr>
      </p:pic>
      <p:grpSp>
        <p:nvGrpSpPr>
          <p:cNvPr id="4" name="组合 3"/>
          <p:cNvGrpSpPr/>
          <p:nvPr/>
        </p:nvGrpSpPr>
        <p:grpSpPr>
          <a:xfrm>
            <a:off x="6606000" y="50856"/>
            <a:ext cx="5155221" cy="324000"/>
            <a:chOff x="6829862" y="50856"/>
            <a:chExt cx="5155221" cy="324000"/>
          </a:xfrm>
        </p:grpSpPr>
        <p:sp>
          <p:nvSpPr>
            <p:cNvPr id="54" name="五边形 53"/>
            <p:cNvSpPr/>
            <p:nvPr/>
          </p:nvSpPr>
          <p:spPr bwMode="gray">
            <a:xfrm>
              <a:off x="6829862" y="50856"/>
              <a:ext cx="60260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800" dirty="0" smtClean="0">
                  <a:latin typeface="Huawei Sans" panose="020C0503030203020204" pitchFamily="34" charset="0"/>
                </a:rPr>
                <a:t>Site Design</a:t>
              </a:r>
              <a:endParaRPr lang="en-US" sz="800" dirty="0">
                <a:latin typeface="Huawei Sans" panose="020C0503030203020204" pitchFamily="34" charset="0"/>
              </a:endParaRPr>
            </a:p>
          </p:txBody>
        </p:sp>
        <p:sp>
          <p:nvSpPr>
            <p:cNvPr id="55" name="燕尾形 54"/>
            <p:cNvSpPr/>
            <p:nvPr/>
          </p:nvSpPr>
          <p:spPr bwMode="gray">
            <a:xfrm>
              <a:off x="9906217" y="50856"/>
              <a:ext cx="1272465"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chemeClr val="bg1"/>
                  </a:solidFill>
                  <a:latin typeface="Huawei Sans" panose="020C0503030203020204" pitchFamily="34" charset="0"/>
                </a:rPr>
                <a:t>VN Management</a:t>
              </a:r>
              <a:endParaRPr lang="en-US" altLang="zh-CN" sz="8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燕尾形 55"/>
            <p:cNvSpPr/>
            <p:nvPr/>
          </p:nvSpPr>
          <p:spPr bwMode="gray">
            <a:xfrm>
              <a:off x="11049083" y="50856"/>
              <a:ext cx="93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Service Deployment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燕尾形 56"/>
            <p:cNvSpPr/>
            <p:nvPr/>
          </p:nvSpPr>
          <p:spPr bwMode="gray">
            <a:xfrm>
              <a:off x="8956166" y="50856"/>
              <a:ext cx="1079648"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Fabric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燕尾形 57"/>
            <p:cNvSpPr/>
            <p:nvPr/>
          </p:nvSpPr>
          <p:spPr bwMode="gray">
            <a:xfrm>
              <a:off x="8185763" y="50856"/>
              <a:ext cx="900000"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Network Plan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燕尾形 58"/>
            <p:cNvSpPr/>
            <p:nvPr/>
          </p:nvSpPr>
          <p:spPr bwMode="gray">
            <a:xfrm>
              <a:off x="7302867" y="50856"/>
              <a:ext cx="1012493"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Device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40014274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smtClean="0"/>
              <a:t>Fabric Resource Pools and Resource Invoking During Virtual Network Creation</a:t>
            </a:r>
            <a:endParaRPr lang="en-US" altLang="zh-CN" dirty="0"/>
          </a:p>
        </p:txBody>
      </p:sp>
      <p:graphicFrame>
        <p:nvGraphicFramePr>
          <p:cNvPr id="3" name="表格 2"/>
          <p:cNvGraphicFramePr>
            <a:graphicFrameLocks noGrp="1"/>
          </p:cNvGraphicFramePr>
          <p:nvPr>
            <p:extLst/>
          </p:nvPr>
        </p:nvGraphicFramePr>
        <p:xfrm>
          <a:off x="479425" y="1585255"/>
          <a:ext cx="11233150" cy="4053840"/>
        </p:xfrm>
        <a:graphic>
          <a:graphicData uri="http://schemas.openxmlformats.org/drawingml/2006/table">
            <a:tbl>
              <a:tblPr/>
              <a:tblGrid>
                <a:gridCol w="5616575"/>
                <a:gridCol w="5616575"/>
              </a:tblGrid>
              <a:tr h="498472">
                <a:tc>
                  <a:txBody>
                    <a:bodyPr/>
                    <a:lstStyle/>
                    <a:p>
                      <a:pPr algn="ctr" fontAlgn="ctr">
                        <a:lnSpc>
                          <a:spcPct val="100000"/>
                        </a:lnSpc>
                      </a:pPr>
                      <a:r>
                        <a:rPr lang="en-US" sz="1600" b="1" dirty="0" smtClean="0">
                          <a:latin typeface="Huawei Sans" panose="020C0503030203020204" pitchFamily="34" charset="0"/>
                        </a:rPr>
                        <a:t>Fabric Resource Pool</a:t>
                      </a:r>
                      <a:endParaRPr lang="en-US" sz="16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600" b="1" dirty="0" smtClean="0">
                          <a:latin typeface="Huawei Sans" panose="020C0503030203020204" pitchFamily="34" charset="0"/>
                        </a:rPr>
                        <a:t>How to Invoke Resources in the Resource Pool During Virtual Network Creation</a:t>
                      </a:r>
                      <a:endParaRPr lang="en-US" sz="1600" b="1"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585163">
                <a:tc>
                  <a:txBody>
                    <a:bodyPr/>
                    <a:lstStyle/>
                    <a:p>
                      <a:pPr fontAlgn="ctr">
                        <a:lnSpc>
                          <a:spcPct val="100000"/>
                        </a:lnSpc>
                      </a:pPr>
                      <a:r>
                        <a:rPr lang="en-US" sz="1200" dirty="0" smtClean="0">
                          <a:latin typeface="Huawei Sans" panose="020C0503030203020204" pitchFamily="34" charset="0"/>
                        </a:rPr>
                        <a:t>VLAN resource pool, which is used in scenarios where terminals are connected to virtual networks and virtual networks communicate with external networks. The VLAN resource pool is planned during the configuration of the fabric global resource pool.</a:t>
                      </a:r>
                      <a:endParaRPr lang="en-US" altLang="zh-CN" sz="1200" dirty="0">
                        <a:effectLst/>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lnSpc>
                          <a:spcPct val="100000"/>
                        </a:lnSpc>
                      </a:pPr>
                      <a:r>
                        <a:rPr lang="en-US" sz="1200" dirty="0" smtClean="0">
                          <a:latin typeface="Huawei Sans" panose="020C0503030203020204" pitchFamily="34" charset="0"/>
                        </a:rPr>
                        <a:t>When creating a user gateway in a virtual network, select a resource from the fabric global resource pool to configure a user VLAN.</a:t>
                      </a:r>
                      <a:endParaRPr lang="en-US" altLang="zh-CN" sz="1200" dirty="0">
                        <a:effectLst/>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85163">
                <a:tc>
                  <a:txBody>
                    <a:bodyPr/>
                    <a:lstStyle/>
                    <a:p>
                      <a:pPr fontAlgn="ctr">
                        <a:lnSpc>
                          <a:spcPct val="100000"/>
                        </a:lnSpc>
                      </a:pPr>
                      <a:r>
                        <a:rPr lang="en-US" sz="1200" dirty="0" smtClean="0">
                          <a:latin typeface="Huawei Sans" panose="020C0503030203020204" pitchFamily="34" charset="0"/>
                        </a:rPr>
                        <a:t>BD and VNI resource pools, which are used to divide Layer 2 broadcast domains in a virtual network and configure VBDIF interfaces as the gateway interfaces of user subnets. The BD and VNI resource pools are planned during the configuration of the fabric global resource pool.</a:t>
                      </a:r>
                      <a:endParaRPr lang="en-US" altLang="zh-CN" sz="1200" dirty="0">
                        <a:effectLst/>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lnSpc>
                          <a:spcPct val="100000"/>
                        </a:lnSpc>
                      </a:pPr>
                      <a:r>
                        <a:rPr lang="en-US" sz="1200" dirty="0" smtClean="0">
                          <a:latin typeface="Huawei Sans" panose="020C0503030203020204" pitchFamily="34" charset="0"/>
                        </a:rPr>
                        <a:t>When a user gateway is created in a virtual network, resources in the BD and VNI resource pools are automatically invoked to create a BD and the corresponding VBDIF interface.</a:t>
                      </a:r>
                      <a:endParaRPr lang="en-US" altLang="zh-CN" sz="1200" dirty="0">
                        <a:effectLst/>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5127">
                <a:tc>
                  <a:txBody>
                    <a:bodyPr/>
                    <a:lstStyle/>
                    <a:p>
                      <a:pPr fontAlgn="ctr">
                        <a:lnSpc>
                          <a:spcPct val="100000"/>
                        </a:lnSpc>
                      </a:pPr>
                      <a:r>
                        <a:rPr lang="en-US" sz="1200" dirty="0" smtClean="0">
                          <a:latin typeface="Huawei Sans" panose="020C0503030203020204" pitchFamily="34" charset="0"/>
                        </a:rPr>
                        <a:t>User access point resource pool, which is planned during fabric access management configuration. This resource pool includes the authentication modes that can be configured on access points.</a:t>
                      </a:r>
                      <a:endParaRPr lang="en-US" altLang="zh-CN" sz="1200" dirty="0">
                        <a:effectLst/>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lnSpc>
                          <a:spcPct val="100000"/>
                        </a:lnSpc>
                      </a:pPr>
                      <a:r>
                        <a:rPr lang="en-US" sz="1200" dirty="0" smtClean="0">
                          <a:latin typeface="Huawei Sans" panose="020C0503030203020204" pitchFamily="34" charset="0"/>
                        </a:rPr>
                        <a:t>When configuring user access in a virtual network, you can select planned access point resources.</a:t>
                      </a:r>
                      <a:endParaRPr lang="en-US" altLang="zh-CN" sz="1200" dirty="0">
                        <a:effectLst/>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45235">
                <a:tc>
                  <a:txBody>
                    <a:bodyPr/>
                    <a:lstStyle/>
                    <a:p>
                      <a:pPr fontAlgn="ctr">
                        <a:lnSpc>
                          <a:spcPct val="100000"/>
                        </a:lnSpc>
                      </a:pPr>
                      <a:r>
                        <a:rPr lang="en-US" sz="1200" dirty="0" smtClean="0">
                          <a:latin typeface="Huawei Sans" panose="020C0503030203020204" pitchFamily="34" charset="0"/>
                        </a:rPr>
                        <a:t>Egress pool, which contains the external resources that can be used by virtual networks. Two types of external resources are created during fabric configuration:</a:t>
                      </a:r>
                    </a:p>
                    <a:p>
                      <a:pPr marL="285750" indent="-285750" fontAlgn="ctr">
                        <a:lnSpc>
                          <a:spcPct val="100000"/>
                        </a:lnSpc>
                        <a:buFont typeface="Arial" panose="020B0604020202020204" pitchFamily="34" charset="0"/>
                        <a:buChar char="•"/>
                      </a:pPr>
                      <a:r>
                        <a:rPr lang="en-US" sz="1200" dirty="0" smtClean="0">
                          <a:latin typeface="Huawei Sans" panose="020C0503030203020204" pitchFamily="34" charset="0"/>
                        </a:rPr>
                        <a:t>External networks: used for virtual networks to communicate externally</a:t>
                      </a:r>
                      <a:endParaRPr lang="en-US" altLang="zh-CN" sz="1200" dirty="0" smtClean="0">
                        <a:effectLst/>
                        <a:latin typeface="Huawei Sans" panose="020C0503030203020204" pitchFamily="34" charset="0"/>
                      </a:endParaRPr>
                    </a:p>
                    <a:p>
                      <a:pPr marL="285750" indent="-285750" fontAlgn="ctr">
                        <a:lnSpc>
                          <a:spcPct val="100000"/>
                        </a:lnSpc>
                        <a:buFont typeface="Arial" panose="020B0604020202020204" pitchFamily="34" charset="0"/>
                        <a:buChar char="•"/>
                      </a:pPr>
                      <a:r>
                        <a:rPr lang="en-US" sz="1200" dirty="0" smtClean="0">
                          <a:latin typeface="Huawei Sans" panose="020C0503030203020204" pitchFamily="34" charset="0"/>
                        </a:rPr>
                        <a:t>Network service resources: used for virtual networks to communicate with the authentication server and DHCP server, etc.</a:t>
                      </a:r>
                      <a:endParaRPr lang="en-US" altLang="zh-CN" sz="1200" dirty="0">
                        <a:effectLst/>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fontAlgn="ctr">
                        <a:lnSpc>
                          <a:spcPct val="100000"/>
                        </a:lnSpc>
                      </a:pPr>
                      <a:r>
                        <a:rPr lang="en-US" sz="1200" dirty="0" smtClean="0">
                          <a:latin typeface="Huawei Sans" panose="020C0503030203020204" pitchFamily="34" charset="0"/>
                        </a:rPr>
                        <a:t>When creating a virtual network, you can select external networks and network service resources.</a:t>
                      </a:r>
                      <a:endParaRPr lang="en-US" altLang="zh-CN" sz="1200" dirty="0">
                        <a:effectLst/>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grpSp>
        <p:nvGrpSpPr>
          <p:cNvPr id="4" name="组合 3"/>
          <p:cNvGrpSpPr/>
          <p:nvPr/>
        </p:nvGrpSpPr>
        <p:grpSpPr>
          <a:xfrm>
            <a:off x="6606000" y="50856"/>
            <a:ext cx="5155221" cy="324000"/>
            <a:chOff x="6829862" y="50856"/>
            <a:chExt cx="5155221" cy="324000"/>
          </a:xfrm>
        </p:grpSpPr>
        <p:sp>
          <p:nvSpPr>
            <p:cNvPr id="11" name="五边形 10"/>
            <p:cNvSpPr/>
            <p:nvPr/>
          </p:nvSpPr>
          <p:spPr bwMode="gray">
            <a:xfrm>
              <a:off x="6829862" y="50856"/>
              <a:ext cx="60260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800" dirty="0" smtClean="0">
                  <a:latin typeface="Huawei Sans" panose="020C0503030203020204" pitchFamily="34" charset="0"/>
                </a:rPr>
                <a:t>Site Design</a:t>
              </a:r>
              <a:endParaRPr lang="en-US" sz="800" dirty="0">
                <a:latin typeface="Huawei Sans" panose="020C0503030203020204" pitchFamily="34" charset="0"/>
              </a:endParaRPr>
            </a:p>
          </p:txBody>
        </p:sp>
        <p:sp>
          <p:nvSpPr>
            <p:cNvPr id="12" name="燕尾形 11"/>
            <p:cNvSpPr/>
            <p:nvPr/>
          </p:nvSpPr>
          <p:spPr bwMode="gray">
            <a:xfrm>
              <a:off x="9906217" y="50856"/>
              <a:ext cx="1272465"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b="1" dirty="0">
                  <a:solidFill>
                    <a:schemeClr val="bg1"/>
                  </a:solidFill>
                  <a:latin typeface="Huawei Sans" panose="020C0503030203020204" pitchFamily="34" charset="0"/>
                </a:rPr>
                <a:t>VN Management</a:t>
              </a:r>
              <a:endParaRPr lang="en-US" altLang="zh-CN" sz="8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燕尾形 12"/>
            <p:cNvSpPr/>
            <p:nvPr/>
          </p:nvSpPr>
          <p:spPr bwMode="gray">
            <a:xfrm>
              <a:off x="11049083" y="50856"/>
              <a:ext cx="93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Service Deployment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燕尾形 13"/>
            <p:cNvSpPr/>
            <p:nvPr/>
          </p:nvSpPr>
          <p:spPr bwMode="gray">
            <a:xfrm>
              <a:off x="8956166" y="50856"/>
              <a:ext cx="1079648"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Fabric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燕尾形 14"/>
            <p:cNvSpPr/>
            <p:nvPr/>
          </p:nvSpPr>
          <p:spPr bwMode="gray">
            <a:xfrm>
              <a:off x="8185763" y="50856"/>
              <a:ext cx="900000"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Network Plan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燕尾形 15"/>
            <p:cNvSpPr/>
            <p:nvPr/>
          </p:nvSpPr>
          <p:spPr bwMode="gray">
            <a:xfrm>
              <a:off x="7302867" y="50856"/>
              <a:ext cx="1012493"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Device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32526723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Virtual Network Management: Creating a Virtual Network</a:t>
            </a:r>
            <a:endParaRPr lang="en-US" altLang="zh-CN" dirty="0"/>
          </a:p>
        </p:txBody>
      </p:sp>
      <p:sp>
        <p:nvSpPr>
          <p:cNvPr id="3" name="文本占位符 2"/>
          <p:cNvSpPr>
            <a:spLocks noGrp="1"/>
          </p:cNvSpPr>
          <p:nvPr>
            <p:ph type="body" sz="quarter" idx="10"/>
          </p:nvPr>
        </p:nvSpPr>
        <p:spPr/>
        <p:txBody>
          <a:bodyPr/>
          <a:lstStyle/>
          <a:p>
            <a:pPr algn="l"/>
            <a:r>
              <a:rPr lang="en-US" sz="2000" dirty="0" smtClean="0">
                <a:latin typeface="Huawei Sans" panose="020C0503030203020204" pitchFamily="34" charset="0"/>
              </a:rPr>
              <a:t>Creating a virtual network is to create a VPN instance to isolate different services.</a:t>
            </a:r>
            <a:endParaRPr lang="en-US" altLang="zh-CN" sz="2000" dirty="0">
              <a:latin typeface="Huawei Sans" panose="020C0503030203020204" pitchFamily="34" charset="0"/>
            </a:endParaRPr>
          </a:p>
        </p:txBody>
      </p:sp>
      <p:graphicFrame>
        <p:nvGraphicFramePr>
          <p:cNvPr id="10" name="表格 9"/>
          <p:cNvGraphicFramePr>
            <a:graphicFrameLocks noGrp="1"/>
          </p:cNvGraphicFramePr>
          <p:nvPr>
            <p:extLst>
              <p:ext uri="{D42A27DB-BD31-4B8C-83A1-F6EECF244321}">
                <p14:modId xmlns:p14="http://schemas.microsoft.com/office/powerpoint/2010/main" val="1650091317"/>
              </p:ext>
            </p:extLst>
          </p:nvPr>
        </p:nvGraphicFramePr>
        <p:xfrm>
          <a:off x="760764" y="1914961"/>
          <a:ext cx="10872787" cy="2621280"/>
        </p:xfrm>
        <a:graphic>
          <a:graphicData uri="http://schemas.openxmlformats.org/drawingml/2006/table">
            <a:tbl>
              <a:tblPr/>
              <a:tblGrid>
                <a:gridCol w="1249416"/>
                <a:gridCol w="9623371"/>
              </a:tblGrid>
              <a:tr h="283802">
                <a:tc>
                  <a:txBody>
                    <a:bodyPr/>
                    <a:lstStyle/>
                    <a:p>
                      <a:pPr algn="ctr" fontAlgn="ctr">
                        <a:lnSpc>
                          <a:spcPct val="100000"/>
                        </a:lnSpc>
                      </a:pPr>
                      <a:r>
                        <a:rPr lang="en-US" sz="1400" b="1" dirty="0" smtClean="0">
                          <a:latin typeface="Huawei Sans" panose="020C0503030203020204" pitchFamily="34" charset="0"/>
                        </a:rPr>
                        <a:t>Task</a:t>
                      </a:r>
                      <a:endParaRPr lang="en-US" sz="14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pPr>
                      <a:r>
                        <a:rPr lang="en-US" sz="1400" b="1" dirty="0" smtClean="0">
                          <a:latin typeface="Huawei Sans" panose="020C0503030203020204" pitchFamily="34" charset="0"/>
                        </a:rPr>
                        <a:t>Procedure</a:t>
                      </a:r>
                      <a:endParaRPr lang="en-US" sz="1400" b="1" dirty="0">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1624733">
                <a:tc>
                  <a:txBody>
                    <a:bodyPr/>
                    <a:lstStyle/>
                    <a:p>
                      <a:pPr algn="ctr" fontAlgn="ctr">
                        <a:lnSpc>
                          <a:spcPct val="100000"/>
                        </a:lnSpc>
                      </a:pPr>
                      <a:r>
                        <a:rPr lang="en-US" sz="1400" dirty="0" smtClean="0">
                          <a:latin typeface="Huawei Sans" panose="020C0503030203020204" pitchFamily="34" charset="0"/>
                        </a:rPr>
                        <a:t>Create a virtual network.</a:t>
                      </a:r>
                      <a:endParaRPr lang="en-US" sz="1400" dirty="0">
                        <a:effectLst/>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228600" indent="-228600" fontAlgn="ctr">
                        <a:lnSpc>
                          <a:spcPct val="100000"/>
                        </a:lnSpc>
                        <a:spcAft>
                          <a:spcPts val="600"/>
                        </a:spcAft>
                        <a:buFont typeface="+mj-lt"/>
                        <a:buAutoNum type="arabicPeriod"/>
                      </a:pPr>
                      <a:r>
                        <a:rPr lang="en-US" sz="1400" dirty="0" smtClean="0">
                          <a:latin typeface="Huawei Sans" panose="020C0503030203020204" pitchFamily="34" charset="0"/>
                        </a:rPr>
                        <a:t>(Optional) Select an external network for communication between</a:t>
                      </a:r>
                      <a:r>
                        <a:rPr lang="en-US" sz="1400" baseline="0" dirty="0" smtClean="0">
                          <a:latin typeface="Huawei Sans" panose="020C0503030203020204" pitchFamily="34" charset="0"/>
                        </a:rPr>
                        <a:t> the </a:t>
                      </a:r>
                      <a:r>
                        <a:rPr lang="en-US" sz="1400" dirty="0" smtClean="0">
                          <a:latin typeface="Huawei Sans" panose="020C0503030203020204" pitchFamily="34" charset="0"/>
                        </a:rPr>
                        <a:t>virtual network and external</a:t>
                      </a:r>
                      <a:r>
                        <a:rPr lang="en-US" sz="1400" baseline="0" dirty="0" smtClean="0">
                          <a:latin typeface="Huawei Sans" panose="020C0503030203020204" pitchFamily="34" charset="0"/>
                        </a:rPr>
                        <a:t> network (this step is typically performed)</a:t>
                      </a:r>
                      <a:r>
                        <a:rPr lang="en-US" sz="1400" dirty="0" smtClean="0">
                          <a:latin typeface="Huawei Sans" panose="020C0503030203020204" pitchFamily="34" charset="0"/>
                        </a:rPr>
                        <a:t>.</a:t>
                      </a:r>
                    </a:p>
                    <a:p>
                      <a:pPr marL="228600" indent="-228600" fontAlgn="ctr">
                        <a:lnSpc>
                          <a:spcPct val="100000"/>
                        </a:lnSpc>
                        <a:spcAft>
                          <a:spcPts val="600"/>
                        </a:spcAft>
                        <a:buFont typeface="+mj-lt"/>
                        <a:buAutoNum type="arabicPeriod"/>
                      </a:pPr>
                      <a:r>
                        <a:rPr lang="en-US" sz="1400" dirty="0" smtClean="0">
                          <a:latin typeface="Huawei Sans" panose="020C0503030203020204" pitchFamily="34" charset="0"/>
                        </a:rPr>
                        <a:t>(Optional) Select network service resources </a:t>
                      </a:r>
                      <a:r>
                        <a:rPr lang="en-US" altLang="zh-CN" sz="1400" dirty="0" smtClean="0">
                          <a:latin typeface="Huawei Sans" panose="020C0503030203020204" pitchFamily="34" charset="0"/>
                        </a:rPr>
                        <a:t>for communication between</a:t>
                      </a:r>
                      <a:r>
                        <a:rPr lang="en-US" altLang="zh-CN" sz="1400" baseline="0" dirty="0" smtClean="0">
                          <a:latin typeface="Huawei Sans" panose="020C0503030203020204" pitchFamily="34" charset="0"/>
                        </a:rPr>
                        <a:t> the </a:t>
                      </a:r>
                      <a:r>
                        <a:rPr lang="en-US" altLang="zh-CN" sz="1400" dirty="0" smtClean="0">
                          <a:latin typeface="Huawei Sans" panose="020C0503030203020204" pitchFamily="34" charset="0"/>
                        </a:rPr>
                        <a:t>virtual network and network service resources</a:t>
                      </a:r>
                      <a:r>
                        <a:rPr lang="en-US" altLang="zh-CN" sz="1400" baseline="0" dirty="0" smtClean="0">
                          <a:latin typeface="Huawei Sans" panose="020C0503030203020204" pitchFamily="34" charset="0"/>
                        </a:rPr>
                        <a:t> (this step is typically performed)</a:t>
                      </a:r>
                      <a:r>
                        <a:rPr lang="en-US" altLang="zh-CN" sz="1400" dirty="0" smtClean="0">
                          <a:latin typeface="Huawei Sans" panose="020C0503030203020204" pitchFamily="34" charset="0"/>
                        </a:rPr>
                        <a:t>.</a:t>
                      </a:r>
                      <a:endParaRPr lang="en-US" sz="1400" dirty="0" smtClean="0">
                        <a:latin typeface="Huawei Sans" panose="020C0503030203020204" pitchFamily="34" charset="0"/>
                      </a:endParaRPr>
                    </a:p>
                    <a:p>
                      <a:pPr marL="228600" indent="-228600" fontAlgn="ctr">
                        <a:lnSpc>
                          <a:spcPct val="100000"/>
                        </a:lnSpc>
                        <a:spcAft>
                          <a:spcPts val="600"/>
                        </a:spcAft>
                        <a:buFont typeface="+mj-lt"/>
                        <a:buAutoNum type="arabicPeriod"/>
                      </a:pPr>
                      <a:r>
                        <a:rPr lang="en-US" sz="1400" dirty="0" smtClean="0">
                          <a:latin typeface="Huawei Sans" panose="020C0503030203020204" pitchFamily="34" charset="0"/>
                        </a:rPr>
                        <a:t>Configure a user gateway, which can be manually specified or automatically allocated.</a:t>
                      </a:r>
                    </a:p>
                    <a:p>
                      <a:pPr marL="228600" indent="-228600" fontAlgn="ctr">
                        <a:lnSpc>
                          <a:spcPct val="100000"/>
                        </a:lnSpc>
                        <a:spcAft>
                          <a:spcPts val="600"/>
                        </a:spcAft>
                        <a:buFont typeface="+mj-lt"/>
                        <a:buAutoNum type="arabicPeriod"/>
                      </a:pPr>
                      <a:r>
                        <a:rPr lang="en-US" sz="1400" dirty="0" smtClean="0">
                          <a:latin typeface="Huawei Sans" panose="020C0503030203020204" pitchFamily="34" charset="0"/>
                        </a:rPr>
                        <a:t>Configure wired access: Select the access ports configured during fabric access management configuration, and add the ports to the service VLAN configured on the user gateway.</a:t>
                      </a:r>
                      <a:endParaRPr lang="en-US" altLang="zh-CN" sz="1400" dirty="0" smtClean="0">
                        <a:effectLst/>
                        <a:latin typeface="Huawei Sans" panose="020C0503030203020204" pitchFamily="34" charset="0"/>
                      </a:endParaRPr>
                    </a:p>
                    <a:p>
                      <a:pPr marL="228600" indent="-228600" fontAlgn="ctr">
                        <a:lnSpc>
                          <a:spcPct val="100000"/>
                        </a:lnSpc>
                        <a:spcAft>
                          <a:spcPts val="600"/>
                        </a:spcAft>
                        <a:buFont typeface="+mj-lt"/>
                        <a:buAutoNum type="arabicPeriod"/>
                      </a:pPr>
                      <a:r>
                        <a:rPr lang="en-US" sz="1400" dirty="0" smtClean="0">
                          <a:latin typeface="Huawei Sans" panose="020C0503030203020204" pitchFamily="34" charset="0"/>
                        </a:rPr>
                        <a:t>Configure wireless access: Select the AC that connects to the wireless user subnet. Then the service VLAN configured on the user gateway will be delivered to the AC.</a:t>
                      </a:r>
                      <a:endParaRPr lang="en-US" altLang="zh-CN" sz="1400" dirty="0">
                        <a:effectLst/>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grpSp>
        <p:nvGrpSpPr>
          <p:cNvPr id="4" name="组合 3"/>
          <p:cNvGrpSpPr/>
          <p:nvPr/>
        </p:nvGrpSpPr>
        <p:grpSpPr>
          <a:xfrm>
            <a:off x="6606000" y="50856"/>
            <a:ext cx="5155221" cy="324000"/>
            <a:chOff x="6829862" y="50856"/>
            <a:chExt cx="5155221" cy="324000"/>
          </a:xfrm>
        </p:grpSpPr>
        <p:sp>
          <p:nvSpPr>
            <p:cNvPr id="17" name="五边形 16"/>
            <p:cNvSpPr/>
            <p:nvPr/>
          </p:nvSpPr>
          <p:spPr bwMode="gray">
            <a:xfrm>
              <a:off x="6829862" y="50856"/>
              <a:ext cx="60260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800" dirty="0" smtClean="0">
                  <a:latin typeface="Huawei Sans" panose="020C0503030203020204" pitchFamily="34" charset="0"/>
                </a:rPr>
                <a:t>Site Design</a:t>
              </a:r>
              <a:endParaRPr lang="en-US" sz="800" dirty="0">
                <a:latin typeface="Huawei Sans" panose="020C0503030203020204" pitchFamily="34" charset="0"/>
              </a:endParaRPr>
            </a:p>
          </p:txBody>
        </p:sp>
        <p:sp>
          <p:nvSpPr>
            <p:cNvPr id="18" name="燕尾形 17"/>
            <p:cNvSpPr/>
            <p:nvPr/>
          </p:nvSpPr>
          <p:spPr bwMode="gray">
            <a:xfrm>
              <a:off x="9906217" y="50856"/>
              <a:ext cx="1272465"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b="1" dirty="0">
                  <a:solidFill>
                    <a:schemeClr val="bg1"/>
                  </a:solidFill>
                  <a:latin typeface="Huawei Sans" panose="020C0503030203020204" pitchFamily="34" charset="0"/>
                </a:rPr>
                <a:t>VN Management</a:t>
              </a:r>
              <a:endParaRPr lang="en-US" altLang="zh-CN" sz="8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燕尾形 18"/>
            <p:cNvSpPr/>
            <p:nvPr/>
          </p:nvSpPr>
          <p:spPr bwMode="gray">
            <a:xfrm>
              <a:off x="11049083" y="50856"/>
              <a:ext cx="93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Service Deployment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燕尾形 19"/>
            <p:cNvSpPr/>
            <p:nvPr/>
          </p:nvSpPr>
          <p:spPr bwMode="gray">
            <a:xfrm>
              <a:off x="8956166" y="50856"/>
              <a:ext cx="1079648"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Fabric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燕尾形 20"/>
            <p:cNvSpPr/>
            <p:nvPr/>
          </p:nvSpPr>
          <p:spPr bwMode="gray">
            <a:xfrm>
              <a:off x="8185763" y="50856"/>
              <a:ext cx="900000"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Network Plan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燕尾形 21"/>
            <p:cNvSpPr/>
            <p:nvPr/>
          </p:nvSpPr>
          <p:spPr bwMode="gray">
            <a:xfrm>
              <a:off x="7302867" y="50856"/>
              <a:ext cx="1012493"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Device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43538612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b="1" dirty="0" smtClean="0"/>
              <a:t>VXLAN-based Virtualized Campus Network Deployment Plan</a:t>
            </a:r>
            <a:endParaRPr lang="en-US" altLang="zh-CN" b="1" dirty="0" smtClean="0"/>
          </a:p>
          <a:p>
            <a:r>
              <a:rPr lang="en-US" dirty="0" smtClean="0">
                <a:solidFill>
                  <a:schemeClr val="bg1">
                    <a:lumMod val="50000"/>
                  </a:schemeClr>
                </a:solidFill>
              </a:rPr>
              <a:t>VXLAN-based Virtualized Campus Network Deployment Process and Guide</a:t>
            </a:r>
            <a:endParaRPr lang="en-US" altLang="zh-CN" dirty="0" smtClean="0">
              <a:solidFill>
                <a:schemeClr val="bg1">
                  <a:lumMod val="50000"/>
                </a:schemeClr>
              </a:solidFill>
            </a:endParaRPr>
          </a:p>
          <a:p>
            <a:pPr lvl="1"/>
            <a:r>
              <a:rPr lang="en-US" dirty="0" smtClean="0">
                <a:solidFill>
                  <a:schemeClr val="bg1">
                    <a:lumMod val="50000"/>
                  </a:schemeClr>
                </a:solidFill>
              </a:rPr>
              <a:t>Deployment Process</a:t>
            </a:r>
          </a:p>
          <a:p>
            <a:pPr lvl="1"/>
            <a:r>
              <a:rPr lang="en-US" dirty="0" smtClean="0">
                <a:solidFill>
                  <a:schemeClr val="bg1">
                    <a:lumMod val="50000"/>
                  </a:schemeClr>
                </a:solidFill>
              </a:rPr>
              <a:t>Preparations for Deployment</a:t>
            </a:r>
          </a:p>
          <a:p>
            <a:pPr lvl="1"/>
            <a:r>
              <a:rPr lang="en-US" dirty="0" smtClean="0">
                <a:solidFill>
                  <a:schemeClr val="bg1">
                    <a:lumMod val="50000"/>
                  </a:schemeClr>
                </a:solidFill>
              </a:rPr>
              <a:t>Deployment Guide</a:t>
            </a:r>
            <a:endParaRPr lang="en-US" altLang="zh-CN" dirty="0">
              <a:solidFill>
                <a:schemeClr val="bg1">
                  <a:lumMod val="50000"/>
                </a:schemeClr>
              </a:solidFill>
            </a:endParaRPr>
          </a:p>
        </p:txBody>
      </p:sp>
    </p:spTree>
    <p:extLst>
      <p:ext uri="{BB962C8B-B14F-4D97-AF65-F5344CB8AC3E}">
        <p14:creationId xmlns:p14="http://schemas.microsoft.com/office/powerpoint/2010/main" val="197195666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smtClean="0"/>
              <a:t>Lab: Creating a Virtual Network (1)</a:t>
            </a:r>
            <a:endParaRPr lang="en-US" altLang="zh-CN" dirty="0"/>
          </a:p>
        </p:txBody>
      </p:sp>
      <p:sp>
        <p:nvSpPr>
          <p:cNvPr id="86" name="矩形 85"/>
          <p:cNvSpPr/>
          <p:nvPr/>
        </p:nvSpPr>
        <p:spPr bwMode="gray">
          <a:xfrm>
            <a:off x="5130395" y="1851659"/>
            <a:ext cx="6267793" cy="1323439"/>
          </a:xfrm>
          <a:prstGeom prst="rect">
            <a:avLst/>
          </a:prstGeom>
        </p:spPr>
        <p:txBody>
          <a:bodyPr wrap="square">
            <a:spAutoFit/>
          </a:bodyPr>
          <a:lstStyle/>
          <a:p>
            <a:pPr fontAlgn="ctr">
              <a:lnSpc>
                <a:spcPts val="2400"/>
              </a:lnSpc>
              <a:spcAft>
                <a:spcPts val="600"/>
              </a:spcAft>
            </a:pPr>
            <a:r>
              <a:rPr lang="en-US" sz="1600" dirty="0" smtClean="0">
                <a:latin typeface="Huawei Sans" panose="020C0503030203020204" pitchFamily="34" charset="0"/>
              </a:rPr>
              <a:t>Create a virtual network, define the virtual network name and user gateway location, and configure the external network and network service resources to be connected to the virtual network.</a:t>
            </a:r>
            <a:endParaRPr lang="en-US" altLang="zh-CN" sz="1600" dirty="0">
              <a:latin typeface="Huawei Sans" panose="020C0503030203020204" pitchFamily="34" charset="0"/>
            </a:endParaRPr>
          </a:p>
        </p:txBody>
      </p:sp>
      <p:sp>
        <p:nvSpPr>
          <p:cNvPr id="57" name="圆角矩形 56"/>
          <p:cNvSpPr/>
          <p:nvPr/>
        </p:nvSpPr>
        <p:spPr bwMode="gray">
          <a:xfrm>
            <a:off x="710345" y="2545990"/>
            <a:ext cx="4172558" cy="3443844"/>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8" name="Freeform 159"/>
          <p:cNvSpPr/>
          <p:nvPr/>
        </p:nvSpPr>
        <p:spPr bwMode="gray">
          <a:xfrm flipH="1">
            <a:off x="860669" y="2878556"/>
            <a:ext cx="3316353" cy="189846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endParaRPr>
          </a:p>
        </p:txBody>
      </p:sp>
      <p:cxnSp>
        <p:nvCxnSpPr>
          <p:cNvPr id="59" name="Straight Connector 166"/>
          <p:cNvCxnSpPr>
            <a:stCxn id="92" idx="2"/>
            <a:endCxn id="74" idx="0"/>
          </p:cNvCxnSpPr>
          <p:nvPr/>
        </p:nvCxnSpPr>
        <p:spPr bwMode="gray">
          <a:xfrm>
            <a:off x="1563134" y="4163393"/>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166"/>
          <p:cNvCxnSpPr>
            <a:stCxn id="93" idx="2"/>
            <a:endCxn id="75" idx="0"/>
          </p:cNvCxnSpPr>
          <p:nvPr/>
        </p:nvCxnSpPr>
        <p:spPr bwMode="gray">
          <a:xfrm>
            <a:off x="3493935" y="4163393"/>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4" name="图片 76" descr="接入交换机.png"/>
          <p:cNvPicPr>
            <a:picLocks noChangeAspect="1"/>
          </p:cNvPicPr>
          <p:nvPr/>
        </p:nvPicPr>
        <p:blipFill>
          <a:blip r:embed="rId3" cstate="print"/>
          <a:stretch>
            <a:fillRect/>
          </a:stretch>
        </p:blipFill>
        <p:spPr bwMode="gray">
          <a:xfrm>
            <a:off x="1339993" y="4566670"/>
            <a:ext cx="446281" cy="365139"/>
          </a:xfrm>
          <a:prstGeom prst="rect">
            <a:avLst/>
          </a:prstGeom>
        </p:spPr>
      </p:pic>
      <p:pic>
        <p:nvPicPr>
          <p:cNvPr id="75" name="图片 74" descr="接入交换机.png"/>
          <p:cNvPicPr>
            <a:picLocks noChangeAspect="1"/>
          </p:cNvPicPr>
          <p:nvPr/>
        </p:nvPicPr>
        <p:blipFill>
          <a:blip r:embed="rId3" cstate="print"/>
          <a:stretch>
            <a:fillRect/>
          </a:stretch>
        </p:blipFill>
        <p:spPr bwMode="gray">
          <a:xfrm>
            <a:off x="3270794" y="4566670"/>
            <a:ext cx="446281" cy="365139"/>
          </a:xfrm>
          <a:prstGeom prst="rect">
            <a:avLst/>
          </a:prstGeom>
        </p:spPr>
      </p:pic>
      <p:sp>
        <p:nvSpPr>
          <p:cNvPr id="79" name="文本框 78"/>
          <p:cNvSpPr txBox="1"/>
          <p:nvPr/>
        </p:nvSpPr>
        <p:spPr bwMode="gray">
          <a:xfrm>
            <a:off x="725529" y="2720625"/>
            <a:ext cx="468398" cy="307777"/>
          </a:xfrm>
          <a:prstGeom prst="rect">
            <a:avLst/>
          </a:prstGeom>
          <a:noFill/>
        </p:spPr>
        <p:txBody>
          <a:bodyPr wrap="none" rtlCol="0">
            <a:spAutoFit/>
          </a:bodyPr>
          <a:lstStyle/>
          <a:p>
            <a:pPr fontAlgn="ctr"/>
            <a:r>
              <a:rPr lang="en-US" sz="1400" b="1" dirty="0" smtClean="0">
                <a:latin typeface="Huawei Sans" panose="020C0503030203020204" pitchFamily="34" charset="0"/>
              </a:rPr>
              <a:t>HQ</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80" name="图片 105" descr="AP.png"/>
          <p:cNvPicPr>
            <a:picLocks noChangeAspect="1"/>
          </p:cNvPicPr>
          <p:nvPr/>
        </p:nvPicPr>
        <p:blipFill>
          <a:blip r:embed="rId4" cstate="print"/>
          <a:stretch>
            <a:fillRect/>
          </a:stretch>
        </p:blipFill>
        <p:spPr bwMode="gray">
          <a:xfrm>
            <a:off x="4260481" y="4598355"/>
            <a:ext cx="368827" cy="301768"/>
          </a:xfrm>
          <a:prstGeom prst="rect">
            <a:avLst/>
          </a:prstGeom>
        </p:spPr>
      </p:pic>
      <p:cxnSp>
        <p:nvCxnSpPr>
          <p:cNvPr id="81" name="Straight Connector 166"/>
          <p:cNvCxnSpPr>
            <a:stCxn id="75" idx="3"/>
            <a:endCxn id="80" idx="1"/>
          </p:cNvCxnSpPr>
          <p:nvPr/>
        </p:nvCxnSpPr>
        <p:spPr bwMode="gray">
          <a:xfrm flipV="1">
            <a:off x="3717075" y="4749239"/>
            <a:ext cx="543406"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2" name="图片 14" descr="日志告警服务器-蓝.png"/>
          <p:cNvPicPr>
            <a:picLocks noChangeAspect="1"/>
          </p:cNvPicPr>
          <p:nvPr/>
        </p:nvPicPr>
        <p:blipFill>
          <a:blip r:embed="rId5" cstate="print"/>
          <a:stretch>
            <a:fillRect/>
          </a:stretch>
        </p:blipFill>
        <p:spPr bwMode="gray">
          <a:xfrm>
            <a:off x="4215408" y="5110206"/>
            <a:ext cx="445956" cy="278465"/>
          </a:xfrm>
          <a:prstGeom prst="rect">
            <a:avLst/>
          </a:prstGeom>
        </p:spPr>
      </p:pic>
      <p:pic>
        <p:nvPicPr>
          <p:cNvPr id="83" name="图片 82" descr="PC.png">
            <a:extLst>
              <a:ext uri="{FF2B5EF4-FFF2-40B4-BE49-F238E27FC236}">
                <a16:creationId xmlns:a16="http://schemas.microsoft.com/office/drawing/2014/main" xmlns="" id="{4666702E-823D-4236-BF2F-880359158C83}"/>
              </a:ext>
            </a:extLst>
          </p:cNvPr>
          <p:cNvPicPr>
            <a:picLocks noChangeAspect="1"/>
          </p:cNvPicPr>
          <p:nvPr/>
        </p:nvPicPr>
        <p:blipFill>
          <a:blip r:embed="rId6" cstate="print"/>
          <a:stretch>
            <a:fillRect/>
          </a:stretch>
        </p:blipFill>
        <p:spPr bwMode="gray">
          <a:xfrm>
            <a:off x="1340380" y="5081929"/>
            <a:ext cx="445506" cy="342149"/>
          </a:xfrm>
          <a:prstGeom prst="rect">
            <a:avLst/>
          </a:prstGeom>
        </p:spPr>
      </p:pic>
      <p:pic>
        <p:nvPicPr>
          <p:cNvPr id="84" name="图片 83" descr="PC.png">
            <a:extLst>
              <a:ext uri="{FF2B5EF4-FFF2-40B4-BE49-F238E27FC236}">
                <a16:creationId xmlns:a16="http://schemas.microsoft.com/office/drawing/2014/main" xmlns="" id="{4666702E-823D-4236-BF2F-880359158C83}"/>
              </a:ext>
            </a:extLst>
          </p:cNvPr>
          <p:cNvPicPr>
            <a:picLocks noChangeAspect="1"/>
          </p:cNvPicPr>
          <p:nvPr/>
        </p:nvPicPr>
        <p:blipFill>
          <a:blip r:embed="rId6" cstate="print"/>
          <a:stretch>
            <a:fillRect/>
          </a:stretch>
        </p:blipFill>
        <p:spPr bwMode="gray">
          <a:xfrm>
            <a:off x="3271181" y="5081596"/>
            <a:ext cx="445506" cy="342149"/>
          </a:xfrm>
          <a:prstGeom prst="rect">
            <a:avLst/>
          </a:prstGeom>
        </p:spPr>
      </p:pic>
      <p:cxnSp>
        <p:nvCxnSpPr>
          <p:cNvPr id="85" name="Straight Connector 167"/>
          <p:cNvCxnSpPr/>
          <p:nvPr/>
        </p:nvCxnSpPr>
        <p:spPr bwMode="gray">
          <a:xfrm flipH="1">
            <a:off x="1563844" y="3104161"/>
            <a:ext cx="971589" cy="8762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87" name="Straight Connector 167"/>
          <p:cNvCxnSpPr/>
          <p:nvPr/>
        </p:nvCxnSpPr>
        <p:spPr bwMode="gray">
          <a:xfrm flipH="1" flipV="1">
            <a:off x="2532054" y="3101684"/>
            <a:ext cx="975076" cy="8839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88" name="图片 86" descr="核心交换机.png"/>
          <p:cNvPicPr>
            <a:picLocks noChangeAspect="1"/>
          </p:cNvPicPr>
          <p:nvPr/>
        </p:nvPicPr>
        <p:blipFill>
          <a:blip r:embed="rId7" cstate="print"/>
          <a:stretch>
            <a:fillRect/>
          </a:stretch>
        </p:blipFill>
        <p:spPr bwMode="gray">
          <a:xfrm>
            <a:off x="2319686" y="2921592"/>
            <a:ext cx="446281" cy="365139"/>
          </a:xfrm>
          <a:prstGeom prst="rect">
            <a:avLst/>
          </a:prstGeom>
        </p:spPr>
      </p:pic>
      <p:sp>
        <p:nvSpPr>
          <p:cNvPr id="89" name="文本框 88"/>
          <p:cNvSpPr txBox="1"/>
          <p:nvPr/>
        </p:nvSpPr>
        <p:spPr bwMode="gray">
          <a:xfrm>
            <a:off x="1654547" y="2880950"/>
            <a:ext cx="728084" cy="430887"/>
          </a:xfrm>
          <a:prstGeom prst="rect">
            <a:avLst/>
          </a:prstGeom>
          <a:noFill/>
        </p:spPr>
        <p:txBody>
          <a:bodyPr wrap="none" rtlCol="0">
            <a:spAutoFit/>
          </a:bodyPr>
          <a:lstStyle/>
          <a:p>
            <a:pPr algn="ctr" fontAlgn="ctr"/>
            <a:r>
              <a:rPr lang="en-US" sz="1100" dirty="0" smtClean="0">
                <a:latin typeface="Huawei Sans" panose="020C0503030203020204" pitchFamily="34" charset="0"/>
              </a:rPr>
              <a:t>CORE1</a:t>
            </a:r>
          </a:p>
          <a:p>
            <a:pPr algn="ctr" fontAlgn="ctr"/>
            <a:r>
              <a:rPr lang="en-US" sz="1100" dirty="0" smtClean="0">
                <a:latin typeface="Huawei Sans" panose="020C0503030203020204" pitchFamily="34" charset="0"/>
              </a:rPr>
              <a:t>(Border)</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0" name="文本框 89"/>
          <p:cNvSpPr txBox="1"/>
          <p:nvPr/>
        </p:nvSpPr>
        <p:spPr bwMode="gray">
          <a:xfrm>
            <a:off x="853677" y="3830620"/>
            <a:ext cx="558165" cy="261610"/>
          </a:xfrm>
          <a:prstGeom prst="rect">
            <a:avLst/>
          </a:prstGeom>
          <a:noFill/>
        </p:spPr>
        <p:txBody>
          <a:bodyPr wrap="none" rtlCol="0">
            <a:spAutoFit/>
          </a:bodyPr>
          <a:lstStyle/>
          <a:p>
            <a:pPr algn="r" fontAlgn="ctr"/>
            <a:r>
              <a:rPr lang="en-US" sz="1100" dirty="0" smtClean="0">
                <a:latin typeface="Huawei Sans" panose="020C0503030203020204" pitchFamily="34" charset="0"/>
              </a:rPr>
              <a:t>AGG1</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1" name="文本框 90"/>
          <p:cNvSpPr txBox="1"/>
          <p:nvPr/>
        </p:nvSpPr>
        <p:spPr bwMode="gray">
          <a:xfrm>
            <a:off x="797571" y="4544882"/>
            <a:ext cx="614271" cy="430887"/>
          </a:xfrm>
          <a:prstGeom prst="rect">
            <a:avLst/>
          </a:prstGeom>
          <a:noFill/>
        </p:spPr>
        <p:txBody>
          <a:bodyPr wrap="none" rtlCol="0">
            <a:spAutoFit/>
          </a:bodyPr>
          <a:lstStyle/>
          <a:p>
            <a:pPr algn="r" fontAlgn="ctr"/>
            <a:r>
              <a:rPr lang="en-US" sz="1100" dirty="0" smtClean="0">
                <a:latin typeface="Huawei Sans" panose="020C0503030203020204" pitchFamily="34" charset="0"/>
              </a:rPr>
              <a:t>ACC1</a:t>
            </a:r>
          </a:p>
          <a:p>
            <a:pPr algn="r" fontAlgn="ctr"/>
            <a:r>
              <a:rPr lang="en-US" sz="1100" dirty="0" smtClean="0">
                <a:latin typeface="Huawei Sans" panose="020C0503030203020204" pitchFamily="34" charset="0"/>
              </a:rPr>
              <a:t>(Edge)</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92" name="图片 87" descr="汇聚交换机.png"/>
          <p:cNvPicPr>
            <a:picLocks noChangeAspect="1"/>
          </p:cNvPicPr>
          <p:nvPr/>
        </p:nvPicPr>
        <p:blipFill>
          <a:blip r:embed="rId8" cstate="print"/>
          <a:stretch>
            <a:fillRect/>
          </a:stretch>
        </p:blipFill>
        <p:spPr bwMode="gray">
          <a:xfrm>
            <a:off x="1339993" y="3798254"/>
            <a:ext cx="446281" cy="365139"/>
          </a:xfrm>
          <a:prstGeom prst="rect">
            <a:avLst/>
          </a:prstGeom>
        </p:spPr>
      </p:pic>
      <p:pic>
        <p:nvPicPr>
          <p:cNvPr id="93" name="图片 87" descr="汇聚交换机.png"/>
          <p:cNvPicPr>
            <a:picLocks noChangeAspect="1"/>
          </p:cNvPicPr>
          <p:nvPr/>
        </p:nvPicPr>
        <p:blipFill>
          <a:blip r:embed="rId8" cstate="print"/>
          <a:stretch>
            <a:fillRect/>
          </a:stretch>
        </p:blipFill>
        <p:spPr bwMode="gray">
          <a:xfrm>
            <a:off x="3270794" y="3798254"/>
            <a:ext cx="446281" cy="365139"/>
          </a:xfrm>
          <a:prstGeom prst="rect">
            <a:avLst/>
          </a:prstGeom>
        </p:spPr>
      </p:pic>
      <p:sp>
        <p:nvSpPr>
          <p:cNvPr id="94" name="文本框 93"/>
          <p:cNvSpPr txBox="1"/>
          <p:nvPr/>
        </p:nvSpPr>
        <p:spPr bwMode="gray">
          <a:xfrm>
            <a:off x="3698324" y="3830620"/>
            <a:ext cx="558165" cy="261610"/>
          </a:xfrm>
          <a:prstGeom prst="rect">
            <a:avLst/>
          </a:prstGeom>
          <a:noFill/>
        </p:spPr>
        <p:txBody>
          <a:bodyPr wrap="none" rtlCol="0">
            <a:spAutoFit/>
          </a:bodyPr>
          <a:lstStyle/>
          <a:p>
            <a:pPr algn="r" fontAlgn="ctr"/>
            <a:r>
              <a:rPr lang="en-US" sz="1100" dirty="0" smtClean="0">
                <a:latin typeface="Huawei Sans" panose="020C0503030203020204" pitchFamily="34" charset="0"/>
              </a:rPr>
              <a:t>AGG2</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2" name="文本框 111"/>
          <p:cNvSpPr txBox="1"/>
          <p:nvPr/>
        </p:nvSpPr>
        <p:spPr bwMode="gray">
          <a:xfrm>
            <a:off x="4259491" y="4356134"/>
            <a:ext cx="357790" cy="261610"/>
          </a:xfrm>
          <a:prstGeom prst="rect">
            <a:avLst/>
          </a:prstGeom>
          <a:noFill/>
        </p:spPr>
        <p:txBody>
          <a:bodyPr wrap="none" rtlCol="0">
            <a:spAutoFit/>
          </a:bodyPr>
          <a:lstStyle/>
          <a:p>
            <a:pPr algn="ctr" fontAlgn="ctr"/>
            <a:r>
              <a:rPr lang="en-US" sz="1100" dirty="0" smtClean="0">
                <a:latin typeface="Huawei Sans" panose="020C0503030203020204" pitchFamily="34" charset="0"/>
              </a:rPr>
              <a:t>AP</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3" name="文本框 112"/>
          <p:cNvSpPr txBox="1"/>
          <p:nvPr/>
        </p:nvSpPr>
        <p:spPr bwMode="gray">
          <a:xfrm>
            <a:off x="1041997" y="5389670"/>
            <a:ext cx="1042273" cy="600164"/>
          </a:xfrm>
          <a:prstGeom prst="rect">
            <a:avLst/>
          </a:prstGeom>
          <a:noFill/>
        </p:spPr>
        <p:txBody>
          <a:bodyPr wrap="none" rtlCol="0">
            <a:spAutoFit/>
          </a:bodyPr>
          <a:lstStyle/>
          <a:p>
            <a:pPr algn="ctr" fontAlgn="ctr"/>
            <a:r>
              <a:rPr lang="en-US" sz="1100" dirty="0" smtClean="0">
                <a:latin typeface="Huawei Sans" panose="020C0503030203020204" pitchFamily="34" charset="0"/>
              </a:rPr>
              <a:t>Host 1</a:t>
            </a:r>
          </a:p>
          <a:p>
            <a:pPr algn="ctr" fontAlgn="ctr"/>
            <a:r>
              <a:rPr lang="en-US" sz="1100" dirty="0" smtClean="0">
                <a:latin typeface="Huawei Sans" panose="020C0503030203020204" pitchFamily="34" charset="0"/>
              </a:rPr>
              <a:t>(Sales)</a:t>
            </a:r>
            <a:endParaRPr lang="en-US" altLang="zh-CN" sz="1100" dirty="0" smtClean="0">
              <a:latin typeface="Huawei Sans" panose="020C0503030203020204" pitchFamily="34" charset="0"/>
              <a:ea typeface="方正兰亭黑简体" panose="02000000000000000000" pitchFamily="2" charset="-122"/>
              <a:cs typeface="Huawei Sans" panose="020C0503030203020204" pitchFamily="34" charset="0"/>
            </a:endParaRPr>
          </a:p>
          <a:p>
            <a:pPr algn="ctr" fontAlgn="ctr"/>
            <a:r>
              <a:rPr lang="en-US" sz="1100" dirty="0" smtClean="0">
                <a:latin typeface="Huawei Sans" panose="020C0503030203020204" pitchFamily="34" charset="0"/>
              </a:rPr>
              <a:t>172.16.3.0/24</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4" name="文本框 113"/>
          <p:cNvSpPr txBox="1"/>
          <p:nvPr/>
        </p:nvSpPr>
        <p:spPr bwMode="gray">
          <a:xfrm>
            <a:off x="2972798" y="5389670"/>
            <a:ext cx="1042273" cy="600164"/>
          </a:xfrm>
          <a:prstGeom prst="rect">
            <a:avLst/>
          </a:prstGeom>
          <a:noFill/>
        </p:spPr>
        <p:txBody>
          <a:bodyPr wrap="none" rtlCol="0">
            <a:spAutoFit/>
          </a:bodyPr>
          <a:lstStyle/>
          <a:p>
            <a:pPr algn="ctr" fontAlgn="ctr"/>
            <a:r>
              <a:rPr lang="en-US" sz="1100" dirty="0" smtClean="0">
                <a:latin typeface="Huawei Sans" panose="020C0503030203020204" pitchFamily="34" charset="0"/>
              </a:rPr>
              <a:t>Host 2</a:t>
            </a:r>
          </a:p>
          <a:p>
            <a:pPr algn="ctr" fontAlgn="ctr"/>
            <a:r>
              <a:rPr lang="en-US" sz="1100" dirty="0" smtClean="0">
                <a:latin typeface="Huawei Sans" panose="020C0503030203020204" pitchFamily="34" charset="0"/>
              </a:rPr>
              <a:t>(Research)</a:t>
            </a:r>
            <a:endParaRPr lang="en-US" altLang="zh-CN" sz="1100" dirty="0" smtClean="0">
              <a:latin typeface="Huawei Sans" panose="020C0503030203020204" pitchFamily="34" charset="0"/>
              <a:ea typeface="方正兰亭黑简体" panose="02000000000000000000" pitchFamily="2" charset="-122"/>
              <a:cs typeface="Huawei Sans" panose="020C0503030203020204" pitchFamily="34" charset="0"/>
            </a:endParaRPr>
          </a:p>
          <a:p>
            <a:pPr algn="ctr" fontAlgn="ctr"/>
            <a:r>
              <a:rPr lang="en-US" sz="1100" dirty="0" smtClean="0">
                <a:latin typeface="Huawei Sans" panose="020C0503030203020204" pitchFamily="34" charset="0"/>
              </a:rPr>
              <a:t>172.16.2.0/24</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115" name="Straight Connector 166"/>
          <p:cNvCxnSpPr>
            <a:stCxn id="74" idx="2"/>
            <a:endCxn id="83" idx="0"/>
          </p:cNvCxnSpPr>
          <p:nvPr/>
        </p:nvCxnSpPr>
        <p:spPr bwMode="gray">
          <a:xfrm flipH="1">
            <a:off x="1563133" y="4931809"/>
            <a:ext cx="1" cy="15012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Straight Connector 166"/>
          <p:cNvCxnSpPr>
            <a:stCxn id="75" idx="2"/>
            <a:endCxn id="84" idx="0"/>
          </p:cNvCxnSpPr>
          <p:nvPr/>
        </p:nvCxnSpPr>
        <p:spPr bwMode="gray">
          <a:xfrm flipH="1">
            <a:off x="3493934" y="4931809"/>
            <a:ext cx="1" cy="1497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7" name="文本框 116"/>
          <p:cNvSpPr txBox="1"/>
          <p:nvPr/>
        </p:nvSpPr>
        <p:spPr bwMode="gray">
          <a:xfrm>
            <a:off x="3923758" y="5389670"/>
            <a:ext cx="1042273" cy="600164"/>
          </a:xfrm>
          <a:prstGeom prst="rect">
            <a:avLst/>
          </a:prstGeom>
          <a:noFill/>
        </p:spPr>
        <p:txBody>
          <a:bodyPr wrap="none" rtlCol="0">
            <a:spAutoFit/>
          </a:bodyPr>
          <a:lstStyle/>
          <a:p>
            <a:pPr algn="ctr" fontAlgn="ctr"/>
            <a:r>
              <a:rPr lang="en-US" sz="1100" dirty="0" smtClean="0">
                <a:latin typeface="Huawei Sans" panose="020C0503030203020204" pitchFamily="34" charset="0"/>
              </a:rPr>
              <a:t>Host 3</a:t>
            </a:r>
          </a:p>
          <a:p>
            <a:pPr algn="ctr" fontAlgn="ctr"/>
            <a:r>
              <a:rPr lang="en-US" sz="1100" dirty="0" smtClean="0">
                <a:latin typeface="Huawei Sans" panose="020C0503030203020204" pitchFamily="34" charset="0"/>
              </a:rPr>
              <a:t>(Guest)</a:t>
            </a:r>
            <a:endParaRPr lang="en-US" altLang="zh-CN" sz="1100" dirty="0" smtClean="0">
              <a:latin typeface="Huawei Sans" panose="020C0503030203020204" pitchFamily="34" charset="0"/>
              <a:ea typeface="方正兰亭黑简体" panose="02000000000000000000" pitchFamily="2" charset="-122"/>
              <a:cs typeface="Huawei Sans" panose="020C0503030203020204" pitchFamily="34" charset="0"/>
            </a:endParaRPr>
          </a:p>
          <a:p>
            <a:pPr algn="ctr" fontAlgn="ctr"/>
            <a:r>
              <a:rPr lang="en-US" sz="1100" dirty="0" smtClean="0">
                <a:latin typeface="Huawei Sans" panose="020C0503030203020204" pitchFamily="34" charset="0"/>
              </a:rPr>
              <a:t>172.16.1.0/24</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8" name="文本框 117"/>
          <p:cNvSpPr txBox="1"/>
          <p:nvPr/>
        </p:nvSpPr>
        <p:spPr bwMode="gray">
          <a:xfrm>
            <a:off x="2154339" y="3923245"/>
            <a:ext cx="782587" cy="307777"/>
          </a:xfrm>
          <a:prstGeom prst="rect">
            <a:avLst/>
          </a:prstGeom>
          <a:noFill/>
        </p:spPr>
        <p:txBody>
          <a:bodyPr wrap="none" rtlCol="0">
            <a:spAutoFit/>
          </a:bodyPr>
          <a:lstStyle/>
          <a:p>
            <a:pPr fontAlgn="ctr"/>
            <a:r>
              <a:rPr lang="en-US" sz="1400" b="1" dirty="0" smtClean="0">
                <a:solidFill>
                  <a:schemeClr val="accent1">
                    <a:lumMod val="75000"/>
                  </a:schemeClr>
                </a:solidFill>
                <a:latin typeface="Huawei Sans" panose="020C0503030203020204" pitchFamily="34" charset="0"/>
              </a:rPr>
              <a:t>VXLAN</a:t>
            </a:r>
            <a:endParaRPr lang="en-US" altLang="zh-CN" sz="1400" b="1" dirty="0">
              <a:solidFill>
                <a:schemeClr val="accent1">
                  <a:lumMod val="75000"/>
                </a:schemeClr>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9" name="文本框 118"/>
          <p:cNvSpPr txBox="1"/>
          <p:nvPr/>
        </p:nvSpPr>
        <p:spPr bwMode="gray">
          <a:xfrm>
            <a:off x="2684203" y="4544882"/>
            <a:ext cx="614271" cy="430887"/>
          </a:xfrm>
          <a:prstGeom prst="rect">
            <a:avLst/>
          </a:prstGeom>
          <a:noFill/>
        </p:spPr>
        <p:txBody>
          <a:bodyPr wrap="none" rtlCol="0">
            <a:spAutoFit/>
          </a:bodyPr>
          <a:lstStyle/>
          <a:p>
            <a:pPr algn="r" fontAlgn="ctr"/>
            <a:r>
              <a:rPr lang="en-US" sz="1100" dirty="0" smtClean="0">
                <a:latin typeface="Huawei Sans" panose="020C0503030203020204" pitchFamily="34" charset="0"/>
              </a:rPr>
              <a:t>ACC2</a:t>
            </a:r>
          </a:p>
          <a:p>
            <a:pPr algn="r" fontAlgn="ctr"/>
            <a:r>
              <a:rPr lang="en-US" sz="1100" dirty="0" smtClean="0">
                <a:latin typeface="Huawei Sans" panose="020C0503030203020204" pitchFamily="34" charset="0"/>
              </a:rPr>
              <a:t>(Edge)</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0" name="梯形 119"/>
          <p:cNvSpPr/>
          <p:nvPr/>
        </p:nvSpPr>
        <p:spPr bwMode="gray">
          <a:xfrm>
            <a:off x="867338" y="4195507"/>
            <a:ext cx="3221543" cy="499842"/>
          </a:xfrm>
          <a:prstGeom prst="trapezoid">
            <a:avLst>
              <a:gd name="adj" fmla="val 22961"/>
            </a:avLst>
          </a:prstGeom>
          <a:gradFill flip="none" rotWithShape="1">
            <a:gsLst>
              <a:gs pos="0">
                <a:schemeClr val="bg1">
                  <a:alpha val="4000"/>
                </a:schemeClr>
              </a:gs>
              <a:gs pos="100000">
                <a:schemeClr val="accent4">
                  <a:lumMod val="20000"/>
                  <a:lumOff val="80000"/>
                </a:schemeClr>
              </a:gs>
            </a:gsLst>
            <a:lin ang="5400000" scaled="1"/>
            <a:tileRect/>
          </a:gradFill>
          <a:ln>
            <a:gradFill flip="none" rotWithShape="1">
              <a:gsLst>
                <a:gs pos="0">
                  <a:schemeClr val="accent1">
                    <a:lumMod val="5000"/>
                    <a:lumOff val="95000"/>
                    <a:alpha val="0"/>
                  </a:schemeClr>
                </a:gs>
                <a:gs pos="82000">
                  <a:schemeClr val="accent4">
                    <a:lumMod val="60000"/>
                    <a:lumOff val="4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梯形 120"/>
          <p:cNvSpPr/>
          <p:nvPr/>
        </p:nvSpPr>
        <p:spPr bwMode="gray">
          <a:xfrm>
            <a:off x="867338" y="3778875"/>
            <a:ext cx="3221543" cy="501291"/>
          </a:xfrm>
          <a:prstGeom prst="trapezoid">
            <a:avLst>
              <a:gd name="adj" fmla="val 22961"/>
            </a:avLst>
          </a:prstGeom>
          <a:gradFill flip="none" rotWithShape="1">
            <a:gsLst>
              <a:gs pos="0">
                <a:schemeClr val="bg1">
                  <a:alpha val="4000"/>
                </a:schemeClr>
              </a:gs>
              <a:gs pos="100000">
                <a:srgbClr val="EEB3B8"/>
              </a:gs>
            </a:gsLst>
            <a:lin ang="5400000" scaled="1"/>
            <a:tileRect/>
          </a:gradFill>
          <a:ln>
            <a:gradFill flip="none" rotWithShape="1">
              <a:gsLst>
                <a:gs pos="0">
                  <a:schemeClr val="accent1">
                    <a:lumMod val="5000"/>
                    <a:lumOff val="95000"/>
                    <a:alpha val="0"/>
                  </a:schemeClr>
                </a:gs>
                <a:gs pos="82000">
                  <a:srgbClr val="E28189"/>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梯形 121"/>
          <p:cNvSpPr/>
          <p:nvPr/>
        </p:nvSpPr>
        <p:spPr bwMode="gray">
          <a:xfrm>
            <a:off x="867338" y="3341909"/>
            <a:ext cx="3221543" cy="501291"/>
          </a:xfrm>
          <a:prstGeom prst="trapezoid">
            <a:avLst>
              <a:gd name="adj" fmla="val 22961"/>
            </a:avLst>
          </a:prstGeom>
          <a:gradFill flip="none" rotWithShape="1">
            <a:gsLst>
              <a:gs pos="0">
                <a:schemeClr val="bg1">
                  <a:alpha val="4000"/>
                </a:schemeClr>
              </a:gs>
              <a:gs pos="100000">
                <a:schemeClr val="accent2">
                  <a:lumMod val="20000"/>
                  <a:lumOff val="80000"/>
                </a:schemeClr>
              </a:gs>
            </a:gsLst>
            <a:lin ang="5400000" scaled="1"/>
            <a:tileRect/>
          </a:gradFill>
          <a:ln>
            <a:gradFill flip="none" rotWithShape="1">
              <a:gsLst>
                <a:gs pos="0">
                  <a:schemeClr val="accent1">
                    <a:lumMod val="5000"/>
                    <a:lumOff val="95000"/>
                    <a:alpha val="0"/>
                  </a:schemeClr>
                </a:gs>
                <a:gs pos="82000">
                  <a:schemeClr val="accent2">
                    <a:lumMod val="60000"/>
                    <a:lumOff val="4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文本框 122"/>
          <p:cNvSpPr txBox="1"/>
          <p:nvPr/>
        </p:nvSpPr>
        <p:spPr bwMode="gray">
          <a:xfrm>
            <a:off x="2178269" y="4406382"/>
            <a:ext cx="712053" cy="276999"/>
          </a:xfrm>
          <a:prstGeom prst="rect">
            <a:avLst/>
          </a:prstGeom>
          <a:noFill/>
        </p:spPr>
        <p:txBody>
          <a:bodyPr wrap="none" rtlCol="0">
            <a:spAutoFit/>
          </a:bodyPr>
          <a:lstStyle/>
          <a:p>
            <a:pPr algn="ctr" fontAlgn="ctr"/>
            <a:r>
              <a:rPr lang="en-US" sz="1200" b="1" dirty="0">
                <a:latin typeface="Huawei Sans" panose="020C0503030203020204" pitchFamily="34" charset="0"/>
              </a:rPr>
              <a:t>OA_VN</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4" name="文本框 123"/>
          <p:cNvSpPr txBox="1"/>
          <p:nvPr/>
        </p:nvSpPr>
        <p:spPr bwMode="gray">
          <a:xfrm>
            <a:off x="2183623" y="4013502"/>
            <a:ext cx="696023"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RD_VN</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5" name="文本框 124"/>
          <p:cNvSpPr txBox="1"/>
          <p:nvPr/>
        </p:nvSpPr>
        <p:spPr bwMode="gray">
          <a:xfrm>
            <a:off x="1924795" y="3438726"/>
            <a:ext cx="1207920" cy="276999"/>
          </a:xfrm>
          <a:prstGeom prst="rect">
            <a:avLst/>
          </a:prstGeom>
          <a:noFill/>
        </p:spPr>
        <p:txBody>
          <a:bodyPr wrap="square" rtlCol="0">
            <a:spAutoFit/>
          </a:bodyPr>
          <a:lstStyle/>
          <a:p>
            <a:pPr algn="ctr" fontAlgn="ctr"/>
            <a:r>
              <a:rPr lang="en-US" sz="1200" b="1" dirty="0">
                <a:latin typeface="Huawei Sans" panose="020C0503030203020204" pitchFamily="34" charset="0"/>
              </a:rPr>
              <a:t>MKT_VN</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126" name="组合 758"/>
          <p:cNvGrpSpPr/>
          <p:nvPr/>
        </p:nvGrpSpPr>
        <p:grpSpPr bwMode="gray">
          <a:xfrm flipV="1">
            <a:off x="4353929" y="4919894"/>
            <a:ext cx="168914" cy="131950"/>
            <a:chOff x="7440613" y="4868863"/>
            <a:chExt cx="1019175" cy="828675"/>
          </a:xfrm>
          <a:solidFill>
            <a:schemeClr val="bg1">
              <a:lumMod val="50000"/>
            </a:schemeClr>
          </a:solidFill>
        </p:grpSpPr>
        <p:sp>
          <p:nvSpPr>
            <p:cNvPr id="127"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29" name="Freeform 159"/>
          <p:cNvSpPr/>
          <p:nvPr/>
        </p:nvSpPr>
        <p:spPr bwMode="gray">
          <a:xfrm flipH="1">
            <a:off x="813966" y="1571390"/>
            <a:ext cx="1240474" cy="6484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r>
              <a:rPr lang="en-US" sz="1200" dirty="0" smtClean="0">
                <a:solidFill>
                  <a:schemeClr val="bg1">
                    <a:lumMod val="50000"/>
                  </a:schemeClr>
                </a:solidFill>
                <a:latin typeface="Huawei Sans" panose="020C0503030203020204" pitchFamily="34" charset="0"/>
              </a:rPr>
              <a:t>External network</a:t>
            </a:r>
            <a:endParaRPr lang="en-US" sz="1200" dirty="0">
              <a:solidFill>
                <a:schemeClr val="bg1">
                  <a:lumMod val="50000"/>
                </a:schemeClr>
              </a:solidFill>
              <a:latin typeface="Huawei Sans" panose="020C0503030203020204" pitchFamily="34" charset="0"/>
            </a:endParaRPr>
          </a:p>
        </p:txBody>
      </p:sp>
      <p:sp>
        <p:nvSpPr>
          <p:cNvPr id="130" name="Freeform 159"/>
          <p:cNvSpPr/>
          <p:nvPr/>
        </p:nvSpPr>
        <p:spPr bwMode="gray">
          <a:xfrm flipH="1">
            <a:off x="2940084" y="1571390"/>
            <a:ext cx="1240474" cy="6484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smtClean="0">
                <a:solidFill>
                  <a:schemeClr val="bg1">
                    <a:lumMod val="50000"/>
                  </a:schemeClr>
                </a:solidFill>
                <a:latin typeface="Huawei Sans" panose="020C0503030203020204" pitchFamily="34" charset="0"/>
              </a:rPr>
              <a:t>Network service</a:t>
            </a:r>
            <a:endParaRPr lang="en-US" altLang="zh-CN" sz="1200" dirty="0" smtClean="0">
              <a:solidFill>
                <a:schemeClr val="bg1">
                  <a:lumMod val="50000"/>
                </a:schemeClr>
              </a:solidFill>
              <a:latin typeface="Huawei Sans" panose="020C0503030203020204" pitchFamily="34" charset="0"/>
            </a:endParaRPr>
          </a:p>
          <a:p>
            <a:pPr algn="ctr" fontAlgn="ctr"/>
            <a:r>
              <a:rPr lang="en-US" sz="1200" dirty="0" smtClean="0">
                <a:solidFill>
                  <a:schemeClr val="bg1">
                    <a:lumMod val="50000"/>
                  </a:schemeClr>
                </a:solidFill>
                <a:latin typeface="Huawei Sans" panose="020C0503030203020204" pitchFamily="34" charset="0"/>
              </a:rPr>
              <a:t>resources</a:t>
            </a:r>
            <a:endParaRPr lang="en-US" sz="1200" dirty="0">
              <a:solidFill>
                <a:schemeClr val="bg1">
                  <a:lumMod val="50000"/>
                </a:schemeClr>
              </a:solidFill>
              <a:latin typeface="Huawei Sans" panose="020C0503030203020204" pitchFamily="34" charset="0"/>
            </a:endParaRPr>
          </a:p>
        </p:txBody>
      </p:sp>
      <p:cxnSp>
        <p:nvCxnSpPr>
          <p:cNvPr id="131" name="直接连接符 130"/>
          <p:cNvCxnSpPr/>
          <p:nvPr/>
        </p:nvCxnSpPr>
        <p:spPr bwMode="gray">
          <a:xfrm>
            <a:off x="1816762" y="2267090"/>
            <a:ext cx="495259" cy="621078"/>
          </a:xfrm>
          <a:prstGeom prst="line">
            <a:avLst/>
          </a:prstGeom>
          <a:ln>
            <a:solidFill>
              <a:schemeClr val="bg1">
                <a:lumMod val="6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bwMode="gray">
          <a:xfrm flipH="1">
            <a:off x="2784358" y="2276703"/>
            <a:ext cx="464971" cy="611465"/>
          </a:xfrm>
          <a:prstGeom prst="line">
            <a:avLst/>
          </a:prstGeom>
          <a:ln>
            <a:solidFill>
              <a:schemeClr val="bg1">
                <a:lumMod val="6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133" name="图片 13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3775771" y="2608322"/>
            <a:ext cx="865097" cy="491769"/>
          </a:xfrm>
          <a:prstGeom prst="rect">
            <a:avLst/>
          </a:prstGeom>
        </p:spPr>
      </p:pic>
      <p:pic>
        <p:nvPicPr>
          <p:cNvPr id="54" name="图片 53"/>
          <p:cNvPicPr>
            <a:picLocks noChangeAspect="1"/>
          </p:cNvPicPr>
          <p:nvPr/>
        </p:nvPicPr>
        <p:blipFill>
          <a:blip r:embed="rId10"/>
          <a:stretch>
            <a:fillRect/>
          </a:stretch>
        </p:blipFill>
        <p:spPr>
          <a:xfrm>
            <a:off x="5181286" y="3187888"/>
            <a:ext cx="6480000" cy="2859711"/>
          </a:xfrm>
          <a:prstGeom prst="rect">
            <a:avLst/>
          </a:prstGeom>
          <a:ln>
            <a:solidFill>
              <a:schemeClr val="bg1">
                <a:lumMod val="85000"/>
              </a:schemeClr>
            </a:solidFill>
          </a:ln>
        </p:spPr>
      </p:pic>
      <p:grpSp>
        <p:nvGrpSpPr>
          <p:cNvPr id="2" name="组合 1"/>
          <p:cNvGrpSpPr/>
          <p:nvPr/>
        </p:nvGrpSpPr>
        <p:grpSpPr>
          <a:xfrm>
            <a:off x="6606000" y="50856"/>
            <a:ext cx="5155221" cy="324000"/>
            <a:chOff x="6829862" y="50856"/>
            <a:chExt cx="5155221" cy="324000"/>
          </a:xfrm>
        </p:grpSpPr>
        <p:sp>
          <p:nvSpPr>
            <p:cNvPr id="55" name="五边形 54"/>
            <p:cNvSpPr/>
            <p:nvPr/>
          </p:nvSpPr>
          <p:spPr bwMode="gray">
            <a:xfrm>
              <a:off x="6829862" y="50856"/>
              <a:ext cx="60260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800" dirty="0" smtClean="0">
                  <a:latin typeface="Huawei Sans" panose="020C0503030203020204" pitchFamily="34" charset="0"/>
                </a:rPr>
                <a:t>Site Design</a:t>
              </a:r>
              <a:endParaRPr lang="en-US" sz="800" dirty="0">
                <a:latin typeface="Huawei Sans" panose="020C0503030203020204" pitchFamily="34" charset="0"/>
              </a:endParaRPr>
            </a:p>
          </p:txBody>
        </p:sp>
        <p:sp>
          <p:nvSpPr>
            <p:cNvPr id="56" name="燕尾形 55"/>
            <p:cNvSpPr/>
            <p:nvPr/>
          </p:nvSpPr>
          <p:spPr bwMode="gray">
            <a:xfrm>
              <a:off x="9906217" y="50856"/>
              <a:ext cx="1272465"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b="1" dirty="0">
                  <a:solidFill>
                    <a:schemeClr val="bg1"/>
                  </a:solidFill>
                  <a:latin typeface="Huawei Sans" panose="020C0503030203020204" pitchFamily="34" charset="0"/>
                </a:rPr>
                <a:t>VN Management</a:t>
              </a:r>
              <a:endParaRPr lang="en-US" altLang="zh-CN" sz="8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燕尾形 59"/>
            <p:cNvSpPr/>
            <p:nvPr/>
          </p:nvSpPr>
          <p:spPr bwMode="gray">
            <a:xfrm>
              <a:off x="11049083" y="50856"/>
              <a:ext cx="93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Service Deployment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燕尾形 60"/>
            <p:cNvSpPr/>
            <p:nvPr/>
          </p:nvSpPr>
          <p:spPr bwMode="gray">
            <a:xfrm>
              <a:off x="8956166" y="50856"/>
              <a:ext cx="1079648"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Fabric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燕尾形 61"/>
            <p:cNvSpPr/>
            <p:nvPr/>
          </p:nvSpPr>
          <p:spPr bwMode="gray">
            <a:xfrm>
              <a:off x="8185763" y="50856"/>
              <a:ext cx="900000"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Network Plan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燕尾形 62"/>
            <p:cNvSpPr/>
            <p:nvPr/>
          </p:nvSpPr>
          <p:spPr bwMode="gray">
            <a:xfrm>
              <a:off x="7302867" y="50856"/>
              <a:ext cx="1012493"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Device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33791784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smtClean="0"/>
              <a:t>Lab: Creating a Virtual Network (2)</a:t>
            </a:r>
            <a:endParaRPr lang="en-US" altLang="zh-CN" dirty="0"/>
          </a:p>
        </p:txBody>
      </p:sp>
      <p:sp>
        <p:nvSpPr>
          <p:cNvPr id="86" name="矩形 85"/>
          <p:cNvSpPr/>
          <p:nvPr/>
        </p:nvSpPr>
        <p:spPr bwMode="gray">
          <a:xfrm>
            <a:off x="5087334" y="1387773"/>
            <a:ext cx="6278184" cy="1015663"/>
          </a:xfrm>
          <a:prstGeom prst="rect">
            <a:avLst/>
          </a:prstGeom>
        </p:spPr>
        <p:txBody>
          <a:bodyPr wrap="square">
            <a:spAutoFit/>
          </a:bodyPr>
          <a:lstStyle/>
          <a:p>
            <a:pPr fontAlgn="ctr">
              <a:lnSpc>
                <a:spcPts val="2400"/>
              </a:lnSpc>
              <a:spcAft>
                <a:spcPts val="600"/>
              </a:spcAft>
            </a:pPr>
            <a:r>
              <a:rPr lang="en-US" sz="1600" dirty="0" smtClean="0">
                <a:latin typeface="Huawei Sans" panose="020C0503030203020204" pitchFamily="34" charset="0"/>
              </a:rPr>
              <a:t>Define user network segments for the virtual network. Network segments can be manually created one by one by the network administrator or created in a batch through automatic allocation.</a:t>
            </a:r>
            <a:endParaRPr lang="en-US" altLang="zh-CN" sz="1600" dirty="0">
              <a:latin typeface="Huawei Sans" panose="020C0503030203020204" pitchFamily="34" charset="0"/>
            </a:endParaRPr>
          </a:p>
        </p:txBody>
      </p:sp>
      <p:sp>
        <p:nvSpPr>
          <p:cNvPr id="47" name="圆角矩形 46"/>
          <p:cNvSpPr/>
          <p:nvPr/>
        </p:nvSpPr>
        <p:spPr bwMode="gray">
          <a:xfrm>
            <a:off x="831648" y="2545990"/>
            <a:ext cx="4172558" cy="3443844"/>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8" name="Freeform 159"/>
          <p:cNvSpPr/>
          <p:nvPr/>
        </p:nvSpPr>
        <p:spPr bwMode="gray">
          <a:xfrm flipH="1">
            <a:off x="981972" y="2878556"/>
            <a:ext cx="3316353" cy="189846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endParaRPr>
          </a:p>
        </p:txBody>
      </p:sp>
      <p:cxnSp>
        <p:nvCxnSpPr>
          <p:cNvPr id="49" name="Straight Connector 166"/>
          <p:cNvCxnSpPr>
            <a:stCxn id="68" idx="2"/>
            <a:endCxn id="51" idx="0"/>
          </p:cNvCxnSpPr>
          <p:nvPr/>
        </p:nvCxnSpPr>
        <p:spPr bwMode="gray">
          <a:xfrm>
            <a:off x="1684437" y="4163393"/>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166"/>
          <p:cNvCxnSpPr>
            <a:stCxn id="69" idx="2"/>
            <a:endCxn id="52" idx="0"/>
          </p:cNvCxnSpPr>
          <p:nvPr/>
        </p:nvCxnSpPr>
        <p:spPr bwMode="gray">
          <a:xfrm>
            <a:off x="3615238" y="4163393"/>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1" name="图片 76" descr="接入交换机.png"/>
          <p:cNvPicPr>
            <a:picLocks noChangeAspect="1"/>
          </p:cNvPicPr>
          <p:nvPr/>
        </p:nvPicPr>
        <p:blipFill>
          <a:blip r:embed="rId3" cstate="print"/>
          <a:stretch>
            <a:fillRect/>
          </a:stretch>
        </p:blipFill>
        <p:spPr bwMode="gray">
          <a:xfrm>
            <a:off x="1461296" y="4566670"/>
            <a:ext cx="446281" cy="365139"/>
          </a:xfrm>
          <a:prstGeom prst="rect">
            <a:avLst/>
          </a:prstGeom>
        </p:spPr>
      </p:pic>
      <p:pic>
        <p:nvPicPr>
          <p:cNvPr id="52" name="图片 51" descr="接入交换机.png"/>
          <p:cNvPicPr>
            <a:picLocks noChangeAspect="1"/>
          </p:cNvPicPr>
          <p:nvPr/>
        </p:nvPicPr>
        <p:blipFill>
          <a:blip r:embed="rId3" cstate="print"/>
          <a:stretch>
            <a:fillRect/>
          </a:stretch>
        </p:blipFill>
        <p:spPr bwMode="gray">
          <a:xfrm>
            <a:off x="3392097" y="4566670"/>
            <a:ext cx="446281" cy="365139"/>
          </a:xfrm>
          <a:prstGeom prst="rect">
            <a:avLst/>
          </a:prstGeom>
        </p:spPr>
      </p:pic>
      <p:sp>
        <p:nvSpPr>
          <p:cNvPr id="53" name="文本框 52"/>
          <p:cNvSpPr txBox="1"/>
          <p:nvPr/>
        </p:nvSpPr>
        <p:spPr bwMode="gray">
          <a:xfrm>
            <a:off x="846832" y="2720625"/>
            <a:ext cx="468398" cy="307777"/>
          </a:xfrm>
          <a:prstGeom prst="rect">
            <a:avLst/>
          </a:prstGeom>
          <a:noFill/>
        </p:spPr>
        <p:txBody>
          <a:bodyPr wrap="none" rtlCol="0">
            <a:spAutoFit/>
          </a:bodyPr>
          <a:lstStyle/>
          <a:p>
            <a:pPr fontAlgn="ctr"/>
            <a:r>
              <a:rPr lang="en-US" sz="1400" b="1" dirty="0" smtClean="0">
                <a:latin typeface="Huawei Sans" panose="020C0503030203020204" pitchFamily="34" charset="0"/>
              </a:rPr>
              <a:t>HQ</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54" name="图片 105" descr="AP.png"/>
          <p:cNvPicPr>
            <a:picLocks noChangeAspect="1"/>
          </p:cNvPicPr>
          <p:nvPr/>
        </p:nvPicPr>
        <p:blipFill>
          <a:blip r:embed="rId4" cstate="print"/>
          <a:stretch>
            <a:fillRect/>
          </a:stretch>
        </p:blipFill>
        <p:spPr bwMode="gray">
          <a:xfrm>
            <a:off x="4381784" y="4598355"/>
            <a:ext cx="368827" cy="301768"/>
          </a:xfrm>
          <a:prstGeom prst="rect">
            <a:avLst/>
          </a:prstGeom>
        </p:spPr>
      </p:pic>
      <p:cxnSp>
        <p:nvCxnSpPr>
          <p:cNvPr id="55" name="Straight Connector 166"/>
          <p:cNvCxnSpPr>
            <a:stCxn id="52" idx="3"/>
            <a:endCxn id="54" idx="1"/>
          </p:cNvCxnSpPr>
          <p:nvPr/>
        </p:nvCxnSpPr>
        <p:spPr bwMode="gray">
          <a:xfrm flipV="1">
            <a:off x="3838378" y="4749239"/>
            <a:ext cx="543406"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6" name="图片 14" descr="日志告警服务器-蓝.png"/>
          <p:cNvPicPr>
            <a:picLocks noChangeAspect="1"/>
          </p:cNvPicPr>
          <p:nvPr/>
        </p:nvPicPr>
        <p:blipFill>
          <a:blip r:embed="rId5" cstate="print"/>
          <a:stretch>
            <a:fillRect/>
          </a:stretch>
        </p:blipFill>
        <p:spPr bwMode="gray">
          <a:xfrm>
            <a:off x="4336711" y="5110206"/>
            <a:ext cx="445956" cy="278465"/>
          </a:xfrm>
          <a:prstGeom prst="rect">
            <a:avLst/>
          </a:prstGeom>
        </p:spPr>
      </p:pic>
      <p:pic>
        <p:nvPicPr>
          <p:cNvPr id="60" name="图片 59" descr="PC.png">
            <a:extLst>
              <a:ext uri="{FF2B5EF4-FFF2-40B4-BE49-F238E27FC236}">
                <a16:creationId xmlns:a16="http://schemas.microsoft.com/office/drawing/2014/main" xmlns="" id="{4666702E-823D-4236-BF2F-880359158C83}"/>
              </a:ext>
            </a:extLst>
          </p:cNvPr>
          <p:cNvPicPr>
            <a:picLocks noChangeAspect="1"/>
          </p:cNvPicPr>
          <p:nvPr/>
        </p:nvPicPr>
        <p:blipFill>
          <a:blip r:embed="rId6" cstate="print"/>
          <a:stretch>
            <a:fillRect/>
          </a:stretch>
        </p:blipFill>
        <p:spPr bwMode="gray">
          <a:xfrm>
            <a:off x="1461683" y="5081929"/>
            <a:ext cx="445506" cy="342149"/>
          </a:xfrm>
          <a:prstGeom prst="rect">
            <a:avLst/>
          </a:prstGeom>
        </p:spPr>
      </p:pic>
      <p:pic>
        <p:nvPicPr>
          <p:cNvPr id="61" name="图片 60" descr="PC.png">
            <a:extLst>
              <a:ext uri="{FF2B5EF4-FFF2-40B4-BE49-F238E27FC236}">
                <a16:creationId xmlns:a16="http://schemas.microsoft.com/office/drawing/2014/main" xmlns="" id="{4666702E-823D-4236-BF2F-880359158C83}"/>
              </a:ext>
            </a:extLst>
          </p:cNvPr>
          <p:cNvPicPr>
            <a:picLocks noChangeAspect="1"/>
          </p:cNvPicPr>
          <p:nvPr/>
        </p:nvPicPr>
        <p:blipFill>
          <a:blip r:embed="rId6" cstate="print"/>
          <a:stretch>
            <a:fillRect/>
          </a:stretch>
        </p:blipFill>
        <p:spPr bwMode="gray">
          <a:xfrm>
            <a:off x="3392484" y="5081596"/>
            <a:ext cx="445506" cy="342149"/>
          </a:xfrm>
          <a:prstGeom prst="rect">
            <a:avLst/>
          </a:prstGeom>
        </p:spPr>
      </p:pic>
      <p:cxnSp>
        <p:nvCxnSpPr>
          <p:cNvPr id="62" name="Straight Connector 167"/>
          <p:cNvCxnSpPr/>
          <p:nvPr/>
        </p:nvCxnSpPr>
        <p:spPr bwMode="gray">
          <a:xfrm flipH="1">
            <a:off x="1685147" y="3104161"/>
            <a:ext cx="971589" cy="8762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63" name="Straight Connector 167"/>
          <p:cNvCxnSpPr/>
          <p:nvPr/>
        </p:nvCxnSpPr>
        <p:spPr bwMode="gray">
          <a:xfrm flipH="1" flipV="1">
            <a:off x="2653357" y="3101684"/>
            <a:ext cx="975076" cy="8839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64" name="图片 86" descr="核心交换机.png"/>
          <p:cNvPicPr>
            <a:picLocks noChangeAspect="1"/>
          </p:cNvPicPr>
          <p:nvPr/>
        </p:nvPicPr>
        <p:blipFill>
          <a:blip r:embed="rId7" cstate="print"/>
          <a:stretch>
            <a:fillRect/>
          </a:stretch>
        </p:blipFill>
        <p:spPr bwMode="gray">
          <a:xfrm>
            <a:off x="2440989" y="2921592"/>
            <a:ext cx="446281" cy="365139"/>
          </a:xfrm>
          <a:prstGeom prst="rect">
            <a:avLst/>
          </a:prstGeom>
        </p:spPr>
      </p:pic>
      <p:sp>
        <p:nvSpPr>
          <p:cNvPr id="65" name="文本框 64"/>
          <p:cNvSpPr txBox="1"/>
          <p:nvPr/>
        </p:nvSpPr>
        <p:spPr bwMode="gray">
          <a:xfrm>
            <a:off x="1775850" y="2880950"/>
            <a:ext cx="728084" cy="430887"/>
          </a:xfrm>
          <a:prstGeom prst="rect">
            <a:avLst/>
          </a:prstGeom>
          <a:noFill/>
        </p:spPr>
        <p:txBody>
          <a:bodyPr wrap="none" rtlCol="0">
            <a:spAutoFit/>
          </a:bodyPr>
          <a:lstStyle/>
          <a:p>
            <a:pPr algn="ctr" fontAlgn="ctr"/>
            <a:r>
              <a:rPr lang="en-US" sz="1100" dirty="0" smtClean="0">
                <a:latin typeface="Huawei Sans" panose="020C0503030203020204" pitchFamily="34" charset="0"/>
              </a:rPr>
              <a:t>CORE1</a:t>
            </a:r>
          </a:p>
          <a:p>
            <a:pPr algn="ctr" fontAlgn="ctr"/>
            <a:r>
              <a:rPr lang="en-US" sz="1100" dirty="0" smtClean="0">
                <a:latin typeface="Huawei Sans" panose="020C0503030203020204" pitchFamily="34" charset="0"/>
              </a:rPr>
              <a:t>(Border)</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6" name="文本框 65"/>
          <p:cNvSpPr txBox="1"/>
          <p:nvPr/>
        </p:nvSpPr>
        <p:spPr bwMode="gray">
          <a:xfrm>
            <a:off x="974980" y="3830620"/>
            <a:ext cx="558165" cy="261610"/>
          </a:xfrm>
          <a:prstGeom prst="rect">
            <a:avLst/>
          </a:prstGeom>
          <a:noFill/>
        </p:spPr>
        <p:txBody>
          <a:bodyPr wrap="none" rtlCol="0">
            <a:spAutoFit/>
          </a:bodyPr>
          <a:lstStyle/>
          <a:p>
            <a:pPr algn="r" fontAlgn="ctr"/>
            <a:r>
              <a:rPr lang="en-US" sz="1100" dirty="0" smtClean="0">
                <a:latin typeface="Huawei Sans" panose="020C0503030203020204" pitchFamily="34" charset="0"/>
              </a:rPr>
              <a:t>AGG1</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7" name="文本框 66"/>
          <p:cNvSpPr txBox="1"/>
          <p:nvPr/>
        </p:nvSpPr>
        <p:spPr bwMode="gray">
          <a:xfrm>
            <a:off x="918874" y="4544882"/>
            <a:ext cx="614271" cy="430887"/>
          </a:xfrm>
          <a:prstGeom prst="rect">
            <a:avLst/>
          </a:prstGeom>
          <a:noFill/>
        </p:spPr>
        <p:txBody>
          <a:bodyPr wrap="none" rtlCol="0">
            <a:spAutoFit/>
          </a:bodyPr>
          <a:lstStyle/>
          <a:p>
            <a:pPr algn="r" fontAlgn="ctr"/>
            <a:r>
              <a:rPr lang="en-US" sz="1100" dirty="0" smtClean="0">
                <a:latin typeface="Huawei Sans" panose="020C0503030203020204" pitchFamily="34" charset="0"/>
              </a:rPr>
              <a:t>ACC1</a:t>
            </a:r>
          </a:p>
          <a:p>
            <a:pPr algn="r" fontAlgn="ctr"/>
            <a:r>
              <a:rPr lang="en-US" sz="1100" dirty="0" smtClean="0">
                <a:latin typeface="Huawei Sans" panose="020C0503030203020204" pitchFamily="34" charset="0"/>
              </a:rPr>
              <a:t>(Edge)</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68" name="图片 87" descr="汇聚交换机.png"/>
          <p:cNvPicPr>
            <a:picLocks noChangeAspect="1"/>
          </p:cNvPicPr>
          <p:nvPr/>
        </p:nvPicPr>
        <p:blipFill>
          <a:blip r:embed="rId8" cstate="print"/>
          <a:stretch>
            <a:fillRect/>
          </a:stretch>
        </p:blipFill>
        <p:spPr bwMode="gray">
          <a:xfrm>
            <a:off x="1461296" y="3798254"/>
            <a:ext cx="446281" cy="365139"/>
          </a:xfrm>
          <a:prstGeom prst="rect">
            <a:avLst/>
          </a:prstGeom>
        </p:spPr>
      </p:pic>
      <p:pic>
        <p:nvPicPr>
          <p:cNvPr id="69" name="图片 87" descr="汇聚交换机.png"/>
          <p:cNvPicPr>
            <a:picLocks noChangeAspect="1"/>
          </p:cNvPicPr>
          <p:nvPr/>
        </p:nvPicPr>
        <p:blipFill>
          <a:blip r:embed="rId8" cstate="print"/>
          <a:stretch>
            <a:fillRect/>
          </a:stretch>
        </p:blipFill>
        <p:spPr bwMode="gray">
          <a:xfrm>
            <a:off x="3392097" y="3798254"/>
            <a:ext cx="446281" cy="365139"/>
          </a:xfrm>
          <a:prstGeom prst="rect">
            <a:avLst/>
          </a:prstGeom>
        </p:spPr>
      </p:pic>
      <p:sp>
        <p:nvSpPr>
          <p:cNvPr id="70" name="文本框 69"/>
          <p:cNvSpPr txBox="1"/>
          <p:nvPr/>
        </p:nvSpPr>
        <p:spPr bwMode="gray">
          <a:xfrm>
            <a:off x="3819627" y="3830620"/>
            <a:ext cx="558165" cy="261610"/>
          </a:xfrm>
          <a:prstGeom prst="rect">
            <a:avLst/>
          </a:prstGeom>
          <a:noFill/>
        </p:spPr>
        <p:txBody>
          <a:bodyPr wrap="none" rtlCol="0">
            <a:spAutoFit/>
          </a:bodyPr>
          <a:lstStyle/>
          <a:p>
            <a:pPr algn="r" fontAlgn="ctr"/>
            <a:r>
              <a:rPr lang="en-US" sz="1100" dirty="0" smtClean="0">
                <a:latin typeface="Huawei Sans" panose="020C0503030203020204" pitchFamily="34" charset="0"/>
              </a:rPr>
              <a:t>AGG2</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1" name="文本框 70"/>
          <p:cNvSpPr txBox="1"/>
          <p:nvPr/>
        </p:nvSpPr>
        <p:spPr bwMode="gray">
          <a:xfrm>
            <a:off x="4380794" y="4356134"/>
            <a:ext cx="357790" cy="261610"/>
          </a:xfrm>
          <a:prstGeom prst="rect">
            <a:avLst/>
          </a:prstGeom>
          <a:noFill/>
        </p:spPr>
        <p:txBody>
          <a:bodyPr wrap="none" rtlCol="0">
            <a:spAutoFit/>
          </a:bodyPr>
          <a:lstStyle/>
          <a:p>
            <a:pPr algn="ctr" fontAlgn="ctr"/>
            <a:r>
              <a:rPr lang="en-US" sz="1100" dirty="0" smtClean="0">
                <a:latin typeface="Huawei Sans" panose="020C0503030203020204" pitchFamily="34" charset="0"/>
              </a:rPr>
              <a:t>AP</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2" name="文本框 71"/>
          <p:cNvSpPr txBox="1"/>
          <p:nvPr/>
        </p:nvSpPr>
        <p:spPr bwMode="gray">
          <a:xfrm>
            <a:off x="1163300" y="5389670"/>
            <a:ext cx="1042273" cy="600164"/>
          </a:xfrm>
          <a:prstGeom prst="rect">
            <a:avLst/>
          </a:prstGeom>
          <a:noFill/>
        </p:spPr>
        <p:txBody>
          <a:bodyPr wrap="none" rtlCol="0">
            <a:spAutoFit/>
          </a:bodyPr>
          <a:lstStyle/>
          <a:p>
            <a:pPr algn="ctr" fontAlgn="ctr"/>
            <a:r>
              <a:rPr lang="en-US" sz="1100" dirty="0" smtClean="0">
                <a:latin typeface="Huawei Sans" panose="020C0503030203020204" pitchFamily="34" charset="0"/>
              </a:rPr>
              <a:t>Host 1</a:t>
            </a:r>
          </a:p>
          <a:p>
            <a:pPr algn="ctr" fontAlgn="ctr"/>
            <a:r>
              <a:rPr lang="en-US" sz="1100" dirty="0" smtClean="0">
                <a:latin typeface="Huawei Sans" panose="020C0503030203020204" pitchFamily="34" charset="0"/>
              </a:rPr>
              <a:t>(Sales)</a:t>
            </a:r>
            <a:endParaRPr lang="en-US" altLang="zh-CN" sz="1100" dirty="0" smtClean="0">
              <a:latin typeface="Huawei Sans" panose="020C0503030203020204" pitchFamily="34" charset="0"/>
              <a:ea typeface="方正兰亭黑简体" panose="02000000000000000000" pitchFamily="2" charset="-122"/>
              <a:cs typeface="Huawei Sans" panose="020C0503030203020204" pitchFamily="34" charset="0"/>
            </a:endParaRPr>
          </a:p>
          <a:p>
            <a:pPr algn="ctr" fontAlgn="ctr"/>
            <a:r>
              <a:rPr lang="en-US" sz="1100" dirty="0" smtClean="0">
                <a:latin typeface="Huawei Sans" panose="020C0503030203020204" pitchFamily="34" charset="0"/>
              </a:rPr>
              <a:t>172.16.3.0/24</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6" name="文本框 75"/>
          <p:cNvSpPr txBox="1"/>
          <p:nvPr/>
        </p:nvSpPr>
        <p:spPr bwMode="gray">
          <a:xfrm>
            <a:off x="3094101" y="5389670"/>
            <a:ext cx="1042273" cy="600164"/>
          </a:xfrm>
          <a:prstGeom prst="rect">
            <a:avLst/>
          </a:prstGeom>
          <a:noFill/>
        </p:spPr>
        <p:txBody>
          <a:bodyPr wrap="none" rtlCol="0">
            <a:spAutoFit/>
          </a:bodyPr>
          <a:lstStyle/>
          <a:p>
            <a:pPr algn="ctr" fontAlgn="ctr"/>
            <a:r>
              <a:rPr lang="en-US" sz="1100" dirty="0" smtClean="0">
                <a:latin typeface="Huawei Sans" panose="020C0503030203020204" pitchFamily="34" charset="0"/>
              </a:rPr>
              <a:t>Host 2</a:t>
            </a:r>
          </a:p>
          <a:p>
            <a:pPr algn="ctr" fontAlgn="ctr"/>
            <a:r>
              <a:rPr lang="en-US" sz="1100" dirty="0" smtClean="0">
                <a:latin typeface="Huawei Sans" panose="020C0503030203020204" pitchFamily="34" charset="0"/>
              </a:rPr>
              <a:t>(Research)</a:t>
            </a:r>
            <a:endParaRPr lang="en-US" altLang="zh-CN" sz="1100" dirty="0" smtClean="0">
              <a:latin typeface="Huawei Sans" panose="020C0503030203020204" pitchFamily="34" charset="0"/>
              <a:ea typeface="方正兰亭黑简体" panose="02000000000000000000" pitchFamily="2" charset="-122"/>
              <a:cs typeface="Huawei Sans" panose="020C0503030203020204" pitchFamily="34" charset="0"/>
            </a:endParaRPr>
          </a:p>
          <a:p>
            <a:pPr algn="ctr" fontAlgn="ctr"/>
            <a:r>
              <a:rPr lang="en-US" sz="1100" dirty="0" smtClean="0">
                <a:latin typeface="Huawei Sans" panose="020C0503030203020204" pitchFamily="34" charset="0"/>
              </a:rPr>
              <a:t>172.16.2.0/24</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77" name="Straight Connector 166"/>
          <p:cNvCxnSpPr>
            <a:stCxn id="51" idx="2"/>
            <a:endCxn id="60" idx="0"/>
          </p:cNvCxnSpPr>
          <p:nvPr/>
        </p:nvCxnSpPr>
        <p:spPr bwMode="gray">
          <a:xfrm flipH="1">
            <a:off x="1684436" y="4931809"/>
            <a:ext cx="1" cy="15012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166"/>
          <p:cNvCxnSpPr>
            <a:stCxn id="52" idx="2"/>
            <a:endCxn id="61" idx="0"/>
          </p:cNvCxnSpPr>
          <p:nvPr/>
        </p:nvCxnSpPr>
        <p:spPr bwMode="gray">
          <a:xfrm flipH="1">
            <a:off x="3615237" y="4931809"/>
            <a:ext cx="1" cy="1497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5" name="文本框 94"/>
          <p:cNvSpPr txBox="1"/>
          <p:nvPr/>
        </p:nvSpPr>
        <p:spPr bwMode="gray">
          <a:xfrm>
            <a:off x="4045061" y="5389670"/>
            <a:ext cx="1042273" cy="600164"/>
          </a:xfrm>
          <a:prstGeom prst="rect">
            <a:avLst/>
          </a:prstGeom>
          <a:noFill/>
        </p:spPr>
        <p:txBody>
          <a:bodyPr wrap="none" rtlCol="0">
            <a:spAutoFit/>
          </a:bodyPr>
          <a:lstStyle/>
          <a:p>
            <a:pPr algn="ctr" fontAlgn="ctr"/>
            <a:r>
              <a:rPr lang="en-US" sz="1100" dirty="0" smtClean="0">
                <a:latin typeface="Huawei Sans" panose="020C0503030203020204" pitchFamily="34" charset="0"/>
              </a:rPr>
              <a:t>Host 3</a:t>
            </a:r>
          </a:p>
          <a:p>
            <a:pPr algn="ctr" fontAlgn="ctr"/>
            <a:r>
              <a:rPr lang="en-US" sz="1100" dirty="0" smtClean="0">
                <a:latin typeface="Huawei Sans" panose="020C0503030203020204" pitchFamily="34" charset="0"/>
              </a:rPr>
              <a:t>(Guest)</a:t>
            </a:r>
            <a:endParaRPr lang="en-US" altLang="zh-CN" sz="1100" dirty="0" smtClean="0">
              <a:latin typeface="Huawei Sans" panose="020C0503030203020204" pitchFamily="34" charset="0"/>
              <a:ea typeface="方正兰亭黑简体" panose="02000000000000000000" pitchFamily="2" charset="-122"/>
              <a:cs typeface="Huawei Sans" panose="020C0503030203020204" pitchFamily="34" charset="0"/>
            </a:endParaRPr>
          </a:p>
          <a:p>
            <a:pPr algn="ctr" fontAlgn="ctr"/>
            <a:r>
              <a:rPr lang="en-US" sz="1100" dirty="0" smtClean="0">
                <a:latin typeface="Huawei Sans" panose="020C0503030203020204" pitchFamily="34" charset="0"/>
              </a:rPr>
              <a:t>172.16.1.0/24</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6" name="文本框 95"/>
          <p:cNvSpPr txBox="1"/>
          <p:nvPr/>
        </p:nvSpPr>
        <p:spPr bwMode="gray">
          <a:xfrm>
            <a:off x="2275642" y="3923245"/>
            <a:ext cx="782587" cy="307777"/>
          </a:xfrm>
          <a:prstGeom prst="rect">
            <a:avLst/>
          </a:prstGeom>
          <a:noFill/>
        </p:spPr>
        <p:txBody>
          <a:bodyPr wrap="none" rtlCol="0">
            <a:spAutoFit/>
          </a:bodyPr>
          <a:lstStyle/>
          <a:p>
            <a:pPr fontAlgn="ctr"/>
            <a:r>
              <a:rPr lang="en-US" sz="1400" b="1" dirty="0" smtClean="0">
                <a:solidFill>
                  <a:schemeClr val="accent1">
                    <a:lumMod val="75000"/>
                  </a:schemeClr>
                </a:solidFill>
                <a:latin typeface="Huawei Sans" panose="020C0503030203020204" pitchFamily="34" charset="0"/>
              </a:rPr>
              <a:t>VXLAN</a:t>
            </a:r>
            <a:endParaRPr lang="en-US" altLang="zh-CN" sz="1400" b="1" dirty="0">
              <a:solidFill>
                <a:schemeClr val="accent1">
                  <a:lumMod val="75000"/>
                </a:schemeClr>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7" name="文本框 96"/>
          <p:cNvSpPr txBox="1"/>
          <p:nvPr/>
        </p:nvSpPr>
        <p:spPr bwMode="gray">
          <a:xfrm>
            <a:off x="2805506" y="4544882"/>
            <a:ext cx="614271" cy="430887"/>
          </a:xfrm>
          <a:prstGeom prst="rect">
            <a:avLst/>
          </a:prstGeom>
          <a:noFill/>
        </p:spPr>
        <p:txBody>
          <a:bodyPr wrap="none" rtlCol="0">
            <a:spAutoFit/>
          </a:bodyPr>
          <a:lstStyle/>
          <a:p>
            <a:pPr algn="r" fontAlgn="ctr"/>
            <a:r>
              <a:rPr lang="en-US" sz="1100" dirty="0" smtClean="0">
                <a:latin typeface="Huawei Sans" panose="020C0503030203020204" pitchFamily="34" charset="0"/>
              </a:rPr>
              <a:t>ACC2</a:t>
            </a:r>
          </a:p>
          <a:p>
            <a:pPr algn="r" fontAlgn="ctr"/>
            <a:r>
              <a:rPr lang="en-US" sz="1100" dirty="0" smtClean="0">
                <a:latin typeface="Huawei Sans" panose="020C0503030203020204" pitchFamily="34" charset="0"/>
              </a:rPr>
              <a:t>(Edge)</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8" name="梯形 97"/>
          <p:cNvSpPr/>
          <p:nvPr/>
        </p:nvSpPr>
        <p:spPr bwMode="gray">
          <a:xfrm>
            <a:off x="988641" y="4195507"/>
            <a:ext cx="3221543" cy="499842"/>
          </a:xfrm>
          <a:prstGeom prst="trapezoid">
            <a:avLst>
              <a:gd name="adj" fmla="val 22961"/>
            </a:avLst>
          </a:prstGeom>
          <a:gradFill flip="none" rotWithShape="1">
            <a:gsLst>
              <a:gs pos="0">
                <a:schemeClr val="bg1">
                  <a:alpha val="4000"/>
                </a:schemeClr>
              </a:gs>
              <a:gs pos="100000">
                <a:schemeClr val="accent4">
                  <a:lumMod val="20000"/>
                  <a:lumOff val="80000"/>
                </a:schemeClr>
              </a:gs>
            </a:gsLst>
            <a:lin ang="5400000" scaled="1"/>
            <a:tileRect/>
          </a:gradFill>
          <a:ln>
            <a:gradFill flip="none" rotWithShape="1">
              <a:gsLst>
                <a:gs pos="0">
                  <a:schemeClr val="accent1">
                    <a:lumMod val="5000"/>
                    <a:lumOff val="95000"/>
                    <a:alpha val="0"/>
                  </a:schemeClr>
                </a:gs>
                <a:gs pos="82000">
                  <a:schemeClr val="accent4">
                    <a:lumMod val="60000"/>
                    <a:lumOff val="4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梯形 98"/>
          <p:cNvSpPr/>
          <p:nvPr/>
        </p:nvSpPr>
        <p:spPr bwMode="gray">
          <a:xfrm>
            <a:off x="988641" y="3778875"/>
            <a:ext cx="3221543" cy="501291"/>
          </a:xfrm>
          <a:prstGeom prst="trapezoid">
            <a:avLst>
              <a:gd name="adj" fmla="val 22961"/>
            </a:avLst>
          </a:prstGeom>
          <a:gradFill flip="none" rotWithShape="1">
            <a:gsLst>
              <a:gs pos="0">
                <a:schemeClr val="bg1">
                  <a:alpha val="4000"/>
                </a:schemeClr>
              </a:gs>
              <a:gs pos="100000">
                <a:srgbClr val="EEB3B8"/>
              </a:gs>
            </a:gsLst>
            <a:lin ang="5400000" scaled="1"/>
            <a:tileRect/>
          </a:gradFill>
          <a:ln>
            <a:gradFill flip="none" rotWithShape="1">
              <a:gsLst>
                <a:gs pos="0">
                  <a:schemeClr val="accent1">
                    <a:lumMod val="5000"/>
                    <a:lumOff val="95000"/>
                    <a:alpha val="0"/>
                  </a:schemeClr>
                </a:gs>
                <a:gs pos="82000">
                  <a:srgbClr val="E28189"/>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梯形 99"/>
          <p:cNvSpPr/>
          <p:nvPr/>
        </p:nvSpPr>
        <p:spPr bwMode="gray">
          <a:xfrm>
            <a:off x="988641" y="3341909"/>
            <a:ext cx="3221543" cy="501291"/>
          </a:xfrm>
          <a:prstGeom prst="trapezoid">
            <a:avLst>
              <a:gd name="adj" fmla="val 22961"/>
            </a:avLst>
          </a:prstGeom>
          <a:gradFill flip="none" rotWithShape="1">
            <a:gsLst>
              <a:gs pos="0">
                <a:schemeClr val="bg1">
                  <a:alpha val="4000"/>
                </a:schemeClr>
              </a:gs>
              <a:gs pos="100000">
                <a:schemeClr val="accent2">
                  <a:lumMod val="20000"/>
                  <a:lumOff val="80000"/>
                </a:schemeClr>
              </a:gs>
            </a:gsLst>
            <a:lin ang="5400000" scaled="1"/>
            <a:tileRect/>
          </a:gradFill>
          <a:ln>
            <a:gradFill flip="none" rotWithShape="1">
              <a:gsLst>
                <a:gs pos="0">
                  <a:schemeClr val="accent1">
                    <a:lumMod val="5000"/>
                    <a:lumOff val="95000"/>
                    <a:alpha val="0"/>
                  </a:schemeClr>
                </a:gs>
                <a:gs pos="82000">
                  <a:schemeClr val="accent2">
                    <a:lumMod val="60000"/>
                    <a:lumOff val="4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文本框 100"/>
          <p:cNvSpPr txBox="1"/>
          <p:nvPr/>
        </p:nvSpPr>
        <p:spPr bwMode="gray">
          <a:xfrm>
            <a:off x="2298773" y="4415693"/>
            <a:ext cx="712053" cy="276999"/>
          </a:xfrm>
          <a:prstGeom prst="rect">
            <a:avLst/>
          </a:prstGeom>
          <a:noFill/>
        </p:spPr>
        <p:txBody>
          <a:bodyPr wrap="none" rtlCol="0">
            <a:spAutoFit/>
          </a:bodyPr>
          <a:lstStyle/>
          <a:p>
            <a:pPr algn="ctr" fontAlgn="ctr"/>
            <a:r>
              <a:rPr lang="en-US" sz="1200" b="1" dirty="0">
                <a:latin typeface="Huawei Sans" panose="020C0503030203020204" pitchFamily="34" charset="0"/>
              </a:rPr>
              <a:t>OA_VN</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02" name="文本框 101"/>
          <p:cNvSpPr txBox="1"/>
          <p:nvPr/>
        </p:nvSpPr>
        <p:spPr bwMode="gray">
          <a:xfrm>
            <a:off x="2304398" y="4013502"/>
            <a:ext cx="696023" cy="276999"/>
          </a:xfrm>
          <a:prstGeom prst="rect">
            <a:avLst/>
          </a:prstGeom>
          <a:noFill/>
        </p:spPr>
        <p:txBody>
          <a:bodyPr wrap="none" rtlCol="0">
            <a:spAutoFit/>
          </a:bodyPr>
          <a:lstStyle/>
          <a:p>
            <a:pPr algn="ctr" fontAlgn="ctr"/>
            <a:r>
              <a:rPr lang="en-US" sz="1200" b="1" dirty="0">
                <a:latin typeface="Huawei Sans" panose="020C0503030203020204" pitchFamily="34" charset="0"/>
              </a:rPr>
              <a:t>RD_VN</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104" name="组合 758"/>
          <p:cNvGrpSpPr/>
          <p:nvPr/>
        </p:nvGrpSpPr>
        <p:grpSpPr bwMode="gray">
          <a:xfrm flipV="1">
            <a:off x="4475232" y="4919894"/>
            <a:ext cx="168914" cy="131950"/>
            <a:chOff x="7440613" y="4868863"/>
            <a:chExt cx="1019175" cy="828675"/>
          </a:xfrm>
          <a:solidFill>
            <a:schemeClr val="bg1">
              <a:lumMod val="50000"/>
            </a:schemeClr>
          </a:solidFill>
        </p:grpSpPr>
        <p:sp>
          <p:nvSpPr>
            <p:cNvPr id="105"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07" name="Freeform 159"/>
          <p:cNvSpPr/>
          <p:nvPr/>
        </p:nvSpPr>
        <p:spPr bwMode="gray">
          <a:xfrm flipH="1">
            <a:off x="935269" y="1571390"/>
            <a:ext cx="1240474" cy="6484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r>
              <a:rPr lang="en-US" sz="1200" dirty="0" smtClean="0">
                <a:solidFill>
                  <a:schemeClr val="bg1">
                    <a:lumMod val="50000"/>
                  </a:schemeClr>
                </a:solidFill>
                <a:latin typeface="Huawei Sans" panose="020C0503030203020204" pitchFamily="34" charset="0"/>
              </a:rPr>
              <a:t>External network</a:t>
            </a:r>
            <a:endParaRPr lang="en-US" sz="1200" dirty="0">
              <a:solidFill>
                <a:schemeClr val="bg1">
                  <a:lumMod val="50000"/>
                </a:schemeClr>
              </a:solidFill>
              <a:latin typeface="Huawei Sans" panose="020C0503030203020204" pitchFamily="34" charset="0"/>
            </a:endParaRPr>
          </a:p>
        </p:txBody>
      </p:sp>
      <p:sp>
        <p:nvSpPr>
          <p:cNvPr id="108" name="Freeform 159"/>
          <p:cNvSpPr/>
          <p:nvPr/>
        </p:nvSpPr>
        <p:spPr bwMode="gray">
          <a:xfrm flipH="1">
            <a:off x="3061387" y="1571390"/>
            <a:ext cx="1240474" cy="6484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smtClean="0">
                <a:solidFill>
                  <a:schemeClr val="bg1">
                    <a:lumMod val="50000"/>
                  </a:schemeClr>
                </a:solidFill>
                <a:latin typeface="Huawei Sans" panose="020C0503030203020204" pitchFamily="34" charset="0"/>
              </a:rPr>
              <a:t>Network service</a:t>
            </a:r>
            <a:endParaRPr lang="en-US" altLang="zh-CN" sz="1200" dirty="0" smtClean="0">
              <a:solidFill>
                <a:schemeClr val="bg1">
                  <a:lumMod val="50000"/>
                </a:schemeClr>
              </a:solidFill>
              <a:latin typeface="Huawei Sans" panose="020C0503030203020204" pitchFamily="34" charset="0"/>
            </a:endParaRPr>
          </a:p>
          <a:p>
            <a:pPr algn="ctr" fontAlgn="ctr"/>
            <a:r>
              <a:rPr lang="en-US" sz="1200" dirty="0" smtClean="0">
                <a:solidFill>
                  <a:schemeClr val="bg1">
                    <a:lumMod val="50000"/>
                  </a:schemeClr>
                </a:solidFill>
                <a:latin typeface="Huawei Sans" panose="020C0503030203020204" pitchFamily="34" charset="0"/>
              </a:rPr>
              <a:t>resources</a:t>
            </a:r>
            <a:endParaRPr lang="en-US" sz="1200" dirty="0">
              <a:solidFill>
                <a:schemeClr val="bg1">
                  <a:lumMod val="50000"/>
                </a:schemeClr>
              </a:solidFill>
              <a:latin typeface="Huawei Sans" panose="020C0503030203020204" pitchFamily="34" charset="0"/>
            </a:endParaRPr>
          </a:p>
        </p:txBody>
      </p:sp>
      <p:cxnSp>
        <p:nvCxnSpPr>
          <p:cNvPr id="109" name="直接连接符 108"/>
          <p:cNvCxnSpPr/>
          <p:nvPr/>
        </p:nvCxnSpPr>
        <p:spPr bwMode="gray">
          <a:xfrm>
            <a:off x="1938065" y="2267090"/>
            <a:ext cx="495259" cy="621078"/>
          </a:xfrm>
          <a:prstGeom prst="line">
            <a:avLst/>
          </a:prstGeom>
          <a:ln>
            <a:solidFill>
              <a:schemeClr val="bg1">
                <a:lumMod val="6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bwMode="gray">
          <a:xfrm flipH="1">
            <a:off x="2905661" y="2276703"/>
            <a:ext cx="464971" cy="611465"/>
          </a:xfrm>
          <a:prstGeom prst="line">
            <a:avLst/>
          </a:prstGeom>
          <a:ln>
            <a:solidFill>
              <a:schemeClr val="bg1">
                <a:lumMod val="6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111" name="图片 11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3897074" y="2608322"/>
            <a:ext cx="865097" cy="491769"/>
          </a:xfrm>
          <a:prstGeom prst="rect">
            <a:avLst/>
          </a:prstGeom>
        </p:spPr>
      </p:pic>
      <p:pic>
        <p:nvPicPr>
          <p:cNvPr id="57" name="图片 56"/>
          <p:cNvPicPr>
            <a:picLocks noChangeAspect="1"/>
          </p:cNvPicPr>
          <p:nvPr/>
        </p:nvPicPr>
        <p:blipFill rotWithShape="1">
          <a:blip r:embed="rId10"/>
          <a:srcRect r="37405"/>
          <a:stretch/>
        </p:blipFill>
        <p:spPr>
          <a:xfrm>
            <a:off x="5195400" y="2562011"/>
            <a:ext cx="6480000" cy="1236243"/>
          </a:xfrm>
          <a:prstGeom prst="rect">
            <a:avLst/>
          </a:prstGeom>
          <a:ln w="12700">
            <a:solidFill>
              <a:schemeClr val="bg1">
                <a:lumMod val="85000"/>
              </a:schemeClr>
            </a:solidFill>
          </a:ln>
        </p:spPr>
      </p:pic>
      <p:grpSp>
        <p:nvGrpSpPr>
          <p:cNvPr id="3" name="组合 2"/>
          <p:cNvGrpSpPr/>
          <p:nvPr/>
        </p:nvGrpSpPr>
        <p:grpSpPr>
          <a:xfrm>
            <a:off x="6606000" y="50856"/>
            <a:ext cx="5155221" cy="324000"/>
            <a:chOff x="6829862" y="50856"/>
            <a:chExt cx="5155221" cy="324000"/>
          </a:xfrm>
        </p:grpSpPr>
        <p:sp>
          <p:nvSpPr>
            <p:cNvPr id="58" name="五边形 57"/>
            <p:cNvSpPr/>
            <p:nvPr/>
          </p:nvSpPr>
          <p:spPr bwMode="gray">
            <a:xfrm>
              <a:off x="6829862" y="50856"/>
              <a:ext cx="60260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800" dirty="0" smtClean="0">
                  <a:latin typeface="Huawei Sans" panose="020C0503030203020204" pitchFamily="34" charset="0"/>
                </a:rPr>
                <a:t>Site Design</a:t>
              </a:r>
              <a:endParaRPr lang="en-US" sz="800" dirty="0">
                <a:latin typeface="Huawei Sans" panose="020C0503030203020204" pitchFamily="34" charset="0"/>
              </a:endParaRPr>
            </a:p>
          </p:txBody>
        </p:sp>
        <p:sp>
          <p:nvSpPr>
            <p:cNvPr id="59" name="燕尾形 58"/>
            <p:cNvSpPr/>
            <p:nvPr/>
          </p:nvSpPr>
          <p:spPr bwMode="gray">
            <a:xfrm>
              <a:off x="9906217" y="50856"/>
              <a:ext cx="1272465"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b="1" dirty="0">
                  <a:solidFill>
                    <a:schemeClr val="bg1"/>
                  </a:solidFill>
                  <a:latin typeface="Huawei Sans" panose="020C0503030203020204" pitchFamily="34" charset="0"/>
                </a:rPr>
                <a:t>VN Management</a:t>
              </a:r>
              <a:endParaRPr lang="en-US" altLang="zh-CN" sz="8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燕尾形 72"/>
            <p:cNvSpPr/>
            <p:nvPr/>
          </p:nvSpPr>
          <p:spPr bwMode="gray">
            <a:xfrm>
              <a:off x="11049083" y="50856"/>
              <a:ext cx="93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Service Deployment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燕尾形 73"/>
            <p:cNvSpPr/>
            <p:nvPr/>
          </p:nvSpPr>
          <p:spPr bwMode="gray">
            <a:xfrm>
              <a:off x="8956166" y="50856"/>
              <a:ext cx="1079648"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Fabric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燕尾形 74"/>
            <p:cNvSpPr/>
            <p:nvPr/>
          </p:nvSpPr>
          <p:spPr bwMode="gray">
            <a:xfrm>
              <a:off x="8185763" y="50856"/>
              <a:ext cx="900000"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Network Plan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燕尾形 78"/>
            <p:cNvSpPr/>
            <p:nvPr/>
          </p:nvSpPr>
          <p:spPr bwMode="gray">
            <a:xfrm>
              <a:off x="7302867" y="50856"/>
              <a:ext cx="1012493"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Device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0" name="文本框 79"/>
          <p:cNvSpPr txBox="1"/>
          <p:nvPr/>
        </p:nvSpPr>
        <p:spPr bwMode="gray">
          <a:xfrm>
            <a:off x="2046098" y="3438726"/>
            <a:ext cx="1207920" cy="276999"/>
          </a:xfrm>
          <a:prstGeom prst="rect">
            <a:avLst/>
          </a:prstGeom>
          <a:noFill/>
        </p:spPr>
        <p:txBody>
          <a:bodyPr wrap="square" rtlCol="0">
            <a:spAutoFit/>
          </a:bodyPr>
          <a:lstStyle/>
          <a:p>
            <a:pPr algn="ctr" fontAlgn="ctr"/>
            <a:r>
              <a:rPr lang="en-US" sz="1200" b="1" dirty="0">
                <a:latin typeface="Huawei Sans" panose="020C0503030203020204" pitchFamily="34" charset="0"/>
              </a:rPr>
              <a:t>MKT_VN</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74921617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smtClean="0"/>
              <a:t>Lab: Creating a Virtual Network (3)</a:t>
            </a:r>
            <a:endParaRPr lang="en-US" altLang="zh-CN" dirty="0"/>
          </a:p>
        </p:txBody>
      </p:sp>
      <p:sp>
        <p:nvSpPr>
          <p:cNvPr id="86" name="矩形 85"/>
          <p:cNvSpPr/>
          <p:nvPr/>
        </p:nvSpPr>
        <p:spPr bwMode="gray">
          <a:xfrm>
            <a:off x="5101936" y="1107890"/>
            <a:ext cx="6278184" cy="400110"/>
          </a:xfrm>
          <a:prstGeom prst="rect">
            <a:avLst/>
          </a:prstGeom>
        </p:spPr>
        <p:txBody>
          <a:bodyPr wrap="square">
            <a:spAutoFit/>
          </a:bodyPr>
          <a:lstStyle/>
          <a:p>
            <a:pPr algn="just" fontAlgn="ctr">
              <a:lnSpc>
                <a:spcPts val="2400"/>
              </a:lnSpc>
              <a:spcAft>
                <a:spcPts val="600"/>
              </a:spcAft>
            </a:pPr>
            <a:r>
              <a:rPr lang="en-US" sz="1600" dirty="0" smtClean="0">
                <a:latin typeface="Huawei Sans" panose="020C0503030203020204" pitchFamily="34" charset="0"/>
              </a:rPr>
              <a:t>Configure wired access.</a:t>
            </a:r>
            <a:endParaRPr lang="en-US" altLang="zh-CN" sz="1600" dirty="0">
              <a:latin typeface="Huawei Sans" panose="020C0503030203020204" pitchFamily="34" charset="0"/>
            </a:endParaRPr>
          </a:p>
        </p:txBody>
      </p:sp>
      <p:sp>
        <p:nvSpPr>
          <p:cNvPr id="58" name="矩形 57"/>
          <p:cNvSpPr/>
          <p:nvPr/>
        </p:nvSpPr>
        <p:spPr bwMode="gray">
          <a:xfrm>
            <a:off x="5101936" y="3505613"/>
            <a:ext cx="6278184" cy="400110"/>
          </a:xfrm>
          <a:prstGeom prst="rect">
            <a:avLst/>
          </a:prstGeom>
        </p:spPr>
        <p:txBody>
          <a:bodyPr wrap="square">
            <a:spAutoFit/>
          </a:bodyPr>
          <a:lstStyle/>
          <a:p>
            <a:pPr algn="just" fontAlgn="ctr">
              <a:lnSpc>
                <a:spcPts val="2400"/>
              </a:lnSpc>
              <a:spcAft>
                <a:spcPts val="600"/>
              </a:spcAft>
            </a:pPr>
            <a:r>
              <a:rPr lang="en-US" sz="1600" dirty="0" smtClean="0">
                <a:latin typeface="Huawei Sans" panose="020C0503030203020204" pitchFamily="34" charset="0"/>
              </a:rPr>
              <a:t>Configure wireless access.</a:t>
            </a:r>
            <a:endParaRPr lang="en-US" altLang="zh-CN" sz="1600" dirty="0">
              <a:latin typeface="Huawei Sans" panose="020C0503030203020204" pitchFamily="34" charset="0"/>
            </a:endParaRPr>
          </a:p>
        </p:txBody>
      </p:sp>
      <p:sp>
        <p:nvSpPr>
          <p:cNvPr id="73" name="圆角矩形 72"/>
          <p:cNvSpPr/>
          <p:nvPr/>
        </p:nvSpPr>
        <p:spPr bwMode="gray">
          <a:xfrm>
            <a:off x="896965" y="2545990"/>
            <a:ext cx="4172558" cy="3443844"/>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4" name="Freeform 159"/>
          <p:cNvSpPr/>
          <p:nvPr/>
        </p:nvSpPr>
        <p:spPr bwMode="gray">
          <a:xfrm flipH="1">
            <a:off x="1047289" y="2878556"/>
            <a:ext cx="3316353" cy="189846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endParaRPr>
          </a:p>
        </p:txBody>
      </p:sp>
      <p:cxnSp>
        <p:nvCxnSpPr>
          <p:cNvPr id="75" name="Straight Connector 166"/>
          <p:cNvCxnSpPr>
            <a:stCxn id="112" idx="2"/>
            <a:endCxn id="80" idx="0"/>
          </p:cNvCxnSpPr>
          <p:nvPr/>
        </p:nvCxnSpPr>
        <p:spPr bwMode="gray">
          <a:xfrm>
            <a:off x="1749754" y="4163393"/>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166"/>
          <p:cNvCxnSpPr>
            <a:stCxn id="113" idx="2"/>
            <a:endCxn id="81" idx="0"/>
          </p:cNvCxnSpPr>
          <p:nvPr/>
        </p:nvCxnSpPr>
        <p:spPr bwMode="gray">
          <a:xfrm>
            <a:off x="3680555" y="4163393"/>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0" name="图片 76" descr="接入交换机.png"/>
          <p:cNvPicPr>
            <a:picLocks noChangeAspect="1"/>
          </p:cNvPicPr>
          <p:nvPr/>
        </p:nvPicPr>
        <p:blipFill>
          <a:blip r:embed="rId3" cstate="print"/>
          <a:stretch>
            <a:fillRect/>
          </a:stretch>
        </p:blipFill>
        <p:spPr bwMode="gray">
          <a:xfrm>
            <a:off x="1526613" y="4566670"/>
            <a:ext cx="446281" cy="365139"/>
          </a:xfrm>
          <a:prstGeom prst="rect">
            <a:avLst/>
          </a:prstGeom>
        </p:spPr>
      </p:pic>
      <p:pic>
        <p:nvPicPr>
          <p:cNvPr id="81" name="图片 80" descr="接入交换机.png"/>
          <p:cNvPicPr>
            <a:picLocks noChangeAspect="1"/>
          </p:cNvPicPr>
          <p:nvPr/>
        </p:nvPicPr>
        <p:blipFill>
          <a:blip r:embed="rId3" cstate="print"/>
          <a:stretch>
            <a:fillRect/>
          </a:stretch>
        </p:blipFill>
        <p:spPr bwMode="gray">
          <a:xfrm>
            <a:off x="3457414" y="4566670"/>
            <a:ext cx="446281" cy="365139"/>
          </a:xfrm>
          <a:prstGeom prst="rect">
            <a:avLst/>
          </a:prstGeom>
        </p:spPr>
      </p:pic>
      <p:sp>
        <p:nvSpPr>
          <p:cNvPr id="82" name="文本框 81"/>
          <p:cNvSpPr txBox="1"/>
          <p:nvPr/>
        </p:nvSpPr>
        <p:spPr bwMode="gray">
          <a:xfrm>
            <a:off x="912149" y="2720625"/>
            <a:ext cx="468398" cy="307777"/>
          </a:xfrm>
          <a:prstGeom prst="rect">
            <a:avLst/>
          </a:prstGeom>
          <a:noFill/>
        </p:spPr>
        <p:txBody>
          <a:bodyPr wrap="none" rtlCol="0">
            <a:spAutoFit/>
          </a:bodyPr>
          <a:lstStyle/>
          <a:p>
            <a:pPr fontAlgn="ctr"/>
            <a:r>
              <a:rPr lang="en-US" sz="1400" b="1" dirty="0" smtClean="0">
                <a:latin typeface="Huawei Sans" panose="020C0503030203020204" pitchFamily="34" charset="0"/>
              </a:rPr>
              <a:t>HQ</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83" name="图片 105" descr="AP.png"/>
          <p:cNvPicPr>
            <a:picLocks noChangeAspect="1"/>
          </p:cNvPicPr>
          <p:nvPr/>
        </p:nvPicPr>
        <p:blipFill>
          <a:blip r:embed="rId4" cstate="print"/>
          <a:stretch>
            <a:fillRect/>
          </a:stretch>
        </p:blipFill>
        <p:spPr bwMode="gray">
          <a:xfrm>
            <a:off x="4447101" y="4598355"/>
            <a:ext cx="368827" cy="301768"/>
          </a:xfrm>
          <a:prstGeom prst="rect">
            <a:avLst/>
          </a:prstGeom>
        </p:spPr>
      </p:pic>
      <p:cxnSp>
        <p:nvCxnSpPr>
          <p:cNvPr id="84" name="Straight Connector 166"/>
          <p:cNvCxnSpPr>
            <a:stCxn id="81" idx="3"/>
            <a:endCxn id="83" idx="1"/>
          </p:cNvCxnSpPr>
          <p:nvPr/>
        </p:nvCxnSpPr>
        <p:spPr bwMode="gray">
          <a:xfrm flipV="1">
            <a:off x="3903695" y="4749239"/>
            <a:ext cx="543406"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5" name="图片 14" descr="日志告警服务器-蓝.png"/>
          <p:cNvPicPr>
            <a:picLocks noChangeAspect="1"/>
          </p:cNvPicPr>
          <p:nvPr/>
        </p:nvPicPr>
        <p:blipFill>
          <a:blip r:embed="rId5" cstate="print"/>
          <a:stretch>
            <a:fillRect/>
          </a:stretch>
        </p:blipFill>
        <p:spPr bwMode="gray">
          <a:xfrm>
            <a:off x="4402028" y="5110206"/>
            <a:ext cx="445956" cy="278465"/>
          </a:xfrm>
          <a:prstGeom prst="rect">
            <a:avLst/>
          </a:prstGeom>
        </p:spPr>
      </p:pic>
      <p:pic>
        <p:nvPicPr>
          <p:cNvPr id="87" name="图片 86" descr="PC.png">
            <a:extLst>
              <a:ext uri="{FF2B5EF4-FFF2-40B4-BE49-F238E27FC236}">
                <a16:creationId xmlns:a16="http://schemas.microsoft.com/office/drawing/2014/main" xmlns="" id="{4666702E-823D-4236-BF2F-880359158C83}"/>
              </a:ext>
            </a:extLst>
          </p:cNvPr>
          <p:cNvPicPr>
            <a:picLocks noChangeAspect="1"/>
          </p:cNvPicPr>
          <p:nvPr/>
        </p:nvPicPr>
        <p:blipFill>
          <a:blip r:embed="rId6" cstate="print"/>
          <a:stretch>
            <a:fillRect/>
          </a:stretch>
        </p:blipFill>
        <p:spPr bwMode="gray">
          <a:xfrm>
            <a:off x="1527000" y="5081929"/>
            <a:ext cx="445506" cy="342149"/>
          </a:xfrm>
          <a:prstGeom prst="rect">
            <a:avLst/>
          </a:prstGeom>
        </p:spPr>
      </p:pic>
      <p:pic>
        <p:nvPicPr>
          <p:cNvPr id="88" name="图片 87" descr="PC.png">
            <a:extLst>
              <a:ext uri="{FF2B5EF4-FFF2-40B4-BE49-F238E27FC236}">
                <a16:creationId xmlns:a16="http://schemas.microsoft.com/office/drawing/2014/main" xmlns="" id="{4666702E-823D-4236-BF2F-880359158C83}"/>
              </a:ext>
            </a:extLst>
          </p:cNvPr>
          <p:cNvPicPr>
            <a:picLocks noChangeAspect="1"/>
          </p:cNvPicPr>
          <p:nvPr/>
        </p:nvPicPr>
        <p:blipFill>
          <a:blip r:embed="rId6" cstate="print"/>
          <a:stretch>
            <a:fillRect/>
          </a:stretch>
        </p:blipFill>
        <p:spPr bwMode="gray">
          <a:xfrm>
            <a:off x="3457801" y="5081596"/>
            <a:ext cx="445506" cy="342149"/>
          </a:xfrm>
          <a:prstGeom prst="rect">
            <a:avLst/>
          </a:prstGeom>
        </p:spPr>
      </p:pic>
      <p:cxnSp>
        <p:nvCxnSpPr>
          <p:cNvPr id="89" name="Straight Connector 167"/>
          <p:cNvCxnSpPr/>
          <p:nvPr/>
        </p:nvCxnSpPr>
        <p:spPr bwMode="gray">
          <a:xfrm flipH="1">
            <a:off x="1750464" y="3104161"/>
            <a:ext cx="971589" cy="8762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90" name="Straight Connector 167"/>
          <p:cNvCxnSpPr/>
          <p:nvPr/>
        </p:nvCxnSpPr>
        <p:spPr bwMode="gray">
          <a:xfrm flipH="1" flipV="1">
            <a:off x="2718674" y="3101684"/>
            <a:ext cx="975076" cy="8839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91" name="图片 86" descr="核心交换机.png"/>
          <p:cNvPicPr>
            <a:picLocks noChangeAspect="1"/>
          </p:cNvPicPr>
          <p:nvPr/>
        </p:nvPicPr>
        <p:blipFill>
          <a:blip r:embed="rId7" cstate="print"/>
          <a:stretch>
            <a:fillRect/>
          </a:stretch>
        </p:blipFill>
        <p:spPr bwMode="gray">
          <a:xfrm>
            <a:off x="2506306" y="2921592"/>
            <a:ext cx="446281" cy="365139"/>
          </a:xfrm>
          <a:prstGeom prst="rect">
            <a:avLst/>
          </a:prstGeom>
        </p:spPr>
      </p:pic>
      <p:sp>
        <p:nvSpPr>
          <p:cNvPr id="92" name="文本框 91"/>
          <p:cNvSpPr txBox="1"/>
          <p:nvPr/>
        </p:nvSpPr>
        <p:spPr bwMode="gray">
          <a:xfrm>
            <a:off x="1841167" y="2880950"/>
            <a:ext cx="728084" cy="430887"/>
          </a:xfrm>
          <a:prstGeom prst="rect">
            <a:avLst/>
          </a:prstGeom>
          <a:noFill/>
        </p:spPr>
        <p:txBody>
          <a:bodyPr wrap="none" rtlCol="0">
            <a:spAutoFit/>
          </a:bodyPr>
          <a:lstStyle/>
          <a:p>
            <a:pPr algn="ctr" fontAlgn="ctr"/>
            <a:r>
              <a:rPr lang="en-US" sz="1100" dirty="0" smtClean="0">
                <a:latin typeface="Huawei Sans" panose="020C0503030203020204" pitchFamily="34" charset="0"/>
              </a:rPr>
              <a:t>CORE1</a:t>
            </a:r>
          </a:p>
          <a:p>
            <a:pPr algn="ctr" fontAlgn="ctr"/>
            <a:r>
              <a:rPr lang="en-US" sz="1100" dirty="0" smtClean="0">
                <a:latin typeface="Huawei Sans" panose="020C0503030203020204" pitchFamily="34" charset="0"/>
              </a:rPr>
              <a:t>(Border)</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3" name="文本框 92"/>
          <p:cNvSpPr txBox="1"/>
          <p:nvPr/>
        </p:nvSpPr>
        <p:spPr bwMode="gray">
          <a:xfrm>
            <a:off x="1040297" y="3830620"/>
            <a:ext cx="558165" cy="261610"/>
          </a:xfrm>
          <a:prstGeom prst="rect">
            <a:avLst/>
          </a:prstGeom>
          <a:noFill/>
        </p:spPr>
        <p:txBody>
          <a:bodyPr wrap="none" rtlCol="0">
            <a:spAutoFit/>
          </a:bodyPr>
          <a:lstStyle/>
          <a:p>
            <a:pPr algn="r" fontAlgn="ctr"/>
            <a:r>
              <a:rPr lang="en-US" sz="1100" dirty="0" smtClean="0">
                <a:latin typeface="Huawei Sans" panose="020C0503030203020204" pitchFamily="34" charset="0"/>
              </a:rPr>
              <a:t>AGG1</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4" name="文本框 93"/>
          <p:cNvSpPr txBox="1"/>
          <p:nvPr/>
        </p:nvSpPr>
        <p:spPr bwMode="gray">
          <a:xfrm>
            <a:off x="984191" y="4544882"/>
            <a:ext cx="614271" cy="430887"/>
          </a:xfrm>
          <a:prstGeom prst="rect">
            <a:avLst/>
          </a:prstGeom>
          <a:noFill/>
        </p:spPr>
        <p:txBody>
          <a:bodyPr wrap="none" rtlCol="0">
            <a:spAutoFit/>
          </a:bodyPr>
          <a:lstStyle/>
          <a:p>
            <a:pPr algn="r" fontAlgn="ctr"/>
            <a:r>
              <a:rPr lang="en-US" sz="1100" dirty="0" smtClean="0">
                <a:latin typeface="Huawei Sans" panose="020C0503030203020204" pitchFamily="34" charset="0"/>
              </a:rPr>
              <a:t>ACC1</a:t>
            </a:r>
          </a:p>
          <a:p>
            <a:pPr algn="r" fontAlgn="ctr"/>
            <a:r>
              <a:rPr lang="en-US" sz="1100" dirty="0" smtClean="0">
                <a:latin typeface="Huawei Sans" panose="020C0503030203020204" pitchFamily="34" charset="0"/>
              </a:rPr>
              <a:t>(Edge)</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112" name="图片 87" descr="汇聚交换机.png"/>
          <p:cNvPicPr>
            <a:picLocks noChangeAspect="1"/>
          </p:cNvPicPr>
          <p:nvPr/>
        </p:nvPicPr>
        <p:blipFill>
          <a:blip r:embed="rId8" cstate="print"/>
          <a:stretch>
            <a:fillRect/>
          </a:stretch>
        </p:blipFill>
        <p:spPr bwMode="gray">
          <a:xfrm>
            <a:off x="1526613" y="3798254"/>
            <a:ext cx="446281" cy="365139"/>
          </a:xfrm>
          <a:prstGeom prst="rect">
            <a:avLst/>
          </a:prstGeom>
        </p:spPr>
      </p:pic>
      <p:pic>
        <p:nvPicPr>
          <p:cNvPr id="113" name="图片 87" descr="汇聚交换机.png"/>
          <p:cNvPicPr>
            <a:picLocks noChangeAspect="1"/>
          </p:cNvPicPr>
          <p:nvPr/>
        </p:nvPicPr>
        <p:blipFill>
          <a:blip r:embed="rId8" cstate="print"/>
          <a:stretch>
            <a:fillRect/>
          </a:stretch>
        </p:blipFill>
        <p:spPr bwMode="gray">
          <a:xfrm>
            <a:off x="3457414" y="3798254"/>
            <a:ext cx="446281" cy="365139"/>
          </a:xfrm>
          <a:prstGeom prst="rect">
            <a:avLst/>
          </a:prstGeom>
        </p:spPr>
      </p:pic>
      <p:sp>
        <p:nvSpPr>
          <p:cNvPr id="114" name="文本框 113"/>
          <p:cNvSpPr txBox="1"/>
          <p:nvPr/>
        </p:nvSpPr>
        <p:spPr bwMode="gray">
          <a:xfrm>
            <a:off x="3884944" y="3830620"/>
            <a:ext cx="558165" cy="261610"/>
          </a:xfrm>
          <a:prstGeom prst="rect">
            <a:avLst/>
          </a:prstGeom>
          <a:noFill/>
        </p:spPr>
        <p:txBody>
          <a:bodyPr wrap="none" rtlCol="0">
            <a:spAutoFit/>
          </a:bodyPr>
          <a:lstStyle/>
          <a:p>
            <a:pPr algn="r" fontAlgn="ctr"/>
            <a:r>
              <a:rPr lang="en-US" sz="1100" dirty="0" smtClean="0">
                <a:latin typeface="Huawei Sans" panose="020C0503030203020204" pitchFamily="34" charset="0"/>
              </a:rPr>
              <a:t>AGG2</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5" name="文本框 114"/>
          <p:cNvSpPr txBox="1"/>
          <p:nvPr/>
        </p:nvSpPr>
        <p:spPr bwMode="gray">
          <a:xfrm>
            <a:off x="4446111" y="4356134"/>
            <a:ext cx="357790" cy="261610"/>
          </a:xfrm>
          <a:prstGeom prst="rect">
            <a:avLst/>
          </a:prstGeom>
          <a:noFill/>
        </p:spPr>
        <p:txBody>
          <a:bodyPr wrap="none" rtlCol="0">
            <a:spAutoFit/>
          </a:bodyPr>
          <a:lstStyle/>
          <a:p>
            <a:pPr algn="ctr" fontAlgn="ctr"/>
            <a:r>
              <a:rPr lang="en-US" sz="1100" dirty="0" smtClean="0">
                <a:latin typeface="Huawei Sans" panose="020C0503030203020204" pitchFamily="34" charset="0"/>
              </a:rPr>
              <a:t>AP</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6" name="文本框 115"/>
          <p:cNvSpPr txBox="1"/>
          <p:nvPr/>
        </p:nvSpPr>
        <p:spPr bwMode="gray">
          <a:xfrm>
            <a:off x="1228617" y="5389670"/>
            <a:ext cx="1042273" cy="600164"/>
          </a:xfrm>
          <a:prstGeom prst="rect">
            <a:avLst/>
          </a:prstGeom>
          <a:noFill/>
        </p:spPr>
        <p:txBody>
          <a:bodyPr wrap="none" rtlCol="0">
            <a:spAutoFit/>
          </a:bodyPr>
          <a:lstStyle/>
          <a:p>
            <a:pPr algn="ctr" fontAlgn="ctr"/>
            <a:r>
              <a:rPr lang="en-US" sz="1100" dirty="0" smtClean="0">
                <a:latin typeface="Huawei Sans" panose="020C0503030203020204" pitchFamily="34" charset="0"/>
              </a:rPr>
              <a:t>Host 1</a:t>
            </a:r>
          </a:p>
          <a:p>
            <a:pPr algn="ctr" fontAlgn="ctr"/>
            <a:r>
              <a:rPr lang="en-US" sz="1100" dirty="0" smtClean="0">
                <a:latin typeface="Huawei Sans" panose="020C0503030203020204" pitchFamily="34" charset="0"/>
              </a:rPr>
              <a:t>(Sales)</a:t>
            </a:r>
            <a:endParaRPr lang="en-US" altLang="zh-CN" sz="1100" dirty="0" smtClean="0">
              <a:latin typeface="Huawei Sans" panose="020C0503030203020204" pitchFamily="34" charset="0"/>
              <a:ea typeface="方正兰亭黑简体" panose="02000000000000000000" pitchFamily="2" charset="-122"/>
              <a:cs typeface="Huawei Sans" panose="020C0503030203020204" pitchFamily="34" charset="0"/>
            </a:endParaRPr>
          </a:p>
          <a:p>
            <a:pPr algn="ctr" fontAlgn="ctr"/>
            <a:r>
              <a:rPr lang="en-US" sz="1100" dirty="0" smtClean="0">
                <a:latin typeface="Huawei Sans" panose="020C0503030203020204" pitchFamily="34" charset="0"/>
              </a:rPr>
              <a:t>172.16.3.0/24</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7" name="文本框 116"/>
          <p:cNvSpPr txBox="1"/>
          <p:nvPr/>
        </p:nvSpPr>
        <p:spPr bwMode="gray">
          <a:xfrm>
            <a:off x="3159418" y="5389670"/>
            <a:ext cx="1042273" cy="600164"/>
          </a:xfrm>
          <a:prstGeom prst="rect">
            <a:avLst/>
          </a:prstGeom>
          <a:noFill/>
        </p:spPr>
        <p:txBody>
          <a:bodyPr wrap="none" rtlCol="0">
            <a:spAutoFit/>
          </a:bodyPr>
          <a:lstStyle/>
          <a:p>
            <a:pPr algn="ctr" fontAlgn="ctr"/>
            <a:r>
              <a:rPr lang="en-US" sz="1100" dirty="0" smtClean="0">
                <a:latin typeface="Huawei Sans" panose="020C0503030203020204" pitchFamily="34" charset="0"/>
              </a:rPr>
              <a:t>Host 2</a:t>
            </a:r>
          </a:p>
          <a:p>
            <a:pPr algn="ctr" fontAlgn="ctr"/>
            <a:r>
              <a:rPr lang="en-US" sz="1100" dirty="0" smtClean="0">
                <a:latin typeface="Huawei Sans" panose="020C0503030203020204" pitchFamily="34" charset="0"/>
              </a:rPr>
              <a:t>(Research)</a:t>
            </a:r>
            <a:endParaRPr lang="en-US" altLang="zh-CN" sz="1100" dirty="0" smtClean="0">
              <a:latin typeface="Huawei Sans" panose="020C0503030203020204" pitchFamily="34" charset="0"/>
              <a:ea typeface="方正兰亭黑简体" panose="02000000000000000000" pitchFamily="2" charset="-122"/>
              <a:cs typeface="Huawei Sans" panose="020C0503030203020204" pitchFamily="34" charset="0"/>
            </a:endParaRPr>
          </a:p>
          <a:p>
            <a:pPr algn="ctr" fontAlgn="ctr"/>
            <a:r>
              <a:rPr lang="en-US" sz="1100" dirty="0" smtClean="0">
                <a:latin typeface="Huawei Sans" panose="020C0503030203020204" pitchFamily="34" charset="0"/>
              </a:rPr>
              <a:t>172.16.2.0/24</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118" name="Straight Connector 166"/>
          <p:cNvCxnSpPr>
            <a:stCxn id="80" idx="2"/>
            <a:endCxn id="87" idx="0"/>
          </p:cNvCxnSpPr>
          <p:nvPr/>
        </p:nvCxnSpPr>
        <p:spPr bwMode="gray">
          <a:xfrm flipH="1">
            <a:off x="1749753" y="4931809"/>
            <a:ext cx="1" cy="15012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Straight Connector 166"/>
          <p:cNvCxnSpPr>
            <a:stCxn id="81" idx="2"/>
            <a:endCxn id="88" idx="0"/>
          </p:cNvCxnSpPr>
          <p:nvPr/>
        </p:nvCxnSpPr>
        <p:spPr bwMode="gray">
          <a:xfrm flipH="1">
            <a:off x="3680554" y="4931809"/>
            <a:ext cx="1" cy="1497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20" name="文本框 119"/>
          <p:cNvSpPr txBox="1"/>
          <p:nvPr/>
        </p:nvSpPr>
        <p:spPr bwMode="gray">
          <a:xfrm>
            <a:off x="4110378" y="5389670"/>
            <a:ext cx="1042273" cy="600164"/>
          </a:xfrm>
          <a:prstGeom prst="rect">
            <a:avLst/>
          </a:prstGeom>
          <a:noFill/>
        </p:spPr>
        <p:txBody>
          <a:bodyPr wrap="none" rtlCol="0">
            <a:spAutoFit/>
          </a:bodyPr>
          <a:lstStyle/>
          <a:p>
            <a:pPr algn="ctr" fontAlgn="ctr"/>
            <a:r>
              <a:rPr lang="en-US" sz="1100" dirty="0" smtClean="0">
                <a:latin typeface="Huawei Sans" panose="020C0503030203020204" pitchFamily="34" charset="0"/>
              </a:rPr>
              <a:t>Host 3</a:t>
            </a:r>
          </a:p>
          <a:p>
            <a:pPr algn="ctr" fontAlgn="ctr"/>
            <a:r>
              <a:rPr lang="en-US" sz="1100" dirty="0" smtClean="0">
                <a:latin typeface="Huawei Sans" panose="020C0503030203020204" pitchFamily="34" charset="0"/>
              </a:rPr>
              <a:t>(Guest)</a:t>
            </a:r>
            <a:endParaRPr lang="en-US" altLang="zh-CN" sz="1100" dirty="0" smtClean="0">
              <a:latin typeface="Huawei Sans" panose="020C0503030203020204" pitchFamily="34" charset="0"/>
              <a:ea typeface="方正兰亭黑简体" panose="02000000000000000000" pitchFamily="2" charset="-122"/>
              <a:cs typeface="Huawei Sans" panose="020C0503030203020204" pitchFamily="34" charset="0"/>
            </a:endParaRPr>
          </a:p>
          <a:p>
            <a:pPr algn="ctr" fontAlgn="ctr"/>
            <a:r>
              <a:rPr lang="en-US" sz="1100" dirty="0" smtClean="0">
                <a:latin typeface="Huawei Sans" panose="020C0503030203020204" pitchFamily="34" charset="0"/>
              </a:rPr>
              <a:t>172.16.1.0/24</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1" name="文本框 120"/>
          <p:cNvSpPr txBox="1"/>
          <p:nvPr/>
        </p:nvSpPr>
        <p:spPr bwMode="gray">
          <a:xfrm>
            <a:off x="2340959" y="3923245"/>
            <a:ext cx="782587" cy="307777"/>
          </a:xfrm>
          <a:prstGeom prst="rect">
            <a:avLst/>
          </a:prstGeom>
          <a:noFill/>
        </p:spPr>
        <p:txBody>
          <a:bodyPr wrap="none" rtlCol="0">
            <a:spAutoFit/>
          </a:bodyPr>
          <a:lstStyle/>
          <a:p>
            <a:pPr fontAlgn="ctr"/>
            <a:r>
              <a:rPr lang="en-US" sz="1400" b="1" dirty="0" smtClean="0">
                <a:solidFill>
                  <a:schemeClr val="accent1">
                    <a:lumMod val="75000"/>
                  </a:schemeClr>
                </a:solidFill>
                <a:latin typeface="Huawei Sans" panose="020C0503030203020204" pitchFamily="34" charset="0"/>
              </a:rPr>
              <a:t>VXLAN</a:t>
            </a:r>
            <a:endParaRPr lang="en-US" altLang="zh-CN" sz="1400" b="1" dirty="0">
              <a:solidFill>
                <a:schemeClr val="accent1">
                  <a:lumMod val="75000"/>
                </a:schemeClr>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2" name="文本框 121"/>
          <p:cNvSpPr txBox="1"/>
          <p:nvPr/>
        </p:nvSpPr>
        <p:spPr bwMode="gray">
          <a:xfrm>
            <a:off x="2870823" y="4544882"/>
            <a:ext cx="614271" cy="430887"/>
          </a:xfrm>
          <a:prstGeom prst="rect">
            <a:avLst/>
          </a:prstGeom>
          <a:noFill/>
        </p:spPr>
        <p:txBody>
          <a:bodyPr wrap="none" rtlCol="0">
            <a:spAutoFit/>
          </a:bodyPr>
          <a:lstStyle/>
          <a:p>
            <a:pPr algn="r" fontAlgn="ctr"/>
            <a:r>
              <a:rPr lang="en-US" sz="1100" dirty="0" smtClean="0">
                <a:latin typeface="Huawei Sans" panose="020C0503030203020204" pitchFamily="34" charset="0"/>
              </a:rPr>
              <a:t>ACC2</a:t>
            </a:r>
          </a:p>
          <a:p>
            <a:pPr algn="r" fontAlgn="ctr"/>
            <a:r>
              <a:rPr lang="en-US" sz="1100" dirty="0" smtClean="0">
                <a:latin typeface="Huawei Sans" panose="020C0503030203020204" pitchFamily="34" charset="0"/>
              </a:rPr>
              <a:t>(Edge)</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3" name="梯形 122"/>
          <p:cNvSpPr/>
          <p:nvPr/>
        </p:nvSpPr>
        <p:spPr bwMode="gray">
          <a:xfrm>
            <a:off x="1053958" y="4195507"/>
            <a:ext cx="3221543" cy="499842"/>
          </a:xfrm>
          <a:prstGeom prst="trapezoid">
            <a:avLst>
              <a:gd name="adj" fmla="val 22961"/>
            </a:avLst>
          </a:prstGeom>
          <a:gradFill flip="none" rotWithShape="1">
            <a:gsLst>
              <a:gs pos="0">
                <a:schemeClr val="bg1">
                  <a:alpha val="4000"/>
                </a:schemeClr>
              </a:gs>
              <a:gs pos="100000">
                <a:schemeClr val="accent4">
                  <a:lumMod val="20000"/>
                  <a:lumOff val="80000"/>
                </a:schemeClr>
              </a:gs>
            </a:gsLst>
            <a:lin ang="5400000" scaled="1"/>
            <a:tileRect/>
          </a:gradFill>
          <a:ln>
            <a:gradFill flip="none" rotWithShape="1">
              <a:gsLst>
                <a:gs pos="0">
                  <a:schemeClr val="accent1">
                    <a:lumMod val="5000"/>
                    <a:lumOff val="95000"/>
                    <a:alpha val="0"/>
                  </a:schemeClr>
                </a:gs>
                <a:gs pos="82000">
                  <a:schemeClr val="accent4">
                    <a:lumMod val="60000"/>
                    <a:lumOff val="4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梯形 123"/>
          <p:cNvSpPr/>
          <p:nvPr/>
        </p:nvSpPr>
        <p:spPr bwMode="gray">
          <a:xfrm>
            <a:off x="1053958" y="3778875"/>
            <a:ext cx="3221543" cy="501291"/>
          </a:xfrm>
          <a:prstGeom prst="trapezoid">
            <a:avLst>
              <a:gd name="adj" fmla="val 22961"/>
            </a:avLst>
          </a:prstGeom>
          <a:gradFill flip="none" rotWithShape="1">
            <a:gsLst>
              <a:gs pos="0">
                <a:schemeClr val="bg1">
                  <a:alpha val="4000"/>
                </a:schemeClr>
              </a:gs>
              <a:gs pos="100000">
                <a:srgbClr val="EEB3B8"/>
              </a:gs>
            </a:gsLst>
            <a:lin ang="5400000" scaled="1"/>
            <a:tileRect/>
          </a:gradFill>
          <a:ln>
            <a:gradFill flip="none" rotWithShape="1">
              <a:gsLst>
                <a:gs pos="0">
                  <a:schemeClr val="accent1">
                    <a:lumMod val="5000"/>
                    <a:lumOff val="95000"/>
                    <a:alpha val="0"/>
                  </a:schemeClr>
                </a:gs>
                <a:gs pos="82000">
                  <a:srgbClr val="E28189"/>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梯形 124"/>
          <p:cNvSpPr/>
          <p:nvPr/>
        </p:nvSpPr>
        <p:spPr bwMode="gray">
          <a:xfrm>
            <a:off x="1053958" y="3341909"/>
            <a:ext cx="3221543" cy="501291"/>
          </a:xfrm>
          <a:prstGeom prst="trapezoid">
            <a:avLst>
              <a:gd name="adj" fmla="val 22961"/>
            </a:avLst>
          </a:prstGeom>
          <a:gradFill flip="none" rotWithShape="1">
            <a:gsLst>
              <a:gs pos="0">
                <a:schemeClr val="bg1">
                  <a:alpha val="4000"/>
                </a:schemeClr>
              </a:gs>
              <a:gs pos="100000">
                <a:schemeClr val="accent2">
                  <a:lumMod val="20000"/>
                  <a:lumOff val="80000"/>
                </a:schemeClr>
              </a:gs>
            </a:gsLst>
            <a:lin ang="5400000" scaled="1"/>
            <a:tileRect/>
          </a:gradFill>
          <a:ln>
            <a:gradFill flip="none" rotWithShape="1">
              <a:gsLst>
                <a:gs pos="0">
                  <a:schemeClr val="accent1">
                    <a:lumMod val="5000"/>
                    <a:lumOff val="95000"/>
                    <a:alpha val="0"/>
                  </a:schemeClr>
                </a:gs>
                <a:gs pos="82000">
                  <a:schemeClr val="accent2">
                    <a:lumMod val="60000"/>
                    <a:lumOff val="4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文本框 125"/>
          <p:cNvSpPr txBox="1"/>
          <p:nvPr/>
        </p:nvSpPr>
        <p:spPr bwMode="gray">
          <a:xfrm>
            <a:off x="2347605" y="4406382"/>
            <a:ext cx="712053" cy="276999"/>
          </a:xfrm>
          <a:prstGeom prst="rect">
            <a:avLst/>
          </a:prstGeom>
          <a:noFill/>
        </p:spPr>
        <p:txBody>
          <a:bodyPr wrap="none" rtlCol="0">
            <a:spAutoFit/>
          </a:bodyPr>
          <a:lstStyle/>
          <a:p>
            <a:pPr algn="ctr" fontAlgn="ctr"/>
            <a:r>
              <a:rPr lang="en-US" sz="1200" b="1" dirty="0">
                <a:latin typeface="Huawei Sans" panose="020C0503030203020204" pitchFamily="34" charset="0"/>
              </a:rPr>
              <a:t>OA_VN</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7" name="文本框 126"/>
          <p:cNvSpPr txBox="1"/>
          <p:nvPr/>
        </p:nvSpPr>
        <p:spPr bwMode="gray">
          <a:xfrm>
            <a:off x="2377183" y="4013502"/>
            <a:ext cx="696023" cy="276999"/>
          </a:xfrm>
          <a:prstGeom prst="rect">
            <a:avLst/>
          </a:prstGeom>
          <a:noFill/>
        </p:spPr>
        <p:txBody>
          <a:bodyPr wrap="none" rtlCol="0">
            <a:spAutoFit/>
          </a:bodyPr>
          <a:lstStyle/>
          <a:p>
            <a:pPr algn="ctr" fontAlgn="ctr"/>
            <a:r>
              <a:rPr lang="en-US" sz="1200" b="1" dirty="0">
                <a:latin typeface="Huawei Sans" panose="020C0503030203020204" pitchFamily="34" charset="0"/>
              </a:rPr>
              <a:t>RD_VN</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8" name="文本框 127"/>
          <p:cNvSpPr txBox="1"/>
          <p:nvPr/>
        </p:nvSpPr>
        <p:spPr bwMode="gray">
          <a:xfrm>
            <a:off x="2160730" y="3437714"/>
            <a:ext cx="1108896" cy="276999"/>
          </a:xfrm>
          <a:prstGeom prst="rect">
            <a:avLst/>
          </a:prstGeom>
          <a:noFill/>
        </p:spPr>
        <p:txBody>
          <a:bodyPr wrap="square" rtlCol="0">
            <a:spAutoFit/>
          </a:bodyPr>
          <a:lstStyle/>
          <a:p>
            <a:pPr algn="ctr" fontAlgn="ctr"/>
            <a:r>
              <a:rPr lang="en-US" sz="1200" b="1" dirty="0">
                <a:latin typeface="Huawei Sans" panose="020C0503030203020204" pitchFamily="34" charset="0"/>
              </a:rPr>
              <a:t>MKT_VN</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129" name="组合 758"/>
          <p:cNvGrpSpPr/>
          <p:nvPr/>
        </p:nvGrpSpPr>
        <p:grpSpPr bwMode="gray">
          <a:xfrm flipV="1">
            <a:off x="4540549" y="4919894"/>
            <a:ext cx="168914" cy="131950"/>
            <a:chOff x="7440613" y="4868863"/>
            <a:chExt cx="1019175" cy="828675"/>
          </a:xfrm>
          <a:solidFill>
            <a:schemeClr val="bg1">
              <a:lumMod val="50000"/>
            </a:schemeClr>
          </a:solidFill>
        </p:grpSpPr>
        <p:sp>
          <p:nvSpPr>
            <p:cNvPr id="130"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32" name="Freeform 159"/>
          <p:cNvSpPr/>
          <p:nvPr/>
        </p:nvSpPr>
        <p:spPr bwMode="gray">
          <a:xfrm flipH="1">
            <a:off x="1000586" y="1571390"/>
            <a:ext cx="1240474" cy="6484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r>
              <a:rPr lang="en-US" sz="1200" dirty="0" smtClean="0">
                <a:solidFill>
                  <a:schemeClr val="bg1">
                    <a:lumMod val="50000"/>
                  </a:schemeClr>
                </a:solidFill>
                <a:latin typeface="Huawei Sans" panose="020C0503030203020204" pitchFamily="34" charset="0"/>
              </a:rPr>
              <a:t>External network</a:t>
            </a:r>
            <a:endParaRPr lang="en-US" sz="1200" dirty="0">
              <a:solidFill>
                <a:schemeClr val="bg1">
                  <a:lumMod val="50000"/>
                </a:schemeClr>
              </a:solidFill>
              <a:latin typeface="Huawei Sans" panose="020C0503030203020204" pitchFamily="34" charset="0"/>
            </a:endParaRPr>
          </a:p>
        </p:txBody>
      </p:sp>
      <p:sp>
        <p:nvSpPr>
          <p:cNvPr id="133" name="Freeform 159"/>
          <p:cNvSpPr/>
          <p:nvPr/>
        </p:nvSpPr>
        <p:spPr bwMode="gray">
          <a:xfrm flipH="1">
            <a:off x="3126704" y="1571390"/>
            <a:ext cx="1240474" cy="6484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smtClean="0">
                <a:solidFill>
                  <a:schemeClr val="bg1">
                    <a:lumMod val="50000"/>
                  </a:schemeClr>
                </a:solidFill>
                <a:latin typeface="Huawei Sans" panose="020C0503030203020204" pitchFamily="34" charset="0"/>
              </a:rPr>
              <a:t>Network service</a:t>
            </a:r>
            <a:endParaRPr lang="en-US" altLang="zh-CN" sz="1200" dirty="0" smtClean="0">
              <a:solidFill>
                <a:schemeClr val="bg1">
                  <a:lumMod val="50000"/>
                </a:schemeClr>
              </a:solidFill>
              <a:latin typeface="Huawei Sans" panose="020C0503030203020204" pitchFamily="34" charset="0"/>
            </a:endParaRPr>
          </a:p>
          <a:p>
            <a:pPr algn="ctr" fontAlgn="ctr"/>
            <a:r>
              <a:rPr lang="en-US" sz="1200" dirty="0" smtClean="0">
                <a:solidFill>
                  <a:schemeClr val="bg1">
                    <a:lumMod val="50000"/>
                  </a:schemeClr>
                </a:solidFill>
                <a:latin typeface="Huawei Sans" panose="020C0503030203020204" pitchFamily="34" charset="0"/>
              </a:rPr>
              <a:t>resources</a:t>
            </a:r>
            <a:endParaRPr lang="en-US" sz="1200" dirty="0">
              <a:solidFill>
                <a:schemeClr val="bg1">
                  <a:lumMod val="50000"/>
                </a:schemeClr>
              </a:solidFill>
              <a:latin typeface="Huawei Sans" panose="020C0503030203020204" pitchFamily="34" charset="0"/>
            </a:endParaRPr>
          </a:p>
        </p:txBody>
      </p:sp>
      <p:cxnSp>
        <p:nvCxnSpPr>
          <p:cNvPr id="134" name="直接连接符 133"/>
          <p:cNvCxnSpPr/>
          <p:nvPr/>
        </p:nvCxnSpPr>
        <p:spPr bwMode="gray">
          <a:xfrm>
            <a:off x="2003382" y="2267090"/>
            <a:ext cx="495259" cy="621078"/>
          </a:xfrm>
          <a:prstGeom prst="line">
            <a:avLst/>
          </a:prstGeom>
          <a:ln>
            <a:solidFill>
              <a:schemeClr val="bg1">
                <a:lumMod val="6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bwMode="gray">
          <a:xfrm flipH="1">
            <a:off x="2970978" y="2276703"/>
            <a:ext cx="464971" cy="611465"/>
          </a:xfrm>
          <a:prstGeom prst="line">
            <a:avLst/>
          </a:prstGeom>
          <a:ln>
            <a:solidFill>
              <a:schemeClr val="bg1">
                <a:lumMod val="6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136" name="图片 13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3962391" y="2608322"/>
            <a:ext cx="865097" cy="491769"/>
          </a:xfrm>
          <a:prstGeom prst="rect">
            <a:avLst/>
          </a:prstGeom>
        </p:spPr>
      </p:pic>
      <p:pic>
        <p:nvPicPr>
          <p:cNvPr id="56" name="图片 55"/>
          <p:cNvPicPr>
            <a:picLocks noChangeAspect="1"/>
          </p:cNvPicPr>
          <p:nvPr/>
        </p:nvPicPr>
        <p:blipFill>
          <a:blip r:embed="rId10"/>
          <a:stretch>
            <a:fillRect/>
          </a:stretch>
        </p:blipFill>
        <p:spPr>
          <a:xfrm>
            <a:off x="5218946" y="1498711"/>
            <a:ext cx="5453380" cy="2061845"/>
          </a:xfrm>
          <a:prstGeom prst="rect">
            <a:avLst/>
          </a:prstGeom>
          <a:ln>
            <a:solidFill>
              <a:schemeClr val="bg1">
                <a:lumMod val="85000"/>
              </a:schemeClr>
            </a:solidFill>
          </a:ln>
        </p:spPr>
      </p:pic>
      <p:pic>
        <p:nvPicPr>
          <p:cNvPr id="60" name="图片 59"/>
          <p:cNvPicPr/>
          <p:nvPr/>
        </p:nvPicPr>
        <p:blipFill>
          <a:blip r:embed="rId11"/>
          <a:stretch>
            <a:fillRect/>
          </a:stretch>
        </p:blipFill>
        <p:spPr>
          <a:xfrm>
            <a:off x="5204992" y="3932435"/>
            <a:ext cx="5453380" cy="2214880"/>
          </a:xfrm>
          <a:prstGeom prst="rect">
            <a:avLst/>
          </a:prstGeom>
          <a:ln>
            <a:solidFill>
              <a:schemeClr val="bg1">
                <a:lumMod val="85000"/>
              </a:schemeClr>
            </a:solidFill>
          </a:ln>
        </p:spPr>
      </p:pic>
      <p:grpSp>
        <p:nvGrpSpPr>
          <p:cNvPr id="2" name="组合 1"/>
          <p:cNvGrpSpPr/>
          <p:nvPr/>
        </p:nvGrpSpPr>
        <p:grpSpPr>
          <a:xfrm>
            <a:off x="6606000" y="50856"/>
            <a:ext cx="5155221" cy="324000"/>
            <a:chOff x="6829862" y="50856"/>
            <a:chExt cx="5155221" cy="324000"/>
          </a:xfrm>
        </p:grpSpPr>
        <p:sp>
          <p:nvSpPr>
            <p:cNvPr id="57" name="五边形 56"/>
            <p:cNvSpPr/>
            <p:nvPr/>
          </p:nvSpPr>
          <p:spPr bwMode="gray">
            <a:xfrm>
              <a:off x="6829862" y="50856"/>
              <a:ext cx="60260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800" dirty="0" smtClean="0">
                  <a:latin typeface="Huawei Sans" panose="020C0503030203020204" pitchFamily="34" charset="0"/>
                </a:rPr>
                <a:t>Site Design</a:t>
              </a:r>
              <a:endParaRPr lang="en-US" sz="800" dirty="0">
                <a:latin typeface="Huawei Sans" panose="020C0503030203020204" pitchFamily="34" charset="0"/>
              </a:endParaRPr>
            </a:p>
          </p:txBody>
        </p:sp>
        <p:sp>
          <p:nvSpPr>
            <p:cNvPr id="59" name="燕尾形 58"/>
            <p:cNvSpPr/>
            <p:nvPr/>
          </p:nvSpPr>
          <p:spPr bwMode="gray">
            <a:xfrm>
              <a:off x="9906217" y="50856"/>
              <a:ext cx="1272465"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b="1" dirty="0">
                  <a:solidFill>
                    <a:schemeClr val="bg1"/>
                  </a:solidFill>
                  <a:latin typeface="Huawei Sans" panose="020C0503030203020204" pitchFamily="34" charset="0"/>
                </a:rPr>
                <a:t>VN Management</a:t>
              </a:r>
              <a:endParaRPr lang="en-US" altLang="zh-CN" sz="8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燕尾形 60"/>
            <p:cNvSpPr/>
            <p:nvPr/>
          </p:nvSpPr>
          <p:spPr bwMode="gray">
            <a:xfrm>
              <a:off x="11049083" y="50856"/>
              <a:ext cx="93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Service Deployment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燕尾形 61"/>
            <p:cNvSpPr/>
            <p:nvPr/>
          </p:nvSpPr>
          <p:spPr bwMode="gray">
            <a:xfrm>
              <a:off x="8956166" y="50856"/>
              <a:ext cx="1079648"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Fabric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燕尾形 62"/>
            <p:cNvSpPr/>
            <p:nvPr/>
          </p:nvSpPr>
          <p:spPr bwMode="gray">
            <a:xfrm>
              <a:off x="8185763" y="50856"/>
              <a:ext cx="900000"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Network Plan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燕尾形 63"/>
            <p:cNvSpPr/>
            <p:nvPr/>
          </p:nvSpPr>
          <p:spPr bwMode="gray">
            <a:xfrm>
              <a:off x="7302867" y="50856"/>
              <a:ext cx="1012493"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Device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41772065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smtClean="0"/>
              <a:t>Virtual Network Management: Configuring Communication Between Virtual Networks</a:t>
            </a:r>
            <a:endParaRPr lang="en-US" altLang="zh-CN" dirty="0"/>
          </a:p>
        </p:txBody>
      </p:sp>
      <p:sp>
        <p:nvSpPr>
          <p:cNvPr id="3" name="文本占位符 2"/>
          <p:cNvSpPr>
            <a:spLocks noGrp="1"/>
          </p:cNvSpPr>
          <p:nvPr>
            <p:ph type="body" sz="quarter" idx="10"/>
          </p:nvPr>
        </p:nvSpPr>
        <p:spPr/>
        <p:txBody>
          <a:bodyPr/>
          <a:lstStyle/>
          <a:p>
            <a:pPr algn="l"/>
            <a:r>
              <a:rPr lang="en-US" sz="1800" dirty="0" smtClean="0">
                <a:latin typeface="Huawei Sans" panose="020C0503030203020204" pitchFamily="34" charset="0"/>
              </a:rPr>
              <a:t>By default, virtual networks are isolated from each other. However, in some scenarios, they may need to communicate with each other, so reachable routes must be configured between them.</a:t>
            </a:r>
            <a:endParaRPr lang="en-US" altLang="zh-CN" sz="1800" dirty="0" smtClean="0">
              <a:latin typeface="Huawei Sans" panose="020C0503030203020204" pitchFamily="34" charset="0"/>
            </a:endParaRPr>
          </a:p>
          <a:p>
            <a:pPr algn="l"/>
            <a:r>
              <a:rPr lang="en-US" sz="1800" dirty="0" smtClean="0">
                <a:latin typeface="Huawei Sans" panose="020C0503030203020204" pitchFamily="34" charset="0"/>
              </a:rPr>
              <a:t>Configuring communication </a:t>
            </a:r>
            <a:r>
              <a:rPr lang="en-US" sz="1800" dirty="0" smtClean="0"/>
              <a:t>between </a:t>
            </a:r>
            <a:r>
              <a:rPr lang="en-US" sz="1800" dirty="0" smtClean="0">
                <a:latin typeface="Huawei Sans" panose="020C0503030203020204" pitchFamily="34" charset="0"/>
              </a:rPr>
              <a:t>virtual networks is to create static routes for VPN instances so that access users in different virtual networks can communicate with each other.</a:t>
            </a:r>
            <a:endParaRPr lang="en-US" altLang="zh-CN" sz="1800" dirty="0">
              <a:latin typeface="Huawei Sans" panose="020C0503030203020204" pitchFamily="34" charset="0"/>
            </a:endParaRPr>
          </a:p>
        </p:txBody>
      </p:sp>
      <p:graphicFrame>
        <p:nvGraphicFramePr>
          <p:cNvPr id="10" name="表格 9"/>
          <p:cNvGraphicFramePr>
            <a:graphicFrameLocks noGrp="1"/>
          </p:cNvGraphicFramePr>
          <p:nvPr>
            <p:extLst/>
          </p:nvPr>
        </p:nvGraphicFramePr>
        <p:xfrm>
          <a:off x="839788" y="3614116"/>
          <a:ext cx="9244989" cy="1402080"/>
        </p:xfrm>
        <a:graphic>
          <a:graphicData uri="http://schemas.openxmlformats.org/drawingml/2006/table">
            <a:tbl>
              <a:tblPr/>
              <a:tblGrid>
                <a:gridCol w="2012917"/>
                <a:gridCol w="7232072"/>
              </a:tblGrid>
              <a:tr h="177299">
                <a:tc>
                  <a:txBody>
                    <a:bodyPr/>
                    <a:lstStyle/>
                    <a:p>
                      <a:pPr algn="ctr" fontAlgn="ctr">
                        <a:lnSpc>
                          <a:spcPct val="100000"/>
                        </a:lnSpc>
                      </a:pPr>
                      <a:r>
                        <a:rPr lang="en-US" sz="1400" b="1" dirty="0" smtClean="0">
                          <a:latin typeface="Huawei Sans" panose="020C0503030203020204" pitchFamily="34" charset="0"/>
                        </a:rPr>
                        <a:t>Task</a:t>
                      </a:r>
                      <a:endParaRPr lang="en-US" sz="14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pPr>
                      <a:r>
                        <a:rPr lang="en-US" sz="1400" b="1" dirty="0" smtClean="0">
                          <a:latin typeface="Huawei Sans" panose="020C0503030203020204" pitchFamily="34" charset="0"/>
                        </a:rPr>
                        <a:t>Procedure</a:t>
                      </a:r>
                      <a:endParaRPr lang="en-US" sz="1400" b="1" dirty="0">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815754">
                <a:tc>
                  <a:txBody>
                    <a:bodyPr/>
                    <a:lstStyle/>
                    <a:p>
                      <a:pPr algn="ctr" fontAlgn="ctr">
                        <a:lnSpc>
                          <a:spcPct val="100000"/>
                        </a:lnSpc>
                      </a:pPr>
                      <a:r>
                        <a:rPr lang="en-US" sz="1400" dirty="0" smtClean="0">
                          <a:latin typeface="Huawei Sans" panose="020C0503030203020204" pitchFamily="34" charset="0"/>
                        </a:rPr>
                        <a:t>Configure communication between virtual networks.</a:t>
                      </a:r>
                      <a:endParaRPr lang="en-US" sz="1400" dirty="0">
                        <a:effectLst/>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228600" marR="0" lvl="0" indent="-228600" algn="l" defTabSz="914034" rtl="0" eaLnBrk="1" fontAlgn="ctr" latinLnBrk="0" hangingPunct="1">
                        <a:lnSpc>
                          <a:spcPct val="100000"/>
                        </a:lnSpc>
                        <a:spcBef>
                          <a:spcPts val="0"/>
                        </a:spcBef>
                        <a:spcAft>
                          <a:spcPts val="600"/>
                        </a:spcAft>
                        <a:buClrTx/>
                        <a:buSzTx/>
                        <a:buFont typeface="+mj-lt"/>
                        <a:buAutoNum type="arabicPeriod"/>
                        <a:tabLst/>
                        <a:defRPr/>
                      </a:pPr>
                      <a:r>
                        <a:rPr lang="en-US" sz="1400" dirty="0" smtClean="0">
                          <a:latin typeface="Huawei Sans" panose="020C0503030203020204" pitchFamily="34" charset="0"/>
                        </a:rPr>
                        <a:t>Select interconnection devices.</a:t>
                      </a:r>
                      <a:endParaRPr lang="en-US" altLang="zh-CN" sz="1400" dirty="0" smtClean="0">
                        <a:effectLst/>
                        <a:latin typeface="Huawei Sans" panose="020C0503030203020204" pitchFamily="34" charset="0"/>
                      </a:endParaRPr>
                    </a:p>
                    <a:p>
                      <a:pPr marL="228600" marR="0" lvl="0" indent="-228600" algn="l" defTabSz="914034" rtl="0" eaLnBrk="1" fontAlgn="ctr" latinLnBrk="0" hangingPunct="1">
                        <a:lnSpc>
                          <a:spcPct val="100000"/>
                        </a:lnSpc>
                        <a:spcBef>
                          <a:spcPts val="0"/>
                        </a:spcBef>
                        <a:spcAft>
                          <a:spcPts val="600"/>
                        </a:spcAft>
                        <a:buClrTx/>
                        <a:buSzTx/>
                        <a:buFont typeface="+mj-lt"/>
                        <a:buAutoNum type="arabicPeriod"/>
                        <a:tabLst/>
                        <a:defRPr/>
                      </a:pPr>
                      <a:r>
                        <a:rPr lang="en-US" sz="1400" dirty="0" smtClean="0">
                          <a:latin typeface="Huawei Sans" panose="020C0503030203020204" pitchFamily="34" charset="0"/>
                        </a:rPr>
                        <a:t>Select the interworking mode, including full interworking and partial interworking.</a:t>
                      </a:r>
                      <a:endParaRPr lang="en-US" altLang="zh-CN" sz="1400" dirty="0" smtClean="0">
                        <a:effectLst/>
                        <a:latin typeface="Huawei Sans" panose="020C0503030203020204" pitchFamily="34" charset="0"/>
                      </a:endParaRPr>
                    </a:p>
                    <a:p>
                      <a:pPr marL="228600" marR="0" lvl="0" indent="-228600" algn="l" defTabSz="914034" rtl="0" eaLnBrk="1" fontAlgn="ctr" latinLnBrk="0" hangingPunct="1">
                        <a:lnSpc>
                          <a:spcPct val="100000"/>
                        </a:lnSpc>
                        <a:spcBef>
                          <a:spcPts val="0"/>
                        </a:spcBef>
                        <a:spcAft>
                          <a:spcPts val="600"/>
                        </a:spcAft>
                        <a:buClrTx/>
                        <a:buSzTx/>
                        <a:buFont typeface="+mj-lt"/>
                        <a:buAutoNum type="arabicPeriod"/>
                        <a:tabLst/>
                        <a:defRPr/>
                      </a:pPr>
                      <a:r>
                        <a:rPr lang="en-US" sz="1400" dirty="0" smtClean="0">
                          <a:latin typeface="Huawei Sans" panose="020C0503030203020204" pitchFamily="34" charset="0"/>
                        </a:rPr>
                        <a:t>Configure the source virtual network, source IPv4 prefix, destination virtual network, and destination IPv4 prefix.</a:t>
                      </a:r>
                      <a:endParaRPr lang="en-US" altLang="zh-CN" sz="1400" dirty="0">
                        <a:effectLst/>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grpSp>
        <p:nvGrpSpPr>
          <p:cNvPr id="4" name="组合 3"/>
          <p:cNvGrpSpPr/>
          <p:nvPr/>
        </p:nvGrpSpPr>
        <p:grpSpPr>
          <a:xfrm>
            <a:off x="6606000" y="50856"/>
            <a:ext cx="5155221" cy="324000"/>
            <a:chOff x="6829862" y="50856"/>
            <a:chExt cx="5155221" cy="324000"/>
          </a:xfrm>
        </p:grpSpPr>
        <p:sp>
          <p:nvSpPr>
            <p:cNvPr id="17" name="五边形 16"/>
            <p:cNvSpPr/>
            <p:nvPr/>
          </p:nvSpPr>
          <p:spPr bwMode="gray">
            <a:xfrm>
              <a:off x="6829862" y="50856"/>
              <a:ext cx="60260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800" dirty="0" smtClean="0">
                  <a:latin typeface="Huawei Sans" panose="020C0503030203020204" pitchFamily="34" charset="0"/>
                </a:rPr>
                <a:t>Site Design</a:t>
              </a:r>
              <a:endParaRPr lang="en-US" sz="800" dirty="0">
                <a:latin typeface="Huawei Sans" panose="020C0503030203020204" pitchFamily="34" charset="0"/>
              </a:endParaRPr>
            </a:p>
          </p:txBody>
        </p:sp>
        <p:sp>
          <p:nvSpPr>
            <p:cNvPr id="18" name="燕尾形 17"/>
            <p:cNvSpPr/>
            <p:nvPr/>
          </p:nvSpPr>
          <p:spPr bwMode="gray">
            <a:xfrm>
              <a:off x="9906217" y="50856"/>
              <a:ext cx="1272465"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b="1" dirty="0">
                  <a:solidFill>
                    <a:schemeClr val="bg1"/>
                  </a:solidFill>
                  <a:latin typeface="Huawei Sans" panose="020C0503030203020204" pitchFamily="34" charset="0"/>
                </a:rPr>
                <a:t>VN Management</a:t>
              </a:r>
              <a:endParaRPr lang="en-US" altLang="zh-CN" sz="8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燕尾形 18"/>
            <p:cNvSpPr/>
            <p:nvPr/>
          </p:nvSpPr>
          <p:spPr bwMode="gray">
            <a:xfrm>
              <a:off x="11049083" y="50856"/>
              <a:ext cx="93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Service Deployment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燕尾形 19"/>
            <p:cNvSpPr/>
            <p:nvPr/>
          </p:nvSpPr>
          <p:spPr bwMode="gray">
            <a:xfrm>
              <a:off x="8956166" y="50856"/>
              <a:ext cx="1079648"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Fabric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燕尾形 20"/>
            <p:cNvSpPr/>
            <p:nvPr/>
          </p:nvSpPr>
          <p:spPr bwMode="gray">
            <a:xfrm>
              <a:off x="8185763" y="50856"/>
              <a:ext cx="900000"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Network Plan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燕尾形 21"/>
            <p:cNvSpPr/>
            <p:nvPr/>
          </p:nvSpPr>
          <p:spPr bwMode="gray">
            <a:xfrm>
              <a:off x="7302867" y="50856"/>
              <a:ext cx="1012493"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Device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35438278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smtClean="0"/>
              <a:t>Lab: Configuring Communication Between Virtual Networks</a:t>
            </a:r>
            <a:endParaRPr lang="en-US" altLang="zh-CN" dirty="0"/>
          </a:p>
        </p:txBody>
      </p:sp>
      <p:sp>
        <p:nvSpPr>
          <p:cNvPr id="86" name="矩形 85"/>
          <p:cNvSpPr/>
          <p:nvPr/>
        </p:nvSpPr>
        <p:spPr bwMode="gray">
          <a:xfrm>
            <a:off x="5115271" y="1244505"/>
            <a:ext cx="6267793" cy="707886"/>
          </a:xfrm>
          <a:prstGeom prst="rect">
            <a:avLst/>
          </a:prstGeom>
        </p:spPr>
        <p:txBody>
          <a:bodyPr wrap="square">
            <a:spAutoFit/>
          </a:bodyPr>
          <a:lstStyle/>
          <a:p>
            <a:pPr fontAlgn="ctr">
              <a:lnSpc>
                <a:spcPts val="2400"/>
              </a:lnSpc>
              <a:spcAft>
                <a:spcPts val="600"/>
              </a:spcAft>
            </a:pPr>
            <a:r>
              <a:rPr lang="en-US" sz="1600" dirty="0" smtClean="0">
                <a:latin typeface="Huawei Sans" panose="020C0503030203020204" pitchFamily="34" charset="0"/>
              </a:rPr>
              <a:t>Access the </a:t>
            </a:r>
            <a:r>
              <a:rPr lang="en-US" sz="1600" b="1" dirty="0" smtClean="0">
                <a:latin typeface="Huawei Sans" panose="020C0503030203020204" pitchFamily="34" charset="0"/>
              </a:rPr>
              <a:t>VN Interwork</a:t>
            </a:r>
            <a:r>
              <a:rPr lang="en-US" sz="1600" dirty="0" smtClean="0">
                <a:latin typeface="Huawei Sans" panose="020C0503030203020204" pitchFamily="34" charset="0"/>
              </a:rPr>
              <a:t> page, and click </a:t>
            </a:r>
            <a:r>
              <a:rPr lang="en-US" sz="1600" b="1" dirty="0" smtClean="0">
                <a:latin typeface="Huawei Sans" panose="020C0503030203020204" pitchFamily="34" charset="0"/>
              </a:rPr>
              <a:t>Add</a:t>
            </a:r>
            <a:r>
              <a:rPr lang="en-US" sz="1600" dirty="0" smtClean="0">
                <a:latin typeface="Huawei Sans" panose="020C0503030203020204" pitchFamily="34" charset="0"/>
              </a:rPr>
              <a:t> to configure communication between virtual networks.</a:t>
            </a:r>
            <a:endParaRPr lang="en-US" altLang="zh-CN" sz="1600" dirty="0">
              <a:latin typeface="Huawei Sans" panose="020C0503030203020204" pitchFamily="34" charset="0"/>
            </a:endParaRPr>
          </a:p>
        </p:txBody>
      </p:sp>
      <p:sp>
        <p:nvSpPr>
          <p:cNvPr id="11" name="圆角矩形 10"/>
          <p:cNvSpPr/>
          <p:nvPr/>
        </p:nvSpPr>
        <p:spPr bwMode="gray">
          <a:xfrm>
            <a:off x="784411" y="2317298"/>
            <a:ext cx="3606444" cy="1534181"/>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 name="梯形 11"/>
          <p:cNvSpPr/>
          <p:nvPr/>
        </p:nvSpPr>
        <p:spPr bwMode="gray">
          <a:xfrm>
            <a:off x="1122478" y="3150789"/>
            <a:ext cx="1439730" cy="501291"/>
          </a:xfrm>
          <a:prstGeom prst="trapezoid">
            <a:avLst>
              <a:gd name="adj" fmla="val 22961"/>
            </a:avLst>
          </a:prstGeom>
          <a:gradFill flip="none" rotWithShape="1">
            <a:gsLst>
              <a:gs pos="0">
                <a:schemeClr val="bg1">
                  <a:alpha val="4000"/>
                </a:schemeClr>
              </a:gs>
              <a:gs pos="100000">
                <a:srgbClr val="EEB3B8"/>
              </a:gs>
            </a:gsLst>
            <a:lin ang="5400000" scaled="1"/>
            <a:tileRect/>
          </a:gradFill>
          <a:ln>
            <a:gradFill flip="none" rotWithShape="1">
              <a:gsLst>
                <a:gs pos="0">
                  <a:schemeClr val="accent1">
                    <a:lumMod val="5000"/>
                    <a:lumOff val="95000"/>
                    <a:alpha val="0"/>
                  </a:schemeClr>
                </a:gs>
                <a:gs pos="82000">
                  <a:srgbClr val="E28189"/>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梯形 12"/>
          <p:cNvSpPr/>
          <p:nvPr/>
        </p:nvSpPr>
        <p:spPr bwMode="gray">
          <a:xfrm>
            <a:off x="2847590" y="3150789"/>
            <a:ext cx="1439730" cy="501291"/>
          </a:xfrm>
          <a:prstGeom prst="trapezoid">
            <a:avLst>
              <a:gd name="adj" fmla="val 22961"/>
            </a:avLst>
          </a:prstGeom>
          <a:gradFill flip="none" rotWithShape="1">
            <a:gsLst>
              <a:gs pos="0">
                <a:schemeClr val="bg1">
                  <a:alpha val="4000"/>
                </a:schemeClr>
              </a:gs>
              <a:gs pos="100000">
                <a:schemeClr val="accent2">
                  <a:lumMod val="20000"/>
                  <a:lumOff val="80000"/>
                </a:schemeClr>
              </a:gs>
            </a:gsLst>
            <a:lin ang="5400000" scaled="1"/>
            <a:tileRect/>
          </a:gradFill>
          <a:ln>
            <a:gradFill flip="none" rotWithShape="1">
              <a:gsLst>
                <a:gs pos="0">
                  <a:schemeClr val="accent1">
                    <a:lumMod val="5000"/>
                    <a:lumOff val="95000"/>
                    <a:alpha val="0"/>
                  </a:schemeClr>
                </a:gs>
                <a:gs pos="82000">
                  <a:schemeClr val="accent2">
                    <a:lumMod val="60000"/>
                    <a:lumOff val="4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bwMode="gray">
          <a:xfrm>
            <a:off x="1454090" y="3328505"/>
            <a:ext cx="696024"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RD_VN</a:t>
            </a:r>
            <a:endParaRPr lang="en-US" sz="1200" b="1" dirty="0">
              <a:latin typeface="Huawei Sans" panose="020C0503030203020204" pitchFamily="34" charset="0"/>
            </a:endParaRPr>
          </a:p>
        </p:txBody>
      </p:sp>
      <p:sp>
        <p:nvSpPr>
          <p:cNvPr id="15" name="文本框 14"/>
          <p:cNvSpPr txBox="1"/>
          <p:nvPr/>
        </p:nvSpPr>
        <p:spPr bwMode="gray">
          <a:xfrm>
            <a:off x="3155322" y="3328505"/>
            <a:ext cx="824265"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MKT_VN</a:t>
            </a:r>
            <a:endParaRPr lang="en-US" sz="1200" b="1" dirty="0">
              <a:latin typeface="Huawei Sans" panose="020C0503030203020204" pitchFamily="34" charset="0"/>
            </a:endParaRPr>
          </a:p>
        </p:txBody>
      </p:sp>
      <p:cxnSp>
        <p:nvCxnSpPr>
          <p:cNvPr id="16" name="曲线连接符 15"/>
          <p:cNvCxnSpPr>
            <a:stCxn id="12" idx="0"/>
            <a:endCxn id="13" idx="0"/>
          </p:cNvCxnSpPr>
          <p:nvPr/>
        </p:nvCxnSpPr>
        <p:spPr bwMode="gray">
          <a:xfrm rot="5400000" flipH="1" flipV="1">
            <a:off x="2704899" y="2288233"/>
            <a:ext cx="12700" cy="1725112"/>
          </a:xfrm>
          <a:prstGeom prst="curvedConnector3">
            <a:avLst>
              <a:gd name="adj1" fmla="val 3847709"/>
            </a:avLst>
          </a:prstGeom>
          <a:ln w="57150">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bwMode="gray">
          <a:xfrm>
            <a:off x="768054" y="2342733"/>
            <a:ext cx="708848" cy="307777"/>
          </a:xfrm>
          <a:prstGeom prst="rect">
            <a:avLst/>
          </a:prstGeom>
          <a:noFill/>
        </p:spPr>
        <p:txBody>
          <a:bodyPr wrap="none" rtlCol="0">
            <a:spAutoFit/>
          </a:bodyPr>
          <a:lstStyle/>
          <a:p>
            <a:pPr fontAlgn="ctr"/>
            <a:r>
              <a:rPr lang="en-US" sz="1400" b="1" dirty="0" smtClean="0">
                <a:latin typeface="Huawei Sans" panose="020C0503030203020204" pitchFamily="34" charset="0"/>
              </a:rPr>
              <a:t>Fabric</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18" name="图片 17" descr="PC.png">
            <a:extLst>
              <a:ext uri="{FF2B5EF4-FFF2-40B4-BE49-F238E27FC236}">
                <a16:creationId xmlns:a16="http://schemas.microsoft.com/office/drawing/2014/main" xmlns="" id="{4666702E-823D-4236-BF2F-880359158C83}"/>
              </a:ext>
            </a:extLst>
          </p:cNvPr>
          <p:cNvPicPr>
            <a:picLocks noChangeAspect="1"/>
          </p:cNvPicPr>
          <p:nvPr/>
        </p:nvPicPr>
        <p:blipFill>
          <a:blip r:embed="rId3" cstate="print"/>
          <a:stretch>
            <a:fillRect/>
          </a:stretch>
        </p:blipFill>
        <p:spPr bwMode="gray">
          <a:xfrm>
            <a:off x="1585874" y="3957903"/>
            <a:ext cx="445506" cy="342149"/>
          </a:xfrm>
          <a:prstGeom prst="rect">
            <a:avLst/>
          </a:prstGeom>
        </p:spPr>
      </p:pic>
      <p:pic>
        <p:nvPicPr>
          <p:cNvPr id="20" name="图片 19" descr="PC.png">
            <a:extLst>
              <a:ext uri="{FF2B5EF4-FFF2-40B4-BE49-F238E27FC236}">
                <a16:creationId xmlns:a16="http://schemas.microsoft.com/office/drawing/2014/main" xmlns="" id="{4666702E-823D-4236-BF2F-880359158C83}"/>
              </a:ext>
            </a:extLst>
          </p:cNvPr>
          <p:cNvPicPr>
            <a:picLocks noChangeAspect="1"/>
          </p:cNvPicPr>
          <p:nvPr/>
        </p:nvPicPr>
        <p:blipFill>
          <a:blip r:embed="rId3" cstate="print"/>
          <a:stretch>
            <a:fillRect/>
          </a:stretch>
        </p:blipFill>
        <p:spPr bwMode="gray">
          <a:xfrm>
            <a:off x="3344701" y="3957903"/>
            <a:ext cx="445506" cy="342149"/>
          </a:xfrm>
          <a:prstGeom prst="rect">
            <a:avLst/>
          </a:prstGeom>
        </p:spPr>
      </p:pic>
      <p:sp>
        <p:nvSpPr>
          <p:cNvPr id="35" name="任意多边形 34"/>
          <p:cNvSpPr/>
          <p:nvPr/>
        </p:nvSpPr>
        <p:spPr bwMode="gray">
          <a:xfrm rot="1922288">
            <a:off x="1441160" y="3306579"/>
            <a:ext cx="390809" cy="617828"/>
          </a:xfrm>
          <a:custGeom>
            <a:avLst/>
            <a:gdLst>
              <a:gd name="connsiteX0" fmla="*/ 390809 w 390809"/>
              <a:gd name="connsiteY0" fmla="*/ 712381 h 712381"/>
              <a:gd name="connsiteX1" fmla="*/ 50567 w 390809"/>
              <a:gd name="connsiteY1" fmla="*/ 340242 h 712381"/>
              <a:gd name="connsiteX2" fmla="*/ 8037 w 390809"/>
              <a:gd name="connsiteY2" fmla="*/ 0 h 712381"/>
            </a:gdLst>
            <a:ahLst/>
            <a:cxnLst>
              <a:cxn ang="0">
                <a:pos x="connsiteX0" y="connsiteY0"/>
              </a:cxn>
              <a:cxn ang="0">
                <a:pos x="connsiteX1" y="connsiteY1"/>
              </a:cxn>
              <a:cxn ang="0">
                <a:pos x="connsiteX2" y="connsiteY2"/>
              </a:cxn>
            </a:cxnLst>
            <a:rect l="l" t="t" r="r" b="b"/>
            <a:pathLst>
              <a:path w="390809" h="712381">
                <a:moveTo>
                  <a:pt x="390809" y="712381"/>
                </a:moveTo>
                <a:cubicBezTo>
                  <a:pt x="252585" y="585676"/>
                  <a:pt x="114362" y="458972"/>
                  <a:pt x="50567" y="340242"/>
                </a:cubicBezTo>
                <a:cubicBezTo>
                  <a:pt x="-13228" y="221512"/>
                  <a:pt x="-2596" y="110756"/>
                  <a:pt x="8037" y="0"/>
                </a:cubicBezTo>
              </a:path>
            </a:pathLst>
          </a:custGeom>
          <a:noFill/>
          <a:ln w="28575">
            <a:solidFill>
              <a:srgbClr val="C0000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36" name="任意多边形 35"/>
          <p:cNvSpPr/>
          <p:nvPr/>
        </p:nvSpPr>
        <p:spPr bwMode="gray">
          <a:xfrm>
            <a:off x="3575138" y="3308177"/>
            <a:ext cx="255685" cy="649727"/>
          </a:xfrm>
          <a:custGeom>
            <a:avLst/>
            <a:gdLst>
              <a:gd name="connsiteX0" fmla="*/ 0 w 255685"/>
              <a:gd name="connsiteY0" fmla="*/ 797442 h 797442"/>
              <a:gd name="connsiteX1" fmla="*/ 244549 w 255685"/>
              <a:gd name="connsiteY1" fmla="*/ 382772 h 797442"/>
              <a:gd name="connsiteX2" fmla="*/ 191386 w 255685"/>
              <a:gd name="connsiteY2" fmla="*/ 0 h 797442"/>
            </a:gdLst>
            <a:ahLst/>
            <a:cxnLst>
              <a:cxn ang="0">
                <a:pos x="connsiteX0" y="connsiteY0"/>
              </a:cxn>
              <a:cxn ang="0">
                <a:pos x="connsiteX1" y="connsiteY1"/>
              </a:cxn>
              <a:cxn ang="0">
                <a:pos x="connsiteX2" y="connsiteY2"/>
              </a:cxn>
            </a:cxnLst>
            <a:rect l="l" t="t" r="r" b="b"/>
            <a:pathLst>
              <a:path w="255685" h="797442">
                <a:moveTo>
                  <a:pt x="0" y="797442"/>
                </a:moveTo>
                <a:cubicBezTo>
                  <a:pt x="106325" y="656560"/>
                  <a:pt x="212651" y="515679"/>
                  <a:pt x="244549" y="382772"/>
                </a:cubicBezTo>
                <a:cubicBezTo>
                  <a:pt x="276447" y="249865"/>
                  <a:pt x="233916" y="124932"/>
                  <a:pt x="191386" y="0"/>
                </a:cubicBezTo>
              </a:path>
            </a:pathLst>
          </a:custGeom>
          <a:noFill/>
          <a:ln w="28575">
            <a:solidFill>
              <a:srgbClr val="00B05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0" name="文本框 39"/>
          <p:cNvSpPr txBox="1"/>
          <p:nvPr/>
        </p:nvSpPr>
        <p:spPr bwMode="gray">
          <a:xfrm>
            <a:off x="2033820" y="2365817"/>
            <a:ext cx="1354859" cy="261610"/>
          </a:xfrm>
          <a:prstGeom prst="rect">
            <a:avLst/>
          </a:prstGeom>
          <a:noFill/>
        </p:spPr>
        <p:txBody>
          <a:bodyPr wrap="none" rtlCol="0">
            <a:spAutoFit/>
          </a:bodyPr>
          <a:lstStyle/>
          <a:p>
            <a:pPr algn="ctr" fontAlgn="ctr"/>
            <a:r>
              <a:rPr lang="en-US" sz="1100" b="1" dirty="0" smtClean="0">
                <a:latin typeface="Huawei Sans" panose="020C0503030203020204" pitchFamily="34" charset="0"/>
              </a:rPr>
              <a:t>Reachable routes</a:t>
            </a:r>
            <a:endParaRPr lang="en-US" altLang="zh-CN" sz="11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7" name="文本框 46"/>
          <p:cNvSpPr txBox="1"/>
          <p:nvPr/>
        </p:nvSpPr>
        <p:spPr bwMode="gray">
          <a:xfrm>
            <a:off x="3037416" y="4300052"/>
            <a:ext cx="1042272" cy="430887"/>
          </a:xfrm>
          <a:prstGeom prst="rect">
            <a:avLst/>
          </a:prstGeom>
          <a:noFill/>
        </p:spPr>
        <p:txBody>
          <a:bodyPr wrap="none" rtlCol="0">
            <a:spAutoFit/>
          </a:bodyPr>
          <a:lstStyle/>
          <a:p>
            <a:pPr algn="ctr" fontAlgn="ctr"/>
            <a:r>
              <a:rPr lang="en-US" sz="1100" dirty="0" smtClean="0">
                <a:latin typeface="Huawei Sans" panose="020C0503030203020204" pitchFamily="34" charset="0"/>
              </a:rPr>
              <a:t>Sales</a:t>
            </a:r>
            <a:endParaRPr lang="en-US" altLang="zh-CN" sz="1100" dirty="0" smtClean="0">
              <a:latin typeface="Huawei Sans" panose="020C0503030203020204" pitchFamily="34" charset="0"/>
              <a:ea typeface="方正兰亭黑简体" panose="02000000000000000000" pitchFamily="2" charset="-122"/>
              <a:cs typeface="Huawei Sans" panose="020C0503030203020204" pitchFamily="34" charset="0"/>
            </a:endParaRPr>
          </a:p>
          <a:p>
            <a:pPr algn="ctr" fontAlgn="ctr"/>
            <a:r>
              <a:rPr lang="en-US" sz="1100" dirty="0" smtClean="0">
                <a:latin typeface="Huawei Sans" panose="020C0503030203020204" pitchFamily="34" charset="0"/>
              </a:rPr>
              <a:t>172.16.3.0/24</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8" name="文本框 47"/>
          <p:cNvSpPr txBox="1"/>
          <p:nvPr/>
        </p:nvSpPr>
        <p:spPr bwMode="gray">
          <a:xfrm>
            <a:off x="1275731" y="4300052"/>
            <a:ext cx="1042273" cy="430887"/>
          </a:xfrm>
          <a:prstGeom prst="rect">
            <a:avLst/>
          </a:prstGeom>
          <a:noFill/>
        </p:spPr>
        <p:txBody>
          <a:bodyPr wrap="none" rtlCol="0">
            <a:spAutoFit/>
          </a:bodyPr>
          <a:lstStyle/>
          <a:p>
            <a:pPr algn="ctr" fontAlgn="ctr"/>
            <a:r>
              <a:rPr lang="en-US" sz="1100" dirty="0" smtClean="0">
                <a:latin typeface="Huawei Sans" panose="020C0503030203020204" pitchFamily="34" charset="0"/>
              </a:rPr>
              <a:t>Research</a:t>
            </a:r>
            <a:endParaRPr lang="en-US" altLang="zh-CN" sz="1100" dirty="0" smtClean="0">
              <a:latin typeface="Huawei Sans" panose="020C0503030203020204" pitchFamily="34" charset="0"/>
              <a:ea typeface="方正兰亭黑简体" panose="02000000000000000000" pitchFamily="2" charset="-122"/>
              <a:cs typeface="Huawei Sans" panose="020C0503030203020204" pitchFamily="34" charset="0"/>
            </a:endParaRPr>
          </a:p>
          <a:p>
            <a:pPr algn="ctr" fontAlgn="ctr"/>
            <a:r>
              <a:rPr lang="en-US" sz="1100" dirty="0" smtClean="0">
                <a:latin typeface="Huawei Sans" panose="020C0503030203020204" pitchFamily="34" charset="0"/>
              </a:rPr>
              <a:t>172.16.2.0/24</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p:nvPicPr>
        <p:blipFill>
          <a:blip r:embed="rId4"/>
          <a:stretch>
            <a:fillRect/>
          </a:stretch>
        </p:blipFill>
        <p:spPr>
          <a:xfrm>
            <a:off x="5182861" y="2015480"/>
            <a:ext cx="6480000" cy="3273200"/>
          </a:xfrm>
          <a:prstGeom prst="rect">
            <a:avLst/>
          </a:prstGeom>
          <a:ln>
            <a:solidFill>
              <a:schemeClr val="bg1">
                <a:lumMod val="85000"/>
              </a:schemeClr>
            </a:solidFill>
          </a:ln>
        </p:spPr>
      </p:pic>
      <p:grpSp>
        <p:nvGrpSpPr>
          <p:cNvPr id="2" name="组合 1"/>
          <p:cNvGrpSpPr/>
          <p:nvPr/>
        </p:nvGrpSpPr>
        <p:grpSpPr>
          <a:xfrm>
            <a:off x="6606000" y="50856"/>
            <a:ext cx="5155221" cy="324000"/>
            <a:chOff x="6829862" y="50856"/>
            <a:chExt cx="5155221" cy="324000"/>
          </a:xfrm>
        </p:grpSpPr>
        <p:sp>
          <p:nvSpPr>
            <p:cNvPr id="26" name="五边形 25"/>
            <p:cNvSpPr/>
            <p:nvPr/>
          </p:nvSpPr>
          <p:spPr bwMode="gray">
            <a:xfrm>
              <a:off x="6829862" y="50856"/>
              <a:ext cx="60260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800" dirty="0" smtClean="0">
                  <a:latin typeface="Huawei Sans" panose="020C0503030203020204" pitchFamily="34" charset="0"/>
                </a:rPr>
                <a:t>Site Design</a:t>
              </a:r>
              <a:endParaRPr lang="en-US" sz="800" dirty="0">
                <a:latin typeface="Huawei Sans" panose="020C0503030203020204" pitchFamily="34" charset="0"/>
              </a:endParaRPr>
            </a:p>
          </p:txBody>
        </p:sp>
        <p:sp>
          <p:nvSpPr>
            <p:cNvPr id="27" name="燕尾形 26"/>
            <p:cNvSpPr/>
            <p:nvPr/>
          </p:nvSpPr>
          <p:spPr bwMode="gray">
            <a:xfrm>
              <a:off x="9906217" y="50856"/>
              <a:ext cx="1272465"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b="1" dirty="0">
                  <a:solidFill>
                    <a:schemeClr val="bg1"/>
                  </a:solidFill>
                  <a:latin typeface="Huawei Sans" panose="020C0503030203020204" pitchFamily="34" charset="0"/>
                </a:rPr>
                <a:t>VN Management</a:t>
              </a:r>
              <a:endParaRPr lang="en-US" altLang="zh-CN" sz="8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燕尾形 27"/>
            <p:cNvSpPr/>
            <p:nvPr/>
          </p:nvSpPr>
          <p:spPr bwMode="gray">
            <a:xfrm>
              <a:off x="11049083" y="50856"/>
              <a:ext cx="93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Service Deployment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燕尾形 28"/>
            <p:cNvSpPr/>
            <p:nvPr/>
          </p:nvSpPr>
          <p:spPr bwMode="gray">
            <a:xfrm>
              <a:off x="8956166" y="50856"/>
              <a:ext cx="1079648"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Fabric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燕尾形 29"/>
            <p:cNvSpPr/>
            <p:nvPr/>
          </p:nvSpPr>
          <p:spPr bwMode="gray">
            <a:xfrm>
              <a:off x="8185763" y="50856"/>
              <a:ext cx="900000"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Network Plan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燕尾形 30"/>
            <p:cNvSpPr/>
            <p:nvPr/>
          </p:nvSpPr>
          <p:spPr bwMode="gray">
            <a:xfrm>
              <a:off x="7302867" y="50856"/>
              <a:ext cx="1012493"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Device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52441119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Service Deployment</a:t>
            </a:r>
            <a:endParaRPr lang="en-US" altLang="zh-CN" dirty="0"/>
          </a:p>
        </p:txBody>
      </p:sp>
      <p:sp>
        <p:nvSpPr>
          <p:cNvPr id="9" name="文本占位符 8"/>
          <p:cNvSpPr>
            <a:spLocks noGrp="1"/>
          </p:cNvSpPr>
          <p:nvPr>
            <p:ph type="body" sz="quarter" idx="10"/>
          </p:nvPr>
        </p:nvSpPr>
        <p:spPr bwMode="gray"/>
        <p:txBody>
          <a:bodyPr/>
          <a:lstStyle/>
          <a:p>
            <a:pPr algn="l"/>
            <a:r>
              <a:rPr lang="en-US" sz="1800" dirty="0" smtClean="0">
                <a:latin typeface="Huawei Sans" panose="020C0503030203020204" pitchFamily="34" charset="0"/>
              </a:rPr>
              <a:t>On large-sized campus networks, users are usually allowed access from any location, any VLAN, and any IP network segment with controlled network access rights.</a:t>
            </a:r>
            <a:endParaRPr lang="en-US" altLang="zh-CN" sz="1800" dirty="0">
              <a:latin typeface="Huawei Sans" panose="020C0503030203020204" pitchFamily="34" charset="0"/>
            </a:endParaRPr>
          </a:p>
        </p:txBody>
      </p:sp>
      <p:graphicFrame>
        <p:nvGraphicFramePr>
          <p:cNvPr id="40" name="表格 39"/>
          <p:cNvGraphicFramePr>
            <a:graphicFrameLocks noGrp="1"/>
          </p:cNvGraphicFramePr>
          <p:nvPr>
            <p:extLst/>
          </p:nvPr>
        </p:nvGraphicFramePr>
        <p:xfrm>
          <a:off x="6106859" y="2526844"/>
          <a:ext cx="5553879" cy="2255520"/>
        </p:xfrm>
        <a:graphic>
          <a:graphicData uri="http://schemas.openxmlformats.org/drawingml/2006/table">
            <a:tbl>
              <a:tblPr/>
              <a:tblGrid>
                <a:gridCol w="1308915"/>
                <a:gridCol w="4244964"/>
              </a:tblGrid>
              <a:tr h="276364">
                <a:tc>
                  <a:txBody>
                    <a:bodyPr/>
                    <a:lstStyle/>
                    <a:p>
                      <a:pPr algn="ctr" fontAlgn="ctr">
                        <a:lnSpc>
                          <a:spcPct val="100000"/>
                        </a:lnSpc>
                      </a:pPr>
                      <a:r>
                        <a:rPr lang="en-US" sz="1400" b="1" dirty="0" smtClean="0">
                          <a:latin typeface="Huawei Sans" panose="020C0503030203020204" pitchFamily="34" charset="0"/>
                        </a:rPr>
                        <a:t>Task</a:t>
                      </a:r>
                      <a:endParaRPr lang="en-US" sz="14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pPr>
                      <a:r>
                        <a:rPr lang="en-US" sz="1400" b="1" dirty="0" smtClean="0">
                          <a:latin typeface="Huawei Sans" panose="020C0503030203020204" pitchFamily="34" charset="0"/>
                        </a:rPr>
                        <a:t>Procedure</a:t>
                      </a:r>
                      <a:endParaRPr lang="en-US" altLang="zh-CN" sz="1400" b="1" dirty="0">
                        <a:effectLst/>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0">
                <a:tc>
                  <a:txBody>
                    <a:bodyPr/>
                    <a:lstStyle/>
                    <a:p>
                      <a:pPr algn="ctr" fontAlgn="ctr">
                        <a:lnSpc>
                          <a:spcPct val="100000"/>
                        </a:lnSpc>
                        <a:spcAft>
                          <a:spcPts val="600"/>
                        </a:spcAft>
                      </a:pPr>
                      <a:r>
                        <a:rPr lang="en-US" sz="1400" dirty="0" smtClean="0">
                          <a:latin typeface="Huawei Sans" panose="020C0503030203020204" pitchFamily="34" charset="0"/>
                        </a:rPr>
                        <a:t>Service deployment</a:t>
                      </a:r>
                      <a:endParaRPr lang="en-US" altLang="zh-CN" sz="1400" dirty="0">
                        <a:effectLst/>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342900" indent="-342900" algn="l" fontAlgn="ctr">
                        <a:lnSpc>
                          <a:spcPct val="100000"/>
                        </a:lnSpc>
                        <a:spcAft>
                          <a:spcPts val="600"/>
                        </a:spcAft>
                        <a:buFont typeface="+mj-lt"/>
                        <a:buAutoNum type="arabicPeriod"/>
                      </a:pPr>
                      <a:r>
                        <a:rPr lang="en-US" sz="1400" dirty="0" smtClean="0">
                          <a:latin typeface="Huawei Sans" panose="020C0503030203020204" pitchFamily="34" charset="0"/>
                        </a:rPr>
                        <a:t>Configure free mobility, including creating security groups and</a:t>
                      </a:r>
                      <a:r>
                        <a:rPr lang="en-US" sz="1400" baseline="0" dirty="0" smtClean="0">
                          <a:latin typeface="Huawei Sans" panose="020C0503030203020204" pitchFamily="34" charset="0"/>
                        </a:rPr>
                        <a:t> a </a:t>
                      </a:r>
                      <a:r>
                        <a:rPr lang="en-US" sz="1400" dirty="0" smtClean="0">
                          <a:latin typeface="Huawei Sans" panose="020C0503030203020204" pitchFamily="34" charset="0"/>
                        </a:rPr>
                        <a:t>policy control matrix.</a:t>
                      </a:r>
                      <a:endParaRPr lang="en-US" altLang="zh-CN" sz="1400" dirty="0" smtClean="0">
                        <a:effectLst/>
                        <a:latin typeface="Huawei Sans" panose="020C0503030203020204" pitchFamily="34" charset="0"/>
                      </a:endParaRPr>
                    </a:p>
                    <a:p>
                      <a:pPr marL="342900" indent="-342900" algn="l" fontAlgn="ctr">
                        <a:lnSpc>
                          <a:spcPct val="100000"/>
                        </a:lnSpc>
                        <a:spcAft>
                          <a:spcPts val="600"/>
                        </a:spcAft>
                        <a:buFont typeface="+mj-lt"/>
                        <a:buAutoNum type="arabicPeriod"/>
                      </a:pPr>
                      <a:r>
                        <a:rPr lang="en-US" sz="1400" dirty="0" smtClean="0">
                          <a:latin typeface="Huawei Sans" panose="020C0503030203020204" pitchFamily="34" charset="0"/>
                        </a:rPr>
                        <a:t>Configure access authentication, including creating user authentication accounts, authentication rules, authorization results, authorization rules, and Portal page management.</a:t>
                      </a:r>
                      <a:endParaRPr lang="en-US" altLang="zh-CN" sz="1400" dirty="0" smtClean="0">
                        <a:effectLst/>
                        <a:latin typeface="Huawei Sans" panose="020C0503030203020204" pitchFamily="34" charset="0"/>
                      </a:endParaRPr>
                    </a:p>
                    <a:p>
                      <a:pPr marL="342900" indent="-342900" algn="l" fontAlgn="ctr">
                        <a:lnSpc>
                          <a:spcPct val="100000"/>
                        </a:lnSpc>
                        <a:spcAft>
                          <a:spcPts val="600"/>
                        </a:spcAft>
                        <a:buFont typeface="+mj-lt"/>
                        <a:buAutoNum type="arabicPeriod"/>
                      </a:pPr>
                      <a:r>
                        <a:rPr lang="en-US" sz="1400" dirty="0" smtClean="0">
                          <a:latin typeface="Huawei Sans" panose="020C0503030203020204" pitchFamily="34" charset="0"/>
                        </a:rPr>
                        <a:t>Deliver WLAN services.</a:t>
                      </a:r>
                      <a:endParaRPr lang="en-US" altLang="zh-CN" sz="1400" dirty="0" smtClean="0">
                        <a:effectLst/>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41" name="圆角矩形 40"/>
          <p:cNvSpPr/>
          <p:nvPr/>
        </p:nvSpPr>
        <p:spPr bwMode="gray">
          <a:xfrm>
            <a:off x="587974" y="2413767"/>
            <a:ext cx="5223356" cy="1923459"/>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8" name="梯形 47"/>
          <p:cNvSpPr/>
          <p:nvPr/>
        </p:nvSpPr>
        <p:spPr bwMode="gray">
          <a:xfrm>
            <a:off x="2522587" y="3662326"/>
            <a:ext cx="1439730" cy="501291"/>
          </a:xfrm>
          <a:prstGeom prst="trapezoid">
            <a:avLst>
              <a:gd name="adj" fmla="val 22961"/>
            </a:avLst>
          </a:prstGeom>
          <a:gradFill flip="none" rotWithShape="1">
            <a:gsLst>
              <a:gs pos="0">
                <a:schemeClr val="bg1">
                  <a:alpha val="4000"/>
                </a:schemeClr>
              </a:gs>
              <a:gs pos="100000">
                <a:srgbClr val="EEB3B8"/>
              </a:gs>
            </a:gsLst>
            <a:lin ang="5400000" scaled="1"/>
            <a:tileRect/>
          </a:gradFill>
          <a:ln>
            <a:gradFill flip="none" rotWithShape="1">
              <a:gsLst>
                <a:gs pos="0">
                  <a:schemeClr val="accent1">
                    <a:lumMod val="5000"/>
                    <a:lumOff val="95000"/>
                    <a:alpha val="0"/>
                  </a:schemeClr>
                </a:gs>
                <a:gs pos="82000">
                  <a:srgbClr val="E28189"/>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梯形 48"/>
          <p:cNvSpPr/>
          <p:nvPr/>
        </p:nvSpPr>
        <p:spPr bwMode="gray">
          <a:xfrm>
            <a:off x="4247699" y="3662326"/>
            <a:ext cx="1439730" cy="501291"/>
          </a:xfrm>
          <a:prstGeom prst="trapezoid">
            <a:avLst>
              <a:gd name="adj" fmla="val 22961"/>
            </a:avLst>
          </a:prstGeom>
          <a:gradFill flip="none" rotWithShape="1">
            <a:gsLst>
              <a:gs pos="0">
                <a:schemeClr val="bg1">
                  <a:alpha val="4000"/>
                </a:schemeClr>
              </a:gs>
              <a:gs pos="100000">
                <a:schemeClr val="accent2">
                  <a:lumMod val="20000"/>
                  <a:lumOff val="80000"/>
                </a:schemeClr>
              </a:gs>
            </a:gsLst>
            <a:lin ang="5400000" scaled="1"/>
            <a:tileRect/>
          </a:gradFill>
          <a:ln>
            <a:gradFill flip="none" rotWithShape="1">
              <a:gsLst>
                <a:gs pos="0">
                  <a:schemeClr val="accent1">
                    <a:lumMod val="5000"/>
                    <a:lumOff val="95000"/>
                    <a:alpha val="0"/>
                  </a:schemeClr>
                </a:gs>
                <a:gs pos="82000">
                  <a:schemeClr val="accent2">
                    <a:lumMod val="60000"/>
                    <a:lumOff val="4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bwMode="gray">
          <a:xfrm>
            <a:off x="2854199" y="3840042"/>
            <a:ext cx="696024"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RD_VN</a:t>
            </a:r>
            <a:endParaRPr lang="en-US" sz="1200" b="1" dirty="0">
              <a:latin typeface="Huawei Sans" panose="020C0503030203020204" pitchFamily="34" charset="0"/>
            </a:endParaRPr>
          </a:p>
        </p:txBody>
      </p:sp>
      <p:sp>
        <p:nvSpPr>
          <p:cNvPr id="51" name="文本框 50"/>
          <p:cNvSpPr txBox="1"/>
          <p:nvPr/>
        </p:nvSpPr>
        <p:spPr bwMode="gray">
          <a:xfrm>
            <a:off x="4555431" y="3840042"/>
            <a:ext cx="824265"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MKT_VN</a:t>
            </a:r>
            <a:endParaRPr lang="en-US" sz="1200" b="1" dirty="0">
              <a:latin typeface="Huawei Sans" panose="020C0503030203020204" pitchFamily="34" charset="0"/>
            </a:endParaRPr>
          </a:p>
        </p:txBody>
      </p:sp>
      <p:cxnSp>
        <p:nvCxnSpPr>
          <p:cNvPr id="52" name="曲线连接符 51"/>
          <p:cNvCxnSpPr>
            <a:stCxn id="67" idx="0"/>
            <a:endCxn id="69" idx="0"/>
          </p:cNvCxnSpPr>
          <p:nvPr/>
        </p:nvCxnSpPr>
        <p:spPr bwMode="gray">
          <a:xfrm rot="5400000" flipH="1" flipV="1">
            <a:off x="4070388" y="2346584"/>
            <a:ext cx="12700" cy="1723657"/>
          </a:xfrm>
          <a:prstGeom prst="curvedConnector3">
            <a:avLst>
              <a:gd name="adj1" fmla="val 2553488"/>
            </a:avLst>
          </a:prstGeom>
          <a:ln w="57150">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bwMode="gray">
          <a:xfrm>
            <a:off x="617517" y="2553126"/>
            <a:ext cx="708848" cy="307777"/>
          </a:xfrm>
          <a:prstGeom prst="rect">
            <a:avLst/>
          </a:prstGeom>
          <a:noFill/>
        </p:spPr>
        <p:txBody>
          <a:bodyPr wrap="none" rtlCol="0">
            <a:spAutoFit/>
          </a:bodyPr>
          <a:lstStyle/>
          <a:p>
            <a:pPr fontAlgn="ctr"/>
            <a:r>
              <a:rPr lang="en-US" sz="1400" b="1" dirty="0" smtClean="0">
                <a:latin typeface="Huawei Sans" panose="020C0503030203020204" pitchFamily="34" charset="0"/>
              </a:rPr>
              <a:t>Fabric</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54" name="图片 53" descr="PC.png">
            <a:extLst>
              <a:ext uri="{FF2B5EF4-FFF2-40B4-BE49-F238E27FC236}">
                <a16:creationId xmlns:a16="http://schemas.microsoft.com/office/drawing/2014/main" xmlns="" id="{4666702E-823D-4236-BF2F-880359158C83}"/>
              </a:ext>
            </a:extLst>
          </p:cNvPr>
          <p:cNvPicPr>
            <a:picLocks noChangeAspect="1"/>
          </p:cNvPicPr>
          <p:nvPr/>
        </p:nvPicPr>
        <p:blipFill>
          <a:blip r:embed="rId3" cstate="print"/>
          <a:stretch>
            <a:fillRect/>
          </a:stretch>
        </p:blipFill>
        <p:spPr bwMode="gray">
          <a:xfrm>
            <a:off x="3430600" y="4469440"/>
            <a:ext cx="445506" cy="342149"/>
          </a:xfrm>
          <a:prstGeom prst="rect">
            <a:avLst/>
          </a:prstGeom>
        </p:spPr>
      </p:pic>
      <p:sp>
        <p:nvSpPr>
          <p:cNvPr id="56" name="文本框 55"/>
          <p:cNvSpPr txBox="1"/>
          <p:nvPr/>
        </p:nvSpPr>
        <p:spPr bwMode="gray">
          <a:xfrm>
            <a:off x="3258053" y="4797732"/>
            <a:ext cx="790601" cy="430887"/>
          </a:xfrm>
          <a:prstGeom prst="rect">
            <a:avLst/>
          </a:prstGeom>
          <a:noFill/>
        </p:spPr>
        <p:txBody>
          <a:bodyPr wrap="none" rtlCol="0">
            <a:spAutoFit/>
          </a:bodyPr>
          <a:lstStyle/>
          <a:p>
            <a:pPr algn="ctr" fontAlgn="ctr"/>
            <a:r>
              <a:rPr lang="en-US" sz="1100" b="1" dirty="0" smtClean="0">
                <a:latin typeface="Huawei Sans" panose="020C0503030203020204" pitchFamily="34" charset="0"/>
              </a:rPr>
              <a:t>Research</a:t>
            </a:r>
          </a:p>
          <a:p>
            <a:pPr algn="ctr" fontAlgn="ctr"/>
            <a:r>
              <a:rPr lang="en-US" sz="1100" b="1" dirty="0" smtClean="0">
                <a:latin typeface="Huawei Sans" panose="020C0503030203020204" pitchFamily="34" charset="0"/>
              </a:rPr>
              <a:t>(802.1X)</a:t>
            </a:r>
            <a:endParaRPr lang="en-US" altLang="zh-CN" sz="11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57" name="图片 56" descr="PC.png">
            <a:extLst>
              <a:ext uri="{FF2B5EF4-FFF2-40B4-BE49-F238E27FC236}">
                <a16:creationId xmlns:a16="http://schemas.microsoft.com/office/drawing/2014/main" xmlns="" id="{4666702E-823D-4236-BF2F-880359158C83}"/>
              </a:ext>
            </a:extLst>
          </p:cNvPr>
          <p:cNvPicPr>
            <a:picLocks noChangeAspect="1"/>
          </p:cNvPicPr>
          <p:nvPr/>
        </p:nvPicPr>
        <p:blipFill>
          <a:blip r:embed="rId3" cstate="print"/>
          <a:stretch>
            <a:fillRect/>
          </a:stretch>
        </p:blipFill>
        <p:spPr bwMode="gray">
          <a:xfrm>
            <a:off x="4744810" y="4469440"/>
            <a:ext cx="445506" cy="342149"/>
          </a:xfrm>
          <a:prstGeom prst="rect">
            <a:avLst/>
          </a:prstGeom>
        </p:spPr>
      </p:pic>
      <p:sp>
        <p:nvSpPr>
          <p:cNvPr id="58" name="文本框 57"/>
          <p:cNvSpPr txBox="1"/>
          <p:nvPr/>
        </p:nvSpPr>
        <p:spPr bwMode="gray">
          <a:xfrm>
            <a:off x="4584284" y="4797732"/>
            <a:ext cx="766557" cy="430887"/>
          </a:xfrm>
          <a:prstGeom prst="rect">
            <a:avLst/>
          </a:prstGeom>
          <a:noFill/>
        </p:spPr>
        <p:txBody>
          <a:bodyPr wrap="none" rtlCol="0">
            <a:spAutoFit/>
          </a:bodyPr>
          <a:lstStyle/>
          <a:p>
            <a:pPr algn="ctr" fontAlgn="ctr"/>
            <a:r>
              <a:rPr lang="en-US" sz="1100" b="1" dirty="0" smtClean="0">
                <a:latin typeface="Huawei Sans" panose="020C0503030203020204" pitchFamily="34" charset="0"/>
              </a:rPr>
              <a:t>Sales</a:t>
            </a:r>
          </a:p>
          <a:p>
            <a:pPr algn="ctr" fontAlgn="ctr"/>
            <a:r>
              <a:rPr lang="en-US" sz="1100" b="1" dirty="0" smtClean="0">
                <a:latin typeface="Huawei Sans" panose="020C0503030203020204" pitchFamily="34" charset="0"/>
              </a:rPr>
              <a:t>(802.1X)</a:t>
            </a:r>
            <a:endParaRPr lang="en-US" altLang="zh-CN" sz="11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9" name="梯形 58"/>
          <p:cNvSpPr/>
          <p:nvPr/>
        </p:nvSpPr>
        <p:spPr bwMode="gray">
          <a:xfrm>
            <a:off x="795740" y="3662326"/>
            <a:ext cx="1439730" cy="501291"/>
          </a:xfrm>
          <a:prstGeom prst="trapezoid">
            <a:avLst>
              <a:gd name="adj" fmla="val 22961"/>
            </a:avLst>
          </a:prstGeom>
          <a:gradFill flip="none" rotWithShape="1">
            <a:gsLst>
              <a:gs pos="0">
                <a:schemeClr val="bg1">
                  <a:alpha val="4000"/>
                </a:schemeClr>
              </a:gs>
              <a:gs pos="100000">
                <a:schemeClr val="accent4">
                  <a:lumMod val="20000"/>
                  <a:lumOff val="80000"/>
                </a:schemeClr>
              </a:gs>
            </a:gsLst>
            <a:lin ang="5400000" scaled="1"/>
            <a:tileRect/>
          </a:gradFill>
          <a:ln>
            <a:gradFill flip="none" rotWithShape="1">
              <a:gsLst>
                <a:gs pos="0">
                  <a:schemeClr val="accent1">
                    <a:lumMod val="5000"/>
                    <a:lumOff val="95000"/>
                    <a:alpha val="0"/>
                  </a:schemeClr>
                </a:gs>
                <a:gs pos="82000">
                  <a:schemeClr val="accent4">
                    <a:lumMod val="60000"/>
                    <a:lumOff val="4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p:cNvSpPr txBox="1"/>
          <p:nvPr/>
        </p:nvSpPr>
        <p:spPr bwMode="gray">
          <a:xfrm>
            <a:off x="1119336" y="3840042"/>
            <a:ext cx="712054"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OA_VN</a:t>
            </a:r>
            <a:endParaRPr lang="en-US" sz="1200" b="1" dirty="0">
              <a:latin typeface="Huawei Sans" panose="020C0503030203020204" pitchFamily="34" charset="0"/>
            </a:endParaRPr>
          </a:p>
        </p:txBody>
      </p:sp>
      <p:pic>
        <p:nvPicPr>
          <p:cNvPr id="61" name="图片 60" descr="PC.png">
            <a:extLst>
              <a:ext uri="{FF2B5EF4-FFF2-40B4-BE49-F238E27FC236}">
                <a16:creationId xmlns:a16="http://schemas.microsoft.com/office/drawing/2014/main" xmlns="" id="{4666702E-823D-4236-BF2F-880359158C83}"/>
              </a:ext>
            </a:extLst>
          </p:cNvPr>
          <p:cNvPicPr>
            <a:picLocks noChangeAspect="1"/>
          </p:cNvPicPr>
          <p:nvPr/>
        </p:nvPicPr>
        <p:blipFill>
          <a:blip r:embed="rId3" cstate="print"/>
          <a:stretch>
            <a:fillRect/>
          </a:stretch>
        </p:blipFill>
        <p:spPr bwMode="gray">
          <a:xfrm>
            <a:off x="880859" y="4469440"/>
            <a:ext cx="445506" cy="342149"/>
          </a:xfrm>
          <a:prstGeom prst="rect">
            <a:avLst/>
          </a:prstGeom>
        </p:spPr>
      </p:pic>
      <p:sp>
        <p:nvSpPr>
          <p:cNvPr id="62" name="文本框 61"/>
          <p:cNvSpPr txBox="1"/>
          <p:nvPr/>
        </p:nvSpPr>
        <p:spPr bwMode="gray">
          <a:xfrm>
            <a:off x="720335" y="4797732"/>
            <a:ext cx="766557" cy="430887"/>
          </a:xfrm>
          <a:prstGeom prst="rect">
            <a:avLst/>
          </a:prstGeom>
          <a:noFill/>
        </p:spPr>
        <p:txBody>
          <a:bodyPr wrap="none" rtlCol="0">
            <a:spAutoFit/>
          </a:bodyPr>
          <a:lstStyle/>
          <a:p>
            <a:pPr algn="ctr" fontAlgn="ctr"/>
            <a:r>
              <a:rPr lang="en-US" sz="1100" b="1" dirty="0" smtClean="0">
                <a:latin typeface="Huawei Sans" panose="020C0503030203020204" pitchFamily="34" charset="0"/>
              </a:rPr>
              <a:t>Guest</a:t>
            </a:r>
          </a:p>
          <a:p>
            <a:pPr algn="ctr" fontAlgn="ctr"/>
            <a:r>
              <a:rPr lang="en-US" sz="1100" b="1" dirty="0" smtClean="0">
                <a:latin typeface="Huawei Sans" panose="020C0503030203020204" pitchFamily="34" charset="0"/>
              </a:rPr>
              <a:t>(802.1X)</a:t>
            </a:r>
            <a:endParaRPr lang="en-US" altLang="zh-CN" sz="11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63" name="图片 14" descr="日志告警服务器-蓝.png"/>
          <p:cNvPicPr>
            <a:picLocks noChangeAspect="1"/>
          </p:cNvPicPr>
          <p:nvPr/>
        </p:nvPicPr>
        <p:blipFill>
          <a:blip r:embed="rId4" cstate="print"/>
          <a:stretch>
            <a:fillRect/>
          </a:stretch>
        </p:blipFill>
        <p:spPr bwMode="gray">
          <a:xfrm>
            <a:off x="2063203" y="4507067"/>
            <a:ext cx="445956" cy="278465"/>
          </a:xfrm>
          <a:prstGeom prst="rect">
            <a:avLst/>
          </a:prstGeom>
        </p:spPr>
      </p:pic>
      <p:sp>
        <p:nvSpPr>
          <p:cNvPr id="64" name="文本框 63"/>
          <p:cNvSpPr txBox="1"/>
          <p:nvPr/>
        </p:nvSpPr>
        <p:spPr bwMode="gray">
          <a:xfrm>
            <a:off x="1924542" y="4797732"/>
            <a:ext cx="723275" cy="430887"/>
          </a:xfrm>
          <a:prstGeom prst="rect">
            <a:avLst/>
          </a:prstGeom>
          <a:noFill/>
        </p:spPr>
        <p:txBody>
          <a:bodyPr wrap="none" rtlCol="0">
            <a:spAutoFit/>
          </a:bodyPr>
          <a:lstStyle/>
          <a:p>
            <a:pPr algn="ctr" fontAlgn="ctr"/>
            <a:r>
              <a:rPr lang="en-US" sz="1100" b="1" dirty="0" smtClean="0">
                <a:latin typeface="Huawei Sans" panose="020C0503030203020204" pitchFamily="34" charset="0"/>
              </a:rPr>
              <a:t>Guest</a:t>
            </a:r>
          </a:p>
          <a:p>
            <a:pPr algn="ctr" fontAlgn="ctr"/>
            <a:r>
              <a:rPr lang="en-US" sz="1100" b="1" dirty="0" smtClean="0">
                <a:latin typeface="Huawei Sans" panose="020C0503030203020204" pitchFamily="34" charset="0"/>
              </a:rPr>
              <a:t>(Portal)</a:t>
            </a:r>
            <a:endParaRPr lang="en-US" altLang="zh-CN" sz="11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5" name="椭圆 64"/>
          <p:cNvSpPr/>
          <p:nvPr/>
        </p:nvSpPr>
        <p:spPr bwMode="gray">
          <a:xfrm>
            <a:off x="1163750" y="3208412"/>
            <a:ext cx="612000" cy="612000"/>
          </a:xfrm>
          <a:prstGeom prst="ellipse">
            <a:avLst/>
          </a:prstGeom>
          <a:solidFill>
            <a:schemeClr val="accent5">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6" name="文本框 65"/>
          <p:cNvSpPr txBox="1"/>
          <p:nvPr/>
        </p:nvSpPr>
        <p:spPr bwMode="gray">
          <a:xfrm>
            <a:off x="1108111" y="3272291"/>
            <a:ext cx="723280" cy="507831"/>
          </a:xfrm>
          <a:prstGeom prst="rect">
            <a:avLst/>
          </a:prstGeom>
          <a:noFill/>
        </p:spPr>
        <p:txBody>
          <a:bodyPr wrap="square" rtlCol="0" anchor="ctr">
            <a:spAutoFit/>
          </a:bodyPr>
          <a:lstStyle/>
          <a:p>
            <a:pPr algn="ctr" fontAlgn="ctr"/>
            <a:r>
              <a:rPr lang="en-US" sz="900" dirty="0" smtClean="0">
                <a:latin typeface="Huawei Sans" panose="020C0503030203020204" pitchFamily="34" charset="0"/>
              </a:rPr>
              <a:t>Guest</a:t>
            </a:r>
          </a:p>
          <a:p>
            <a:pPr algn="ctr" fontAlgn="ctr"/>
            <a:r>
              <a:rPr lang="en-US" sz="900" dirty="0" smtClean="0">
                <a:latin typeface="Huawei Sans" panose="020C0503030203020204" pitchFamily="34" charset="0"/>
              </a:rPr>
              <a:t>security group</a:t>
            </a:r>
            <a:endParaRPr lang="en-US" sz="900" dirty="0">
              <a:latin typeface="Huawei Sans" panose="020C0503030203020204" pitchFamily="34" charset="0"/>
            </a:endParaRPr>
          </a:p>
        </p:txBody>
      </p:sp>
      <p:sp>
        <p:nvSpPr>
          <p:cNvPr id="67" name="椭圆 66"/>
          <p:cNvSpPr/>
          <p:nvPr/>
        </p:nvSpPr>
        <p:spPr bwMode="gray">
          <a:xfrm>
            <a:off x="2902560" y="3208412"/>
            <a:ext cx="612000" cy="612000"/>
          </a:xfrm>
          <a:prstGeom prst="ellipse">
            <a:avLst/>
          </a:prstGeom>
          <a:solidFill>
            <a:schemeClr val="accent5">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8" name="文本框 67"/>
          <p:cNvSpPr txBox="1"/>
          <p:nvPr/>
        </p:nvSpPr>
        <p:spPr bwMode="gray">
          <a:xfrm>
            <a:off x="2866901" y="3272291"/>
            <a:ext cx="683322" cy="507831"/>
          </a:xfrm>
          <a:prstGeom prst="rect">
            <a:avLst/>
          </a:prstGeom>
          <a:noFill/>
        </p:spPr>
        <p:txBody>
          <a:bodyPr wrap="square" rtlCol="0" anchor="ctr">
            <a:spAutoFit/>
          </a:bodyPr>
          <a:lstStyle/>
          <a:p>
            <a:pPr algn="ctr" fontAlgn="ctr"/>
            <a:r>
              <a:rPr lang="en-US" sz="900" dirty="0" smtClean="0">
                <a:latin typeface="Huawei Sans" panose="020C0503030203020204" pitchFamily="34" charset="0"/>
              </a:rPr>
              <a:t>Research</a:t>
            </a:r>
            <a:endParaRPr lang="en-US" altLang="zh-CN" sz="900" dirty="0" smtClean="0">
              <a:latin typeface="Huawei Sans" panose="020C0503030203020204" pitchFamily="34" charset="0"/>
              <a:ea typeface="方正兰亭黑简体" panose="02000000000000000000" pitchFamily="2" charset="-122"/>
              <a:cs typeface="Huawei Sans" panose="020C0503030203020204" pitchFamily="34" charset="0"/>
            </a:endParaRPr>
          </a:p>
          <a:p>
            <a:pPr algn="ctr" fontAlgn="ctr"/>
            <a:r>
              <a:rPr lang="en-US" sz="900" dirty="0" smtClean="0">
                <a:latin typeface="Huawei Sans" panose="020C0503030203020204" pitchFamily="34" charset="0"/>
              </a:rPr>
              <a:t>security group</a:t>
            </a:r>
            <a:endParaRPr lang="en-US" sz="900" dirty="0">
              <a:latin typeface="Huawei Sans" panose="020C0503030203020204" pitchFamily="34" charset="0"/>
            </a:endParaRPr>
          </a:p>
        </p:txBody>
      </p:sp>
      <p:sp>
        <p:nvSpPr>
          <p:cNvPr id="69" name="椭圆 68"/>
          <p:cNvSpPr/>
          <p:nvPr/>
        </p:nvSpPr>
        <p:spPr bwMode="gray">
          <a:xfrm>
            <a:off x="4626217" y="3208412"/>
            <a:ext cx="612000" cy="612000"/>
          </a:xfrm>
          <a:prstGeom prst="ellipse">
            <a:avLst/>
          </a:prstGeom>
          <a:solidFill>
            <a:schemeClr val="accent5">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0" name="文本框 69"/>
          <p:cNvSpPr txBox="1"/>
          <p:nvPr/>
        </p:nvSpPr>
        <p:spPr bwMode="gray">
          <a:xfrm>
            <a:off x="4626218" y="3272291"/>
            <a:ext cx="612000" cy="507831"/>
          </a:xfrm>
          <a:prstGeom prst="rect">
            <a:avLst/>
          </a:prstGeom>
          <a:noFill/>
        </p:spPr>
        <p:txBody>
          <a:bodyPr wrap="square" rtlCol="0" anchor="ctr">
            <a:spAutoFit/>
          </a:bodyPr>
          <a:lstStyle/>
          <a:p>
            <a:pPr algn="ctr" fontAlgn="ctr"/>
            <a:r>
              <a:rPr lang="en-US" sz="900" dirty="0" smtClean="0">
                <a:latin typeface="Huawei Sans" panose="020C0503030203020204" pitchFamily="34" charset="0"/>
              </a:rPr>
              <a:t>Sales</a:t>
            </a:r>
          </a:p>
          <a:p>
            <a:pPr algn="ctr" fontAlgn="ctr"/>
            <a:r>
              <a:rPr lang="en-US" sz="900" dirty="0" smtClean="0">
                <a:latin typeface="Huawei Sans" panose="020C0503030203020204" pitchFamily="34" charset="0"/>
              </a:rPr>
              <a:t>security group</a:t>
            </a:r>
            <a:endParaRPr lang="en-US" sz="900" dirty="0">
              <a:latin typeface="Huawei Sans" panose="020C0503030203020204" pitchFamily="34" charset="0"/>
            </a:endParaRPr>
          </a:p>
        </p:txBody>
      </p:sp>
      <p:sp>
        <p:nvSpPr>
          <p:cNvPr id="71" name="文本框 70"/>
          <p:cNvSpPr txBox="1"/>
          <p:nvPr/>
        </p:nvSpPr>
        <p:spPr bwMode="gray">
          <a:xfrm>
            <a:off x="2726038" y="2369807"/>
            <a:ext cx="2624803" cy="523220"/>
          </a:xfrm>
          <a:prstGeom prst="rect">
            <a:avLst/>
          </a:prstGeom>
          <a:noFill/>
        </p:spPr>
        <p:txBody>
          <a:bodyPr wrap="square" rtlCol="0">
            <a:spAutoFit/>
          </a:bodyPr>
          <a:lstStyle/>
          <a:p>
            <a:pPr algn="ctr" fontAlgn="ctr"/>
            <a:r>
              <a:rPr lang="en-US" sz="1400" dirty="0" smtClean="0">
                <a:solidFill>
                  <a:srgbClr val="30B5C5"/>
                </a:solidFill>
                <a:latin typeface="Huawei Sans" panose="020C0503030203020204" pitchFamily="34" charset="0"/>
              </a:rPr>
              <a:t>Security group-based policy control matrix</a:t>
            </a:r>
            <a:endParaRPr lang="en-US" altLang="zh-CN" sz="1400" dirty="0">
              <a:solidFill>
                <a:srgbClr val="30B5C5"/>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2" name="任意多边形 71"/>
          <p:cNvSpPr/>
          <p:nvPr/>
        </p:nvSpPr>
        <p:spPr bwMode="gray">
          <a:xfrm>
            <a:off x="3201868" y="3851613"/>
            <a:ext cx="390809" cy="617828"/>
          </a:xfrm>
          <a:custGeom>
            <a:avLst/>
            <a:gdLst>
              <a:gd name="connsiteX0" fmla="*/ 390809 w 390809"/>
              <a:gd name="connsiteY0" fmla="*/ 712381 h 712381"/>
              <a:gd name="connsiteX1" fmla="*/ 50567 w 390809"/>
              <a:gd name="connsiteY1" fmla="*/ 340242 h 712381"/>
              <a:gd name="connsiteX2" fmla="*/ 8037 w 390809"/>
              <a:gd name="connsiteY2" fmla="*/ 0 h 712381"/>
            </a:gdLst>
            <a:ahLst/>
            <a:cxnLst>
              <a:cxn ang="0">
                <a:pos x="connsiteX0" y="connsiteY0"/>
              </a:cxn>
              <a:cxn ang="0">
                <a:pos x="connsiteX1" y="connsiteY1"/>
              </a:cxn>
              <a:cxn ang="0">
                <a:pos x="connsiteX2" y="connsiteY2"/>
              </a:cxn>
            </a:cxnLst>
            <a:rect l="l" t="t" r="r" b="b"/>
            <a:pathLst>
              <a:path w="390809" h="712381">
                <a:moveTo>
                  <a:pt x="390809" y="712381"/>
                </a:moveTo>
                <a:cubicBezTo>
                  <a:pt x="252585" y="585676"/>
                  <a:pt x="114362" y="458972"/>
                  <a:pt x="50567" y="340242"/>
                </a:cubicBezTo>
                <a:cubicBezTo>
                  <a:pt x="-13228" y="221512"/>
                  <a:pt x="-2596" y="110756"/>
                  <a:pt x="8037" y="0"/>
                </a:cubicBezTo>
              </a:path>
            </a:pathLst>
          </a:custGeom>
          <a:noFill/>
          <a:ln w="28575">
            <a:solidFill>
              <a:srgbClr val="C0000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73" name="任意多边形 72"/>
          <p:cNvSpPr/>
          <p:nvPr/>
        </p:nvSpPr>
        <p:spPr bwMode="gray">
          <a:xfrm>
            <a:off x="4921747" y="3819714"/>
            <a:ext cx="255685" cy="649727"/>
          </a:xfrm>
          <a:custGeom>
            <a:avLst/>
            <a:gdLst>
              <a:gd name="connsiteX0" fmla="*/ 0 w 255685"/>
              <a:gd name="connsiteY0" fmla="*/ 797442 h 797442"/>
              <a:gd name="connsiteX1" fmla="*/ 244549 w 255685"/>
              <a:gd name="connsiteY1" fmla="*/ 382772 h 797442"/>
              <a:gd name="connsiteX2" fmla="*/ 191386 w 255685"/>
              <a:gd name="connsiteY2" fmla="*/ 0 h 797442"/>
            </a:gdLst>
            <a:ahLst/>
            <a:cxnLst>
              <a:cxn ang="0">
                <a:pos x="connsiteX0" y="connsiteY0"/>
              </a:cxn>
              <a:cxn ang="0">
                <a:pos x="connsiteX1" y="connsiteY1"/>
              </a:cxn>
              <a:cxn ang="0">
                <a:pos x="connsiteX2" y="connsiteY2"/>
              </a:cxn>
            </a:cxnLst>
            <a:rect l="l" t="t" r="r" b="b"/>
            <a:pathLst>
              <a:path w="255685" h="797442">
                <a:moveTo>
                  <a:pt x="0" y="797442"/>
                </a:moveTo>
                <a:cubicBezTo>
                  <a:pt x="106325" y="656560"/>
                  <a:pt x="212651" y="515679"/>
                  <a:pt x="244549" y="382772"/>
                </a:cubicBezTo>
                <a:cubicBezTo>
                  <a:pt x="276447" y="249865"/>
                  <a:pt x="233916" y="124932"/>
                  <a:pt x="191386" y="0"/>
                </a:cubicBezTo>
              </a:path>
            </a:pathLst>
          </a:custGeom>
          <a:noFill/>
          <a:ln w="28575">
            <a:solidFill>
              <a:srgbClr val="00B05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nvGrpSpPr>
          <p:cNvPr id="3" name="组合 2"/>
          <p:cNvGrpSpPr/>
          <p:nvPr/>
        </p:nvGrpSpPr>
        <p:grpSpPr>
          <a:xfrm>
            <a:off x="6606000" y="50856"/>
            <a:ext cx="5155221" cy="324000"/>
            <a:chOff x="6829862" y="50856"/>
            <a:chExt cx="5155221" cy="324000"/>
          </a:xfrm>
        </p:grpSpPr>
        <p:sp>
          <p:nvSpPr>
            <p:cNvPr id="39" name="五边形 38"/>
            <p:cNvSpPr/>
            <p:nvPr/>
          </p:nvSpPr>
          <p:spPr bwMode="gray">
            <a:xfrm>
              <a:off x="6829862" y="50856"/>
              <a:ext cx="60260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800" dirty="0" smtClean="0">
                  <a:latin typeface="Huawei Sans" panose="020C0503030203020204" pitchFamily="34" charset="0"/>
                </a:rPr>
                <a:t>Site Design</a:t>
              </a:r>
              <a:endParaRPr lang="en-US" sz="800" dirty="0">
                <a:latin typeface="Huawei Sans" panose="020C0503030203020204" pitchFamily="34" charset="0"/>
              </a:endParaRPr>
            </a:p>
          </p:txBody>
        </p:sp>
        <p:sp>
          <p:nvSpPr>
            <p:cNvPr id="42" name="燕尾形 41"/>
            <p:cNvSpPr/>
            <p:nvPr/>
          </p:nvSpPr>
          <p:spPr bwMode="gray">
            <a:xfrm>
              <a:off x="9906217" y="50856"/>
              <a:ext cx="1272465"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VN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燕尾形 42"/>
            <p:cNvSpPr/>
            <p:nvPr/>
          </p:nvSpPr>
          <p:spPr bwMode="gray">
            <a:xfrm>
              <a:off x="11049083" y="50856"/>
              <a:ext cx="93600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chemeClr val="bg1"/>
                  </a:solidFill>
                  <a:latin typeface="Huawei Sans" panose="020C0503030203020204" pitchFamily="34" charset="0"/>
                </a:rPr>
                <a:t>Service Deployment</a:t>
              </a:r>
              <a:endParaRPr lang="en-US" altLang="zh-CN" sz="8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燕尾形 43"/>
            <p:cNvSpPr/>
            <p:nvPr/>
          </p:nvSpPr>
          <p:spPr bwMode="gray">
            <a:xfrm>
              <a:off x="8956166" y="50856"/>
              <a:ext cx="1079648"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Fabric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燕尾形 44"/>
            <p:cNvSpPr/>
            <p:nvPr/>
          </p:nvSpPr>
          <p:spPr bwMode="gray">
            <a:xfrm>
              <a:off x="8185763" y="50856"/>
              <a:ext cx="900000"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Network Plan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燕尾形 45"/>
            <p:cNvSpPr/>
            <p:nvPr/>
          </p:nvSpPr>
          <p:spPr bwMode="gray">
            <a:xfrm>
              <a:off x="7302867" y="50856"/>
              <a:ext cx="1012493"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Device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73121953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Free Mobility: Creating Security Groups</a:t>
            </a:r>
            <a:endParaRPr lang="en-US" altLang="zh-CN" dirty="0"/>
          </a:p>
        </p:txBody>
      </p:sp>
      <p:sp>
        <p:nvSpPr>
          <p:cNvPr id="9" name="文本占位符 8"/>
          <p:cNvSpPr>
            <a:spLocks noGrp="1"/>
          </p:cNvSpPr>
          <p:nvPr>
            <p:ph type="body" sz="quarter" idx="10"/>
          </p:nvPr>
        </p:nvSpPr>
        <p:spPr bwMode="gray"/>
        <p:txBody>
          <a:bodyPr/>
          <a:lstStyle/>
          <a:p>
            <a:pPr algn="l"/>
            <a:r>
              <a:rPr lang="en-US" sz="1800" dirty="0" smtClean="0">
                <a:latin typeface="Huawei Sans" panose="020C0503030203020204" pitchFamily="34" charset="0"/>
              </a:rPr>
              <a:t>A security group is an entity unit for permission control. Users or network service resources are allocated to different security groups. The access permissions between security groups are configured for user permission management on the network.</a:t>
            </a:r>
            <a:endParaRPr lang="en-US" altLang="zh-CN" sz="1800" dirty="0" smtClean="0">
              <a:latin typeface="Huawei Sans" panose="020C0503030203020204" pitchFamily="34" charset="0"/>
            </a:endParaRPr>
          </a:p>
        </p:txBody>
      </p:sp>
      <p:sp>
        <p:nvSpPr>
          <p:cNvPr id="40" name="圆角矩形 39"/>
          <p:cNvSpPr/>
          <p:nvPr/>
        </p:nvSpPr>
        <p:spPr bwMode="gray">
          <a:xfrm>
            <a:off x="587974" y="2520773"/>
            <a:ext cx="5223356" cy="1816453"/>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1" name="梯形 40"/>
          <p:cNvSpPr/>
          <p:nvPr/>
        </p:nvSpPr>
        <p:spPr bwMode="gray">
          <a:xfrm>
            <a:off x="2522587" y="3662326"/>
            <a:ext cx="1439730" cy="501291"/>
          </a:xfrm>
          <a:prstGeom prst="trapezoid">
            <a:avLst>
              <a:gd name="adj" fmla="val 22961"/>
            </a:avLst>
          </a:prstGeom>
          <a:gradFill flip="none" rotWithShape="1">
            <a:gsLst>
              <a:gs pos="0">
                <a:schemeClr val="bg1">
                  <a:alpha val="4000"/>
                </a:schemeClr>
              </a:gs>
              <a:gs pos="100000">
                <a:srgbClr val="EEB3B8"/>
              </a:gs>
            </a:gsLst>
            <a:lin ang="5400000" scaled="1"/>
            <a:tileRect/>
          </a:gradFill>
          <a:ln>
            <a:gradFill flip="none" rotWithShape="1">
              <a:gsLst>
                <a:gs pos="0">
                  <a:schemeClr val="accent1">
                    <a:lumMod val="5000"/>
                    <a:lumOff val="95000"/>
                    <a:alpha val="0"/>
                  </a:schemeClr>
                </a:gs>
                <a:gs pos="82000">
                  <a:srgbClr val="E28189"/>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梯形 47"/>
          <p:cNvSpPr/>
          <p:nvPr/>
        </p:nvSpPr>
        <p:spPr bwMode="gray">
          <a:xfrm>
            <a:off x="4247699" y="3662326"/>
            <a:ext cx="1439730" cy="501291"/>
          </a:xfrm>
          <a:prstGeom prst="trapezoid">
            <a:avLst>
              <a:gd name="adj" fmla="val 22961"/>
            </a:avLst>
          </a:prstGeom>
          <a:gradFill flip="none" rotWithShape="1">
            <a:gsLst>
              <a:gs pos="0">
                <a:schemeClr val="bg1">
                  <a:alpha val="4000"/>
                </a:schemeClr>
              </a:gs>
              <a:gs pos="100000">
                <a:schemeClr val="accent2">
                  <a:lumMod val="20000"/>
                  <a:lumOff val="80000"/>
                </a:schemeClr>
              </a:gs>
            </a:gsLst>
            <a:lin ang="5400000" scaled="1"/>
            <a:tileRect/>
          </a:gradFill>
          <a:ln>
            <a:gradFill flip="none" rotWithShape="1">
              <a:gsLst>
                <a:gs pos="0">
                  <a:schemeClr val="accent1">
                    <a:lumMod val="5000"/>
                    <a:lumOff val="95000"/>
                    <a:alpha val="0"/>
                  </a:schemeClr>
                </a:gs>
                <a:gs pos="82000">
                  <a:schemeClr val="accent2">
                    <a:lumMod val="60000"/>
                    <a:lumOff val="4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bwMode="gray">
          <a:xfrm>
            <a:off x="2854199" y="3840042"/>
            <a:ext cx="696024"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RD_VN</a:t>
            </a:r>
            <a:endParaRPr lang="en-US" sz="1200" b="1" dirty="0">
              <a:latin typeface="Huawei Sans" panose="020C0503030203020204" pitchFamily="34" charset="0"/>
            </a:endParaRPr>
          </a:p>
        </p:txBody>
      </p:sp>
      <p:sp>
        <p:nvSpPr>
          <p:cNvPr id="50" name="文本框 49"/>
          <p:cNvSpPr txBox="1"/>
          <p:nvPr/>
        </p:nvSpPr>
        <p:spPr bwMode="gray">
          <a:xfrm>
            <a:off x="4555431" y="3840042"/>
            <a:ext cx="824265"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MKT_VN</a:t>
            </a:r>
            <a:endParaRPr lang="en-US" sz="1200" b="1" dirty="0">
              <a:latin typeface="Huawei Sans" panose="020C0503030203020204" pitchFamily="34" charset="0"/>
            </a:endParaRPr>
          </a:p>
        </p:txBody>
      </p:sp>
      <p:sp>
        <p:nvSpPr>
          <p:cNvPr id="52" name="文本框 51"/>
          <p:cNvSpPr txBox="1"/>
          <p:nvPr/>
        </p:nvSpPr>
        <p:spPr bwMode="gray">
          <a:xfrm>
            <a:off x="617517" y="2553126"/>
            <a:ext cx="708848" cy="307777"/>
          </a:xfrm>
          <a:prstGeom prst="rect">
            <a:avLst/>
          </a:prstGeom>
          <a:noFill/>
        </p:spPr>
        <p:txBody>
          <a:bodyPr wrap="none" rtlCol="0">
            <a:spAutoFit/>
          </a:bodyPr>
          <a:lstStyle/>
          <a:p>
            <a:pPr fontAlgn="ctr"/>
            <a:r>
              <a:rPr lang="en-US" sz="1400" b="1" dirty="0" smtClean="0">
                <a:latin typeface="Huawei Sans" panose="020C0503030203020204" pitchFamily="34" charset="0"/>
              </a:rPr>
              <a:t>Fabric</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53" name="图片 52" descr="PC.png">
            <a:extLst>
              <a:ext uri="{FF2B5EF4-FFF2-40B4-BE49-F238E27FC236}">
                <a16:creationId xmlns:a16="http://schemas.microsoft.com/office/drawing/2014/main" xmlns="" id="{4666702E-823D-4236-BF2F-880359158C83}"/>
              </a:ext>
            </a:extLst>
          </p:cNvPr>
          <p:cNvPicPr>
            <a:picLocks noChangeAspect="1"/>
          </p:cNvPicPr>
          <p:nvPr/>
        </p:nvPicPr>
        <p:blipFill>
          <a:blip r:embed="rId3" cstate="print"/>
          <a:stretch>
            <a:fillRect/>
          </a:stretch>
        </p:blipFill>
        <p:spPr bwMode="gray">
          <a:xfrm>
            <a:off x="3430600" y="4469440"/>
            <a:ext cx="445506" cy="342149"/>
          </a:xfrm>
          <a:prstGeom prst="rect">
            <a:avLst/>
          </a:prstGeom>
        </p:spPr>
      </p:pic>
      <p:sp>
        <p:nvSpPr>
          <p:cNvPr id="54" name="文本框 53"/>
          <p:cNvSpPr txBox="1"/>
          <p:nvPr/>
        </p:nvSpPr>
        <p:spPr bwMode="gray">
          <a:xfrm>
            <a:off x="3258053" y="4797732"/>
            <a:ext cx="790601" cy="430887"/>
          </a:xfrm>
          <a:prstGeom prst="rect">
            <a:avLst/>
          </a:prstGeom>
          <a:noFill/>
        </p:spPr>
        <p:txBody>
          <a:bodyPr wrap="none" rtlCol="0">
            <a:spAutoFit/>
          </a:bodyPr>
          <a:lstStyle/>
          <a:p>
            <a:pPr algn="ctr" fontAlgn="ctr"/>
            <a:r>
              <a:rPr lang="en-US" sz="1100" b="1" dirty="0" smtClean="0">
                <a:latin typeface="Huawei Sans" panose="020C0503030203020204" pitchFamily="34" charset="0"/>
              </a:rPr>
              <a:t>Research</a:t>
            </a:r>
          </a:p>
          <a:p>
            <a:pPr algn="ctr" fontAlgn="ctr"/>
            <a:r>
              <a:rPr lang="en-US" sz="1100" b="1" dirty="0" smtClean="0">
                <a:latin typeface="Huawei Sans" panose="020C0503030203020204" pitchFamily="34" charset="0"/>
              </a:rPr>
              <a:t>(802.1X)</a:t>
            </a:r>
            <a:endParaRPr lang="en-US" altLang="zh-CN" sz="11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56" name="图片 55" descr="PC.png">
            <a:extLst>
              <a:ext uri="{FF2B5EF4-FFF2-40B4-BE49-F238E27FC236}">
                <a16:creationId xmlns:a16="http://schemas.microsoft.com/office/drawing/2014/main" xmlns="" id="{4666702E-823D-4236-BF2F-880359158C83}"/>
              </a:ext>
            </a:extLst>
          </p:cNvPr>
          <p:cNvPicPr>
            <a:picLocks noChangeAspect="1"/>
          </p:cNvPicPr>
          <p:nvPr/>
        </p:nvPicPr>
        <p:blipFill>
          <a:blip r:embed="rId3" cstate="print"/>
          <a:stretch>
            <a:fillRect/>
          </a:stretch>
        </p:blipFill>
        <p:spPr bwMode="gray">
          <a:xfrm>
            <a:off x="4744810" y="4469440"/>
            <a:ext cx="445506" cy="342149"/>
          </a:xfrm>
          <a:prstGeom prst="rect">
            <a:avLst/>
          </a:prstGeom>
        </p:spPr>
      </p:pic>
      <p:sp>
        <p:nvSpPr>
          <p:cNvPr id="57" name="文本框 56"/>
          <p:cNvSpPr txBox="1"/>
          <p:nvPr/>
        </p:nvSpPr>
        <p:spPr bwMode="gray">
          <a:xfrm>
            <a:off x="4584284" y="4797732"/>
            <a:ext cx="766557" cy="430887"/>
          </a:xfrm>
          <a:prstGeom prst="rect">
            <a:avLst/>
          </a:prstGeom>
          <a:noFill/>
        </p:spPr>
        <p:txBody>
          <a:bodyPr wrap="none" rtlCol="0">
            <a:spAutoFit/>
          </a:bodyPr>
          <a:lstStyle/>
          <a:p>
            <a:pPr algn="ctr" fontAlgn="ctr"/>
            <a:r>
              <a:rPr lang="en-US" sz="1100" b="1" dirty="0" smtClean="0">
                <a:latin typeface="Huawei Sans" panose="020C0503030203020204" pitchFamily="34" charset="0"/>
              </a:rPr>
              <a:t>Sales</a:t>
            </a:r>
          </a:p>
          <a:p>
            <a:pPr algn="ctr" fontAlgn="ctr"/>
            <a:r>
              <a:rPr lang="en-US" sz="1100" b="1" dirty="0" smtClean="0">
                <a:latin typeface="Huawei Sans" panose="020C0503030203020204" pitchFamily="34" charset="0"/>
              </a:rPr>
              <a:t>(802.1X)</a:t>
            </a:r>
            <a:endParaRPr lang="en-US" altLang="zh-CN" sz="11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8" name="梯形 57"/>
          <p:cNvSpPr/>
          <p:nvPr/>
        </p:nvSpPr>
        <p:spPr bwMode="gray">
          <a:xfrm>
            <a:off x="795740" y="3662326"/>
            <a:ext cx="1439730" cy="501291"/>
          </a:xfrm>
          <a:prstGeom prst="trapezoid">
            <a:avLst>
              <a:gd name="adj" fmla="val 22961"/>
            </a:avLst>
          </a:prstGeom>
          <a:gradFill flip="none" rotWithShape="1">
            <a:gsLst>
              <a:gs pos="0">
                <a:schemeClr val="bg1">
                  <a:alpha val="4000"/>
                </a:schemeClr>
              </a:gs>
              <a:gs pos="100000">
                <a:schemeClr val="accent4">
                  <a:lumMod val="20000"/>
                  <a:lumOff val="80000"/>
                </a:schemeClr>
              </a:gs>
            </a:gsLst>
            <a:lin ang="5400000" scaled="1"/>
            <a:tileRect/>
          </a:gradFill>
          <a:ln>
            <a:gradFill flip="none" rotWithShape="1">
              <a:gsLst>
                <a:gs pos="0">
                  <a:schemeClr val="accent1">
                    <a:lumMod val="5000"/>
                    <a:lumOff val="95000"/>
                    <a:alpha val="0"/>
                  </a:schemeClr>
                </a:gs>
                <a:gs pos="82000">
                  <a:schemeClr val="accent4">
                    <a:lumMod val="60000"/>
                    <a:lumOff val="4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文本框 58"/>
          <p:cNvSpPr txBox="1"/>
          <p:nvPr/>
        </p:nvSpPr>
        <p:spPr bwMode="gray">
          <a:xfrm>
            <a:off x="1119336" y="3840042"/>
            <a:ext cx="712054"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OA_VN</a:t>
            </a:r>
            <a:endParaRPr lang="en-US" sz="1200" b="1" dirty="0">
              <a:latin typeface="Huawei Sans" panose="020C0503030203020204" pitchFamily="34" charset="0"/>
            </a:endParaRPr>
          </a:p>
        </p:txBody>
      </p:sp>
      <p:pic>
        <p:nvPicPr>
          <p:cNvPr id="60" name="图片 59" descr="PC.png">
            <a:extLst>
              <a:ext uri="{FF2B5EF4-FFF2-40B4-BE49-F238E27FC236}">
                <a16:creationId xmlns:a16="http://schemas.microsoft.com/office/drawing/2014/main" xmlns="" id="{4666702E-823D-4236-BF2F-880359158C83}"/>
              </a:ext>
            </a:extLst>
          </p:cNvPr>
          <p:cNvPicPr>
            <a:picLocks noChangeAspect="1"/>
          </p:cNvPicPr>
          <p:nvPr/>
        </p:nvPicPr>
        <p:blipFill>
          <a:blip r:embed="rId3" cstate="print"/>
          <a:stretch>
            <a:fillRect/>
          </a:stretch>
        </p:blipFill>
        <p:spPr bwMode="gray">
          <a:xfrm>
            <a:off x="880859" y="4469440"/>
            <a:ext cx="445506" cy="342149"/>
          </a:xfrm>
          <a:prstGeom prst="rect">
            <a:avLst/>
          </a:prstGeom>
        </p:spPr>
      </p:pic>
      <p:sp>
        <p:nvSpPr>
          <p:cNvPr id="61" name="文本框 60"/>
          <p:cNvSpPr txBox="1"/>
          <p:nvPr/>
        </p:nvSpPr>
        <p:spPr bwMode="gray">
          <a:xfrm>
            <a:off x="720335" y="4797732"/>
            <a:ext cx="766557" cy="430887"/>
          </a:xfrm>
          <a:prstGeom prst="rect">
            <a:avLst/>
          </a:prstGeom>
          <a:noFill/>
        </p:spPr>
        <p:txBody>
          <a:bodyPr wrap="none" rtlCol="0">
            <a:spAutoFit/>
          </a:bodyPr>
          <a:lstStyle/>
          <a:p>
            <a:pPr algn="ctr" fontAlgn="ctr"/>
            <a:r>
              <a:rPr lang="en-US" sz="1100" b="1" dirty="0" smtClean="0">
                <a:latin typeface="Huawei Sans" panose="020C0503030203020204" pitchFamily="34" charset="0"/>
              </a:rPr>
              <a:t>Guest</a:t>
            </a:r>
          </a:p>
          <a:p>
            <a:pPr algn="ctr" fontAlgn="ctr"/>
            <a:r>
              <a:rPr lang="en-US" sz="1100" b="1" dirty="0" smtClean="0">
                <a:latin typeface="Huawei Sans" panose="020C0503030203020204" pitchFamily="34" charset="0"/>
              </a:rPr>
              <a:t>(802.1X)</a:t>
            </a:r>
            <a:endParaRPr lang="en-US" altLang="zh-CN" sz="11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62" name="图片 14" descr="日志告警服务器-蓝.png"/>
          <p:cNvPicPr>
            <a:picLocks noChangeAspect="1"/>
          </p:cNvPicPr>
          <p:nvPr/>
        </p:nvPicPr>
        <p:blipFill>
          <a:blip r:embed="rId4" cstate="print"/>
          <a:stretch>
            <a:fillRect/>
          </a:stretch>
        </p:blipFill>
        <p:spPr bwMode="gray">
          <a:xfrm>
            <a:off x="2063203" y="4507067"/>
            <a:ext cx="445956" cy="278465"/>
          </a:xfrm>
          <a:prstGeom prst="rect">
            <a:avLst/>
          </a:prstGeom>
        </p:spPr>
      </p:pic>
      <p:sp>
        <p:nvSpPr>
          <p:cNvPr id="63" name="文本框 62"/>
          <p:cNvSpPr txBox="1"/>
          <p:nvPr/>
        </p:nvSpPr>
        <p:spPr bwMode="gray">
          <a:xfrm>
            <a:off x="1924542" y="4797732"/>
            <a:ext cx="723275" cy="430887"/>
          </a:xfrm>
          <a:prstGeom prst="rect">
            <a:avLst/>
          </a:prstGeom>
          <a:noFill/>
        </p:spPr>
        <p:txBody>
          <a:bodyPr wrap="none" rtlCol="0">
            <a:spAutoFit/>
          </a:bodyPr>
          <a:lstStyle/>
          <a:p>
            <a:pPr algn="ctr" fontAlgn="ctr"/>
            <a:r>
              <a:rPr lang="en-US" sz="1100" b="1" dirty="0" smtClean="0">
                <a:latin typeface="Huawei Sans" panose="020C0503030203020204" pitchFamily="34" charset="0"/>
              </a:rPr>
              <a:t>Guest</a:t>
            </a:r>
          </a:p>
          <a:p>
            <a:pPr algn="ctr" fontAlgn="ctr"/>
            <a:r>
              <a:rPr lang="en-US" sz="1100" b="1" dirty="0" smtClean="0">
                <a:latin typeface="Huawei Sans" panose="020C0503030203020204" pitchFamily="34" charset="0"/>
              </a:rPr>
              <a:t>(Portal)</a:t>
            </a:r>
            <a:endParaRPr lang="en-US" altLang="zh-CN" sz="11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4" name="椭圆 63"/>
          <p:cNvSpPr/>
          <p:nvPr/>
        </p:nvSpPr>
        <p:spPr bwMode="gray">
          <a:xfrm>
            <a:off x="1163750" y="3208412"/>
            <a:ext cx="612000" cy="612000"/>
          </a:xfrm>
          <a:prstGeom prst="ellipse">
            <a:avLst/>
          </a:prstGeom>
          <a:solidFill>
            <a:schemeClr val="accent5">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5" name="文本框 64"/>
          <p:cNvSpPr txBox="1"/>
          <p:nvPr/>
        </p:nvSpPr>
        <p:spPr bwMode="gray">
          <a:xfrm>
            <a:off x="1116902" y="3272291"/>
            <a:ext cx="723280" cy="507831"/>
          </a:xfrm>
          <a:prstGeom prst="rect">
            <a:avLst/>
          </a:prstGeom>
          <a:noFill/>
        </p:spPr>
        <p:txBody>
          <a:bodyPr wrap="square" rtlCol="0">
            <a:spAutoFit/>
          </a:bodyPr>
          <a:lstStyle/>
          <a:p>
            <a:pPr algn="ctr" fontAlgn="ctr"/>
            <a:r>
              <a:rPr lang="en-US" sz="900" dirty="0" smtClean="0">
                <a:latin typeface="Huawei Sans" panose="020C0503030203020204" pitchFamily="34" charset="0"/>
              </a:rPr>
              <a:t>Guest</a:t>
            </a:r>
          </a:p>
          <a:p>
            <a:pPr algn="ctr" fontAlgn="ctr"/>
            <a:r>
              <a:rPr lang="en-US" sz="900" dirty="0" smtClean="0">
                <a:latin typeface="Huawei Sans" panose="020C0503030203020204" pitchFamily="34" charset="0"/>
              </a:rPr>
              <a:t>security group</a:t>
            </a:r>
            <a:endParaRPr lang="en-US" sz="900" dirty="0">
              <a:latin typeface="Huawei Sans" panose="020C0503030203020204" pitchFamily="34" charset="0"/>
            </a:endParaRPr>
          </a:p>
        </p:txBody>
      </p:sp>
      <p:sp>
        <p:nvSpPr>
          <p:cNvPr id="66" name="椭圆 65"/>
          <p:cNvSpPr/>
          <p:nvPr/>
        </p:nvSpPr>
        <p:spPr bwMode="gray">
          <a:xfrm>
            <a:off x="2902560" y="3208412"/>
            <a:ext cx="612000" cy="612000"/>
          </a:xfrm>
          <a:prstGeom prst="ellipse">
            <a:avLst/>
          </a:prstGeom>
          <a:solidFill>
            <a:schemeClr val="accent5">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7" name="文本框 66"/>
          <p:cNvSpPr txBox="1"/>
          <p:nvPr/>
        </p:nvSpPr>
        <p:spPr bwMode="gray">
          <a:xfrm>
            <a:off x="2855713" y="3272291"/>
            <a:ext cx="723280" cy="507831"/>
          </a:xfrm>
          <a:prstGeom prst="rect">
            <a:avLst/>
          </a:prstGeom>
          <a:noFill/>
        </p:spPr>
        <p:txBody>
          <a:bodyPr wrap="square" rtlCol="0">
            <a:spAutoFit/>
          </a:bodyPr>
          <a:lstStyle/>
          <a:p>
            <a:pPr algn="ctr" fontAlgn="ctr"/>
            <a:r>
              <a:rPr lang="en-US" sz="900" dirty="0" smtClean="0">
                <a:latin typeface="Huawei Sans" panose="020C0503030203020204" pitchFamily="34" charset="0"/>
              </a:rPr>
              <a:t>Research</a:t>
            </a:r>
            <a:endParaRPr lang="en-US" altLang="zh-CN" sz="900" dirty="0" smtClean="0">
              <a:latin typeface="Huawei Sans" panose="020C0503030203020204" pitchFamily="34" charset="0"/>
              <a:ea typeface="方正兰亭黑简体" panose="02000000000000000000" pitchFamily="2" charset="-122"/>
              <a:cs typeface="Huawei Sans" panose="020C0503030203020204" pitchFamily="34" charset="0"/>
            </a:endParaRPr>
          </a:p>
          <a:p>
            <a:pPr algn="ctr" fontAlgn="ctr"/>
            <a:r>
              <a:rPr lang="en-US" sz="900" dirty="0" smtClean="0">
                <a:latin typeface="Huawei Sans" panose="020C0503030203020204" pitchFamily="34" charset="0"/>
              </a:rPr>
              <a:t>security group</a:t>
            </a:r>
            <a:endParaRPr lang="en-US" sz="900" dirty="0">
              <a:latin typeface="Huawei Sans" panose="020C0503030203020204" pitchFamily="34" charset="0"/>
            </a:endParaRPr>
          </a:p>
        </p:txBody>
      </p:sp>
      <p:sp>
        <p:nvSpPr>
          <p:cNvPr id="68" name="椭圆 67"/>
          <p:cNvSpPr/>
          <p:nvPr/>
        </p:nvSpPr>
        <p:spPr bwMode="gray">
          <a:xfrm>
            <a:off x="4626217" y="3208412"/>
            <a:ext cx="612000" cy="612000"/>
          </a:xfrm>
          <a:prstGeom prst="ellipse">
            <a:avLst/>
          </a:prstGeom>
          <a:solidFill>
            <a:schemeClr val="accent5">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9" name="文本框 68"/>
          <p:cNvSpPr txBox="1"/>
          <p:nvPr/>
        </p:nvSpPr>
        <p:spPr bwMode="gray">
          <a:xfrm>
            <a:off x="4579369" y="3272291"/>
            <a:ext cx="723280" cy="507831"/>
          </a:xfrm>
          <a:prstGeom prst="rect">
            <a:avLst/>
          </a:prstGeom>
          <a:noFill/>
        </p:spPr>
        <p:txBody>
          <a:bodyPr wrap="square" rtlCol="0">
            <a:spAutoFit/>
          </a:bodyPr>
          <a:lstStyle/>
          <a:p>
            <a:pPr algn="ctr" fontAlgn="ctr"/>
            <a:r>
              <a:rPr lang="en-US" sz="900" dirty="0" smtClean="0">
                <a:latin typeface="Huawei Sans" panose="020C0503030203020204" pitchFamily="34" charset="0"/>
              </a:rPr>
              <a:t>Sales</a:t>
            </a:r>
          </a:p>
          <a:p>
            <a:pPr algn="ctr" fontAlgn="ctr"/>
            <a:r>
              <a:rPr lang="en-US" sz="900" dirty="0" smtClean="0">
                <a:latin typeface="Huawei Sans" panose="020C0503030203020204" pitchFamily="34" charset="0"/>
              </a:rPr>
              <a:t>security group</a:t>
            </a:r>
            <a:endParaRPr lang="en-US" sz="900" dirty="0">
              <a:latin typeface="Huawei Sans" panose="020C0503030203020204" pitchFamily="34" charset="0"/>
            </a:endParaRPr>
          </a:p>
        </p:txBody>
      </p:sp>
      <p:sp>
        <p:nvSpPr>
          <p:cNvPr id="71" name="任意多边形 70"/>
          <p:cNvSpPr/>
          <p:nvPr/>
        </p:nvSpPr>
        <p:spPr bwMode="gray">
          <a:xfrm>
            <a:off x="3201868" y="3851613"/>
            <a:ext cx="390809" cy="617828"/>
          </a:xfrm>
          <a:custGeom>
            <a:avLst/>
            <a:gdLst>
              <a:gd name="connsiteX0" fmla="*/ 390809 w 390809"/>
              <a:gd name="connsiteY0" fmla="*/ 712381 h 712381"/>
              <a:gd name="connsiteX1" fmla="*/ 50567 w 390809"/>
              <a:gd name="connsiteY1" fmla="*/ 340242 h 712381"/>
              <a:gd name="connsiteX2" fmla="*/ 8037 w 390809"/>
              <a:gd name="connsiteY2" fmla="*/ 0 h 712381"/>
            </a:gdLst>
            <a:ahLst/>
            <a:cxnLst>
              <a:cxn ang="0">
                <a:pos x="connsiteX0" y="connsiteY0"/>
              </a:cxn>
              <a:cxn ang="0">
                <a:pos x="connsiteX1" y="connsiteY1"/>
              </a:cxn>
              <a:cxn ang="0">
                <a:pos x="connsiteX2" y="connsiteY2"/>
              </a:cxn>
            </a:cxnLst>
            <a:rect l="l" t="t" r="r" b="b"/>
            <a:pathLst>
              <a:path w="390809" h="712381">
                <a:moveTo>
                  <a:pt x="390809" y="712381"/>
                </a:moveTo>
                <a:cubicBezTo>
                  <a:pt x="252585" y="585676"/>
                  <a:pt x="114362" y="458972"/>
                  <a:pt x="50567" y="340242"/>
                </a:cubicBezTo>
                <a:cubicBezTo>
                  <a:pt x="-13228" y="221512"/>
                  <a:pt x="-2596" y="110756"/>
                  <a:pt x="8037" y="0"/>
                </a:cubicBezTo>
              </a:path>
            </a:pathLst>
          </a:custGeom>
          <a:noFill/>
          <a:ln w="28575">
            <a:solidFill>
              <a:srgbClr val="C0000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72" name="任意多边形 71"/>
          <p:cNvSpPr/>
          <p:nvPr/>
        </p:nvSpPr>
        <p:spPr bwMode="gray">
          <a:xfrm>
            <a:off x="4921747" y="3819714"/>
            <a:ext cx="255685" cy="649727"/>
          </a:xfrm>
          <a:custGeom>
            <a:avLst/>
            <a:gdLst>
              <a:gd name="connsiteX0" fmla="*/ 0 w 255685"/>
              <a:gd name="connsiteY0" fmla="*/ 797442 h 797442"/>
              <a:gd name="connsiteX1" fmla="*/ 244549 w 255685"/>
              <a:gd name="connsiteY1" fmla="*/ 382772 h 797442"/>
              <a:gd name="connsiteX2" fmla="*/ 191386 w 255685"/>
              <a:gd name="connsiteY2" fmla="*/ 0 h 797442"/>
            </a:gdLst>
            <a:ahLst/>
            <a:cxnLst>
              <a:cxn ang="0">
                <a:pos x="connsiteX0" y="connsiteY0"/>
              </a:cxn>
              <a:cxn ang="0">
                <a:pos x="connsiteX1" y="connsiteY1"/>
              </a:cxn>
              <a:cxn ang="0">
                <a:pos x="connsiteX2" y="connsiteY2"/>
              </a:cxn>
            </a:cxnLst>
            <a:rect l="l" t="t" r="r" b="b"/>
            <a:pathLst>
              <a:path w="255685" h="797442">
                <a:moveTo>
                  <a:pt x="0" y="797442"/>
                </a:moveTo>
                <a:cubicBezTo>
                  <a:pt x="106325" y="656560"/>
                  <a:pt x="212651" y="515679"/>
                  <a:pt x="244549" y="382772"/>
                </a:cubicBezTo>
                <a:cubicBezTo>
                  <a:pt x="276447" y="249865"/>
                  <a:pt x="233916" y="124932"/>
                  <a:pt x="191386" y="0"/>
                </a:cubicBezTo>
              </a:path>
            </a:pathLst>
          </a:custGeom>
          <a:noFill/>
          <a:ln w="28575">
            <a:solidFill>
              <a:srgbClr val="00B05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2" name="任意多边形 11"/>
          <p:cNvSpPr/>
          <p:nvPr/>
        </p:nvSpPr>
        <p:spPr bwMode="gray">
          <a:xfrm>
            <a:off x="1486352" y="3838470"/>
            <a:ext cx="573560" cy="643095"/>
          </a:xfrm>
          <a:custGeom>
            <a:avLst/>
            <a:gdLst>
              <a:gd name="connsiteX0" fmla="*/ 573560 w 573560"/>
              <a:gd name="connsiteY0" fmla="*/ 643095 h 643095"/>
              <a:gd name="connsiteX1" fmla="*/ 91239 w 573560"/>
              <a:gd name="connsiteY1" fmla="*/ 341644 h 643095"/>
              <a:gd name="connsiteX2" fmla="*/ 804 w 573560"/>
              <a:gd name="connsiteY2" fmla="*/ 0 h 643095"/>
            </a:gdLst>
            <a:ahLst/>
            <a:cxnLst>
              <a:cxn ang="0">
                <a:pos x="connsiteX0" y="connsiteY0"/>
              </a:cxn>
              <a:cxn ang="0">
                <a:pos x="connsiteX1" y="connsiteY1"/>
              </a:cxn>
              <a:cxn ang="0">
                <a:pos x="connsiteX2" y="connsiteY2"/>
              </a:cxn>
            </a:cxnLst>
            <a:rect l="l" t="t" r="r" b="b"/>
            <a:pathLst>
              <a:path w="573560" h="643095">
                <a:moveTo>
                  <a:pt x="573560" y="643095"/>
                </a:moveTo>
                <a:cubicBezTo>
                  <a:pt x="380129" y="545960"/>
                  <a:pt x="186698" y="448826"/>
                  <a:pt x="91239" y="341644"/>
                </a:cubicBezTo>
                <a:cubicBezTo>
                  <a:pt x="-4220" y="234462"/>
                  <a:pt x="-1708" y="117231"/>
                  <a:pt x="804" y="0"/>
                </a:cubicBezTo>
              </a:path>
            </a:pathLst>
          </a:custGeom>
          <a:noFill/>
          <a:ln w="28575">
            <a:solidFill>
              <a:srgbClr val="FFC00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pic>
        <p:nvPicPr>
          <p:cNvPr id="36" name="图片 35"/>
          <p:cNvPicPr>
            <a:picLocks noChangeAspect="1"/>
          </p:cNvPicPr>
          <p:nvPr/>
        </p:nvPicPr>
        <p:blipFill rotWithShape="1">
          <a:blip r:embed="rId5"/>
          <a:srcRect r="60980"/>
          <a:stretch/>
        </p:blipFill>
        <p:spPr>
          <a:xfrm>
            <a:off x="6084093" y="2520773"/>
            <a:ext cx="5400000" cy="3535495"/>
          </a:xfrm>
          <a:prstGeom prst="rect">
            <a:avLst/>
          </a:prstGeom>
          <a:ln>
            <a:solidFill>
              <a:schemeClr val="bg1">
                <a:lumMod val="85000"/>
              </a:schemeClr>
            </a:solidFill>
          </a:ln>
        </p:spPr>
      </p:pic>
      <p:grpSp>
        <p:nvGrpSpPr>
          <p:cNvPr id="3" name="组合 2"/>
          <p:cNvGrpSpPr/>
          <p:nvPr/>
        </p:nvGrpSpPr>
        <p:grpSpPr>
          <a:xfrm>
            <a:off x="6606000" y="50856"/>
            <a:ext cx="5155221" cy="324000"/>
            <a:chOff x="6829862" y="50856"/>
            <a:chExt cx="5155221" cy="324000"/>
          </a:xfrm>
        </p:grpSpPr>
        <p:sp>
          <p:nvSpPr>
            <p:cNvPr id="39" name="五边形 38"/>
            <p:cNvSpPr/>
            <p:nvPr/>
          </p:nvSpPr>
          <p:spPr bwMode="gray">
            <a:xfrm>
              <a:off x="6829862" y="50856"/>
              <a:ext cx="60260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800" dirty="0" smtClean="0">
                  <a:latin typeface="Huawei Sans" panose="020C0503030203020204" pitchFamily="34" charset="0"/>
                </a:rPr>
                <a:t>Site Design</a:t>
              </a:r>
              <a:endParaRPr lang="en-US" sz="800" dirty="0">
                <a:latin typeface="Huawei Sans" panose="020C0503030203020204" pitchFamily="34" charset="0"/>
              </a:endParaRPr>
            </a:p>
          </p:txBody>
        </p:sp>
        <p:sp>
          <p:nvSpPr>
            <p:cNvPr id="42" name="燕尾形 41"/>
            <p:cNvSpPr/>
            <p:nvPr/>
          </p:nvSpPr>
          <p:spPr bwMode="gray">
            <a:xfrm>
              <a:off x="9906217" y="50856"/>
              <a:ext cx="1272465"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dirty="0">
                  <a:latin typeface="Huawei Sans" panose="020C0503030203020204" pitchFamily="34" charset="0"/>
                </a:rPr>
                <a:t>VN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燕尾形 42"/>
            <p:cNvSpPr/>
            <p:nvPr/>
          </p:nvSpPr>
          <p:spPr bwMode="gray">
            <a:xfrm>
              <a:off x="11049083" y="50856"/>
              <a:ext cx="93600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chemeClr val="bg1"/>
                  </a:solidFill>
                  <a:latin typeface="Huawei Sans" panose="020C0503030203020204" pitchFamily="34" charset="0"/>
                </a:rPr>
                <a:t>Service Deployment</a:t>
              </a:r>
              <a:endParaRPr lang="en-US" altLang="zh-CN" sz="8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燕尾形 43"/>
            <p:cNvSpPr/>
            <p:nvPr/>
          </p:nvSpPr>
          <p:spPr bwMode="gray">
            <a:xfrm>
              <a:off x="8956166" y="50856"/>
              <a:ext cx="1079648"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Fabric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燕尾形 44"/>
            <p:cNvSpPr/>
            <p:nvPr/>
          </p:nvSpPr>
          <p:spPr bwMode="gray">
            <a:xfrm>
              <a:off x="8185763" y="50856"/>
              <a:ext cx="900000"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Network Plan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燕尾形 45"/>
            <p:cNvSpPr/>
            <p:nvPr/>
          </p:nvSpPr>
          <p:spPr bwMode="gray">
            <a:xfrm>
              <a:off x="7302867" y="50856"/>
              <a:ext cx="1012493"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Device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56988040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 name="图片 76"/>
          <p:cNvPicPr/>
          <p:nvPr/>
        </p:nvPicPr>
        <p:blipFill>
          <a:blip r:embed="rId3"/>
          <a:stretch>
            <a:fillRect/>
          </a:stretch>
        </p:blipFill>
        <p:spPr>
          <a:xfrm>
            <a:off x="6209857" y="4602136"/>
            <a:ext cx="5453380" cy="1508760"/>
          </a:xfrm>
          <a:prstGeom prst="rect">
            <a:avLst/>
          </a:prstGeom>
          <a:ln>
            <a:solidFill>
              <a:schemeClr val="bg1">
                <a:lumMod val="85000"/>
              </a:schemeClr>
            </a:solidFill>
          </a:ln>
        </p:spPr>
      </p:pic>
      <p:sp>
        <p:nvSpPr>
          <p:cNvPr id="2" name="标题 1"/>
          <p:cNvSpPr>
            <a:spLocks noGrp="1"/>
          </p:cNvSpPr>
          <p:nvPr>
            <p:ph type="title"/>
          </p:nvPr>
        </p:nvSpPr>
        <p:spPr/>
        <p:txBody>
          <a:bodyPr/>
          <a:lstStyle/>
          <a:p>
            <a:r>
              <a:rPr lang="en-US" smtClean="0"/>
              <a:t>Free Mobility: Creating a Policy Control Matrix</a:t>
            </a:r>
            <a:endParaRPr lang="en-US" altLang="zh-CN" dirty="0"/>
          </a:p>
        </p:txBody>
      </p:sp>
      <p:sp>
        <p:nvSpPr>
          <p:cNvPr id="3" name="文本占位符 2"/>
          <p:cNvSpPr>
            <a:spLocks noGrp="1"/>
          </p:cNvSpPr>
          <p:nvPr>
            <p:ph type="body" sz="quarter" idx="4294967295"/>
          </p:nvPr>
        </p:nvSpPr>
        <p:spPr bwMode="gray">
          <a:xfrm>
            <a:off x="442912" y="1052513"/>
            <a:ext cx="5653087" cy="1280704"/>
          </a:xfrm>
        </p:spPr>
        <p:txBody>
          <a:bodyPr/>
          <a:lstStyle/>
          <a:p>
            <a:pPr algn="l"/>
            <a:r>
              <a:rPr lang="en-US" sz="1600" dirty="0" smtClean="0">
                <a:latin typeface="Huawei Sans" panose="020C0503030203020204" pitchFamily="34" charset="0"/>
              </a:rPr>
              <a:t>Administrators can define network-wide control inter-group policies based on security groups. An inter-group control policy controls access between groups.</a:t>
            </a:r>
            <a:endParaRPr lang="en-US" sz="1600" dirty="0">
              <a:latin typeface="Huawei Sans" panose="020C0503030203020204" pitchFamily="34" charset="0"/>
            </a:endParaRPr>
          </a:p>
        </p:txBody>
      </p:sp>
      <p:sp>
        <p:nvSpPr>
          <p:cNvPr id="40" name="圆角矩形 39"/>
          <p:cNvSpPr/>
          <p:nvPr/>
        </p:nvSpPr>
        <p:spPr bwMode="gray">
          <a:xfrm>
            <a:off x="587974" y="2405623"/>
            <a:ext cx="5223356" cy="1931604"/>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1" name="梯形 40"/>
          <p:cNvSpPr/>
          <p:nvPr/>
        </p:nvSpPr>
        <p:spPr bwMode="gray">
          <a:xfrm>
            <a:off x="2522587" y="3662326"/>
            <a:ext cx="1439730" cy="501291"/>
          </a:xfrm>
          <a:prstGeom prst="trapezoid">
            <a:avLst>
              <a:gd name="adj" fmla="val 22961"/>
            </a:avLst>
          </a:prstGeom>
          <a:gradFill flip="none" rotWithShape="1">
            <a:gsLst>
              <a:gs pos="0">
                <a:schemeClr val="bg1">
                  <a:alpha val="4000"/>
                </a:schemeClr>
              </a:gs>
              <a:gs pos="100000">
                <a:srgbClr val="EEB3B8"/>
              </a:gs>
            </a:gsLst>
            <a:lin ang="5400000" scaled="1"/>
            <a:tileRect/>
          </a:gradFill>
          <a:ln>
            <a:gradFill flip="none" rotWithShape="1">
              <a:gsLst>
                <a:gs pos="0">
                  <a:schemeClr val="accent1">
                    <a:lumMod val="5000"/>
                    <a:lumOff val="95000"/>
                    <a:alpha val="0"/>
                  </a:schemeClr>
                </a:gs>
                <a:gs pos="82000">
                  <a:srgbClr val="E28189"/>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梯形 47"/>
          <p:cNvSpPr/>
          <p:nvPr/>
        </p:nvSpPr>
        <p:spPr bwMode="gray">
          <a:xfrm>
            <a:off x="4247699" y="3662326"/>
            <a:ext cx="1439730" cy="501291"/>
          </a:xfrm>
          <a:prstGeom prst="trapezoid">
            <a:avLst>
              <a:gd name="adj" fmla="val 22961"/>
            </a:avLst>
          </a:prstGeom>
          <a:gradFill flip="none" rotWithShape="1">
            <a:gsLst>
              <a:gs pos="0">
                <a:schemeClr val="bg1">
                  <a:alpha val="4000"/>
                </a:schemeClr>
              </a:gs>
              <a:gs pos="100000">
                <a:schemeClr val="accent2">
                  <a:lumMod val="20000"/>
                  <a:lumOff val="80000"/>
                </a:schemeClr>
              </a:gs>
            </a:gsLst>
            <a:lin ang="5400000" scaled="1"/>
            <a:tileRect/>
          </a:gradFill>
          <a:ln>
            <a:gradFill flip="none" rotWithShape="1">
              <a:gsLst>
                <a:gs pos="0">
                  <a:schemeClr val="accent1">
                    <a:lumMod val="5000"/>
                    <a:lumOff val="95000"/>
                    <a:alpha val="0"/>
                  </a:schemeClr>
                </a:gs>
                <a:gs pos="82000">
                  <a:schemeClr val="accent2">
                    <a:lumMod val="60000"/>
                    <a:lumOff val="4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bwMode="gray">
          <a:xfrm>
            <a:off x="2854199" y="3840042"/>
            <a:ext cx="696024"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RD_VN</a:t>
            </a:r>
            <a:endParaRPr lang="en-US" sz="1200" b="1" dirty="0">
              <a:latin typeface="Huawei Sans" panose="020C0503030203020204" pitchFamily="34" charset="0"/>
            </a:endParaRPr>
          </a:p>
        </p:txBody>
      </p:sp>
      <p:sp>
        <p:nvSpPr>
          <p:cNvPr id="50" name="文本框 49"/>
          <p:cNvSpPr txBox="1"/>
          <p:nvPr/>
        </p:nvSpPr>
        <p:spPr bwMode="gray">
          <a:xfrm>
            <a:off x="4555431" y="3840042"/>
            <a:ext cx="824265"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MKT_VN</a:t>
            </a:r>
            <a:endParaRPr lang="en-US" sz="1200" b="1" dirty="0">
              <a:latin typeface="Huawei Sans" panose="020C0503030203020204" pitchFamily="34" charset="0"/>
            </a:endParaRPr>
          </a:p>
        </p:txBody>
      </p:sp>
      <p:sp>
        <p:nvSpPr>
          <p:cNvPr id="52" name="文本框 51"/>
          <p:cNvSpPr txBox="1"/>
          <p:nvPr/>
        </p:nvSpPr>
        <p:spPr bwMode="gray">
          <a:xfrm>
            <a:off x="617517" y="2553126"/>
            <a:ext cx="708848" cy="307777"/>
          </a:xfrm>
          <a:prstGeom prst="rect">
            <a:avLst/>
          </a:prstGeom>
          <a:noFill/>
        </p:spPr>
        <p:txBody>
          <a:bodyPr wrap="none" rtlCol="0">
            <a:spAutoFit/>
          </a:bodyPr>
          <a:lstStyle/>
          <a:p>
            <a:pPr fontAlgn="ctr"/>
            <a:r>
              <a:rPr lang="en-US" sz="1400" b="1" dirty="0" smtClean="0">
                <a:latin typeface="Huawei Sans" panose="020C0503030203020204" pitchFamily="34" charset="0"/>
              </a:rPr>
              <a:t>Fabric</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53" name="图片 52" descr="PC.png">
            <a:extLst>
              <a:ext uri="{FF2B5EF4-FFF2-40B4-BE49-F238E27FC236}">
                <a16:creationId xmlns:a16="http://schemas.microsoft.com/office/drawing/2014/main" xmlns="" id="{4666702E-823D-4236-BF2F-880359158C83}"/>
              </a:ext>
            </a:extLst>
          </p:cNvPr>
          <p:cNvPicPr>
            <a:picLocks noChangeAspect="1"/>
          </p:cNvPicPr>
          <p:nvPr/>
        </p:nvPicPr>
        <p:blipFill>
          <a:blip r:embed="rId4" cstate="print"/>
          <a:stretch>
            <a:fillRect/>
          </a:stretch>
        </p:blipFill>
        <p:spPr bwMode="gray">
          <a:xfrm>
            <a:off x="3430600" y="4469440"/>
            <a:ext cx="445506" cy="342149"/>
          </a:xfrm>
          <a:prstGeom prst="rect">
            <a:avLst/>
          </a:prstGeom>
        </p:spPr>
      </p:pic>
      <p:sp>
        <p:nvSpPr>
          <p:cNvPr id="54" name="文本框 53"/>
          <p:cNvSpPr txBox="1"/>
          <p:nvPr/>
        </p:nvSpPr>
        <p:spPr bwMode="gray">
          <a:xfrm>
            <a:off x="3258053" y="4797732"/>
            <a:ext cx="790601" cy="430887"/>
          </a:xfrm>
          <a:prstGeom prst="rect">
            <a:avLst/>
          </a:prstGeom>
          <a:noFill/>
        </p:spPr>
        <p:txBody>
          <a:bodyPr wrap="none" rtlCol="0">
            <a:spAutoFit/>
          </a:bodyPr>
          <a:lstStyle/>
          <a:p>
            <a:pPr algn="ctr" fontAlgn="ctr"/>
            <a:r>
              <a:rPr lang="en-US" sz="1100" b="1" dirty="0" smtClean="0">
                <a:latin typeface="Huawei Sans" panose="020C0503030203020204" pitchFamily="34" charset="0"/>
              </a:rPr>
              <a:t>Research</a:t>
            </a:r>
          </a:p>
          <a:p>
            <a:pPr algn="ctr" fontAlgn="ctr"/>
            <a:r>
              <a:rPr lang="en-US" sz="1100" b="1" dirty="0" smtClean="0">
                <a:latin typeface="Huawei Sans" panose="020C0503030203020204" pitchFamily="34" charset="0"/>
              </a:rPr>
              <a:t>(802.1X)</a:t>
            </a:r>
            <a:endParaRPr lang="en-US" altLang="zh-CN" sz="11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56" name="图片 55" descr="PC.png">
            <a:extLst>
              <a:ext uri="{FF2B5EF4-FFF2-40B4-BE49-F238E27FC236}">
                <a16:creationId xmlns:a16="http://schemas.microsoft.com/office/drawing/2014/main" xmlns="" id="{4666702E-823D-4236-BF2F-880359158C83}"/>
              </a:ext>
            </a:extLst>
          </p:cNvPr>
          <p:cNvPicPr>
            <a:picLocks noChangeAspect="1"/>
          </p:cNvPicPr>
          <p:nvPr/>
        </p:nvPicPr>
        <p:blipFill>
          <a:blip r:embed="rId4" cstate="print"/>
          <a:stretch>
            <a:fillRect/>
          </a:stretch>
        </p:blipFill>
        <p:spPr bwMode="gray">
          <a:xfrm>
            <a:off x="4744810" y="4469440"/>
            <a:ext cx="445506" cy="342149"/>
          </a:xfrm>
          <a:prstGeom prst="rect">
            <a:avLst/>
          </a:prstGeom>
        </p:spPr>
      </p:pic>
      <p:sp>
        <p:nvSpPr>
          <p:cNvPr id="57" name="文本框 56"/>
          <p:cNvSpPr txBox="1"/>
          <p:nvPr/>
        </p:nvSpPr>
        <p:spPr bwMode="gray">
          <a:xfrm>
            <a:off x="4584284" y="4797732"/>
            <a:ext cx="766557" cy="430887"/>
          </a:xfrm>
          <a:prstGeom prst="rect">
            <a:avLst/>
          </a:prstGeom>
          <a:noFill/>
        </p:spPr>
        <p:txBody>
          <a:bodyPr wrap="none" rtlCol="0">
            <a:spAutoFit/>
          </a:bodyPr>
          <a:lstStyle/>
          <a:p>
            <a:pPr algn="ctr" fontAlgn="ctr"/>
            <a:r>
              <a:rPr lang="en-US" sz="1100" b="1" dirty="0" smtClean="0">
                <a:latin typeface="Huawei Sans" panose="020C0503030203020204" pitchFamily="34" charset="0"/>
              </a:rPr>
              <a:t>Sales</a:t>
            </a:r>
          </a:p>
          <a:p>
            <a:pPr algn="ctr" fontAlgn="ctr"/>
            <a:r>
              <a:rPr lang="en-US" sz="1100" b="1" dirty="0" smtClean="0">
                <a:latin typeface="Huawei Sans" panose="020C0503030203020204" pitchFamily="34" charset="0"/>
              </a:rPr>
              <a:t>(802.1X)</a:t>
            </a:r>
            <a:endParaRPr lang="en-US" altLang="zh-CN" sz="11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8" name="梯形 57"/>
          <p:cNvSpPr/>
          <p:nvPr/>
        </p:nvSpPr>
        <p:spPr bwMode="gray">
          <a:xfrm>
            <a:off x="795740" y="3662326"/>
            <a:ext cx="1439730" cy="501291"/>
          </a:xfrm>
          <a:prstGeom prst="trapezoid">
            <a:avLst>
              <a:gd name="adj" fmla="val 22961"/>
            </a:avLst>
          </a:prstGeom>
          <a:gradFill flip="none" rotWithShape="1">
            <a:gsLst>
              <a:gs pos="0">
                <a:schemeClr val="bg1">
                  <a:alpha val="4000"/>
                </a:schemeClr>
              </a:gs>
              <a:gs pos="100000">
                <a:schemeClr val="accent4">
                  <a:lumMod val="20000"/>
                  <a:lumOff val="80000"/>
                </a:schemeClr>
              </a:gs>
            </a:gsLst>
            <a:lin ang="5400000" scaled="1"/>
            <a:tileRect/>
          </a:gradFill>
          <a:ln>
            <a:gradFill flip="none" rotWithShape="1">
              <a:gsLst>
                <a:gs pos="0">
                  <a:schemeClr val="accent1">
                    <a:lumMod val="5000"/>
                    <a:lumOff val="95000"/>
                    <a:alpha val="0"/>
                  </a:schemeClr>
                </a:gs>
                <a:gs pos="82000">
                  <a:schemeClr val="accent4">
                    <a:lumMod val="60000"/>
                    <a:lumOff val="4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文本框 58"/>
          <p:cNvSpPr txBox="1"/>
          <p:nvPr/>
        </p:nvSpPr>
        <p:spPr bwMode="gray">
          <a:xfrm>
            <a:off x="1119336" y="3840042"/>
            <a:ext cx="712054"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OA_VN</a:t>
            </a:r>
            <a:endParaRPr lang="en-US" sz="1200" b="1" dirty="0">
              <a:latin typeface="Huawei Sans" panose="020C0503030203020204" pitchFamily="34" charset="0"/>
            </a:endParaRPr>
          </a:p>
        </p:txBody>
      </p:sp>
      <p:pic>
        <p:nvPicPr>
          <p:cNvPr id="60" name="图片 59" descr="PC.png">
            <a:extLst>
              <a:ext uri="{FF2B5EF4-FFF2-40B4-BE49-F238E27FC236}">
                <a16:creationId xmlns:a16="http://schemas.microsoft.com/office/drawing/2014/main" xmlns="" id="{4666702E-823D-4236-BF2F-880359158C83}"/>
              </a:ext>
            </a:extLst>
          </p:cNvPr>
          <p:cNvPicPr>
            <a:picLocks noChangeAspect="1"/>
          </p:cNvPicPr>
          <p:nvPr/>
        </p:nvPicPr>
        <p:blipFill>
          <a:blip r:embed="rId4" cstate="print"/>
          <a:stretch>
            <a:fillRect/>
          </a:stretch>
        </p:blipFill>
        <p:spPr bwMode="gray">
          <a:xfrm>
            <a:off x="880859" y="4469440"/>
            <a:ext cx="445506" cy="342149"/>
          </a:xfrm>
          <a:prstGeom prst="rect">
            <a:avLst/>
          </a:prstGeom>
        </p:spPr>
      </p:pic>
      <p:sp>
        <p:nvSpPr>
          <p:cNvPr id="61" name="文本框 60"/>
          <p:cNvSpPr txBox="1"/>
          <p:nvPr/>
        </p:nvSpPr>
        <p:spPr bwMode="gray">
          <a:xfrm>
            <a:off x="720335" y="4797732"/>
            <a:ext cx="766557" cy="430887"/>
          </a:xfrm>
          <a:prstGeom prst="rect">
            <a:avLst/>
          </a:prstGeom>
          <a:noFill/>
        </p:spPr>
        <p:txBody>
          <a:bodyPr wrap="none" rtlCol="0">
            <a:spAutoFit/>
          </a:bodyPr>
          <a:lstStyle/>
          <a:p>
            <a:pPr algn="ctr" fontAlgn="ctr"/>
            <a:r>
              <a:rPr lang="en-US" sz="1100" b="1" dirty="0" smtClean="0">
                <a:latin typeface="Huawei Sans" panose="020C0503030203020204" pitchFamily="34" charset="0"/>
              </a:rPr>
              <a:t>Guest</a:t>
            </a:r>
          </a:p>
          <a:p>
            <a:pPr algn="ctr" fontAlgn="ctr"/>
            <a:r>
              <a:rPr lang="en-US" sz="1100" b="1" dirty="0" smtClean="0">
                <a:latin typeface="Huawei Sans" panose="020C0503030203020204" pitchFamily="34" charset="0"/>
              </a:rPr>
              <a:t>(802.1X)</a:t>
            </a:r>
            <a:endParaRPr lang="en-US" altLang="zh-CN" sz="11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62" name="图片 14" descr="日志告警服务器-蓝.png"/>
          <p:cNvPicPr>
            <a:picLocks noChangeAspect="1"/>
          </p:cNvPicPr>
          <p:nvPr/>
        </p:nvPicPr>
        <p:blipFill>
          <a:blip r:embed="rId5" cstate="print"/>
          <a:stretch>
            <a:fillRect/>
          </a:stretch>
        </p:blipFill>
        <p:spPr bwMode="gray">
          <a:xfrm>
            <a:off x="2063203" y="4507067"/>
            <a:ext cx="445956" cy="278465"/>
          </a:xfrm>
          <a:prstGeom prst="rect">
            <a:avLst/>
          </a:prstGeom>
        </p:spPr>
      </p:pic>
      <p:sp>
        <p:nvSpPr>
          <p:cNvPr id="63" name="文本框 62"/>
          <p:cNvSpPr txBox="1"/>
          <p:nvPr/>
        </p:nvSpPr>
        <p:spPr bwMode="gray">
          <a:xfrm>
            <a:off x="1924542" y="4797732"/>
            <a:ext cx="723275" cy="430887"/>
          </a:xfrm>
          <a:prstGeom prst="rect">
            <a:avLst/>
          </a:prstGeom>
          <a:noFill/>
        </p:spPr>
        <p:txBody>
          <a:bodyPr wrap="none" rtlCol="0">
            <a:spAutoFit/>
          </a:bodyPr>
          <a:lstStyle/>
          <a:p>
            <a:pPr algn="ctr" fontAlgn="ctr"/>
            <a:r>
              <a:rPr lang="en-US" sz="1100" b="1" dirty="0" smtClean="0">
                <a:latin typeface="Huawei Sans" panose="020C0503030203020204" pitchFamily="34" charset="0"/>
              </a:rPr>
              <a:t>Guest</a:t>
            </a:r>
          </a:p>
          <a:p>
            <a:pPr algn="ctr" fontAlgn="ctr"/>
            <a:r>
              <a:rPr lang="en-US" sz="1100" b="1" dirty="0" smtClean="0">
                <a:latin typeface="Huawei Sans" panose="020C0503030203020204" pitchFamily="34" charset="0"/>
              </a:rPr>
              <a:t>(Portal)</a:t>
            </a:r>
            <a:endParaRPr lang="en-US" altLang="zh-CN" sz="11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4" name="椭圆 63"/>
          <p:cNvSpPr/>
          <p:nvPr/>
        </p:nvSpPr>
        <p:spPr bwMode="gray">
          <a:xfrm>
            <a:off x="1163750" y="3208412"/>
            <a:ext cx="612000" cy="612000"/>
          </a:xfrm>
          <a:prstGeom prst="ellipse">
            <a:avLst/>
          </a:prstGeom>
          <a:solidFill>
            <a:schemeClr val="accent5">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5" name="文本框 64"/>
          <p:cNvSpPr txBox="1"/>
          <p:nvPr/>
        </p:nvSpPr>
        <p:spPr bwMode="gray">
          <a:xfrm>
            <a:off x="1163750" y="3263499"/>
            <a:ext cx="612000" cy="507831"/>
          </a:xfrm>
          <a:prstGeom prst="rect">
            <a:avLst/>
          </a:prstGeom>
          <a:noFill/>
        </p:spPr>
        <p:txBody>
          <a:bodyPr wrap="square" rtlCol="0">
            <a:spAutoFit/>
          </a:bodyPr>
          <a:lstStyle/>
          <a:p>
            <a:pPr algn="ctr" fontAlgn="ctr"/>
            <a:r>
              <a:rPr lang="en-US" sz="900" dirty="0" smtClean="0">
                <a:latin typeface="Huawei Sans" panose="020C0503030203020204" pitchFamily="34" charset="0"/>
              </a:rPr>
              <a:t>Guest</a:t>
            </a:r>
          </a:p>
          <a:p>
            <a:pPr algn="ctr" fontAlgn="ctr"/>
            <a:r>
              <a:rPr lang="en-US" sz="900" dirty="0" smtClean="0">
                <a:latin typeface="Huawei Sans" panose="020C0503030203020204" pitchFamily="34" charset="0"/>
              </a:rPr>
              <a:t>security group</a:t>
            </a:r>
            <a:endParaRPr lang="en-US" sz="900" dirty="0">
              <a:latin typeface="Huawei Sans" panose="020C0503030203020204" pitchFamily="34" charset="0"/>
            </a:endParaRPr>
          </a:p>
        </p:txBody>
      </p:sp>
      <p:sp>
        <p:nvSpPr>
          <p:cNvPr id="66" name="椭圆 65"/>
          <p:cNvSpPr/>
          <p:nvPr/>
        </p:nvSpPr>
        <p:spPr bwMode="gray">
          <a:xfrm>
            <a:off x="2902560" y="3208412"/>
            <a:ext cx="612000" cy="612000"/>
          </a:xfrm>
          <a:prstGeom prst="ellipse">
            <a:avLst/>
          </a:prstGeom>
          <a:solidFill>
            <a:schemeClr val="accent5">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7" name="文本框 66"/>
          <p:cNvSpPr txBox="1"/>
          <p:nvPr/>
        </p:nvSpPr>
        <p:spPr bwMode="gray">
          <a:xfrm>
            <a:off x="2902560" y="3271376"/>
            <a:ext cx="673246" cy="507831"/>
          </a:xfrm>
          <a:prstGeom prst="rect">
            <a:avLst/>
          </a:prstGeom>
          <a:noFill/>
        </p:spPr>
        <p:txBody>
          <a:bodyPr wrap="square" rtlCol="0">
            <a:spAutoFit/>
          </a:bodyPr>
          <a:lstStyle/>
          <a:p>
            <a:pPr algn="ctr" fontAlgn="ctr"/>
            <a:r>
              <a:rPr lang="en-US" sz="900" dirty="0" smtClean="0">
                <a:latin typeface="Huawei Sans" panose="020C0503030203020204" pitchFamily="34" charset="0"/>
              </a:rPr>
              <a:t>Research</a:t>
            </a:r>
            <a:endParaRPr lang="en-US" altLang="zh-CN" sz="900" dirty="0" smtClean="0">
              <a:latin typeface="Huawei Sans" panose="020C0503030203020204" pitchFamily="34" charset="0"/>
              <a:ea typeface="方正兰亭黑简体" panose="02000000000000000000" pitchFamily="2" charset="-122"/>
              <a:cs typeface="Huawei Sans" panose="020C0503030203020204" pitchFamily="34" charset="0"/>
            </a:endParaRPr>
          </a:p>
          <a:p>
            <a:pPr algn="ctr" fontAlgn="ctr"/>
            <a:r>
              <a:rPr lang="en-US" sz="900" dirty="0" smtClean="0">
                <a:latin typeface="Huawei Sans" panose="020C0503030203020204" pitchFamily="34" charset="0"/>
              </a:rPr>
              <a:t>security group</a:t>
            </a:r>
            <a:endParaRPr lang="en-US" sz="900" dirty="0">
              <a:latin typeface="Huawei Sans" panose="020C0503030203020204" pitchFamily="34" charset="0"/>
            </a:endParaRPr>
          </a:p>
        </p:txBody>
      </p:sp>
      <p:sp>
        <p:nvSpPr>
          <p:cNvPr id="68" name="椭圆 67"/>
          <p:cNvSpPr/>
          <p:nvPr/>
        </p:nvSpPr>
        <p:spPr bwMode="gray">
          <a:xfrm>
            <a:off x="4626217" y="3208412"/>
            <a:ext cx="612000" cy="612000"/>
          </a:xfrm>
          <a:prstGeom prst="ellipse">
            <a:avLst/>
          </a:prstGeom>
          <a:solidFill>
            <a:schemeClr val="accent5">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9" name="文本框 68"/>
          <p:cNvSpPr txBox="1"/>
          <p:nvPr/>
        </p:nvSpPr>
        <p:spPr bwMode="gray">
          <a:xfrm>
            <a:off x="4626217" y="3263499"/>
            <a:ext cx="612000" cy="507831"/>
          </a:xfrm>
          <a:prstGeom prst="rect">
            <a:avLst/>
          </a:prstGeom>
          <a:noFill/>
        </p:spPr>
        <p:txBody>
          <a:bodyPr wrap="square" rtlCol="0">
            <a:spAutoFit/>
          </a:bodyPr>
          <a:lstStyle/>
          <a:p>
            <a:pPr algn="ctr" fontAlgn="ctr"/>
            <a:r>
              <a:rPr lang="en-US" sz="900" dirty="0" smtClean="0">
                <a:latin typeface="Huawei Sans" panose="020C0503030203020204" pitchFamily="34" charset="0"/>
              </a:rPr>
              <a:t>Sales</a:t>
            </a:r>
          </a:p>
          <a:p>
            <a:pPr algn="ctr" fontAlgn="ctr"/>
            <a:r>
              <a:rPr lang="en-US" sz="900" dirty="0" smtClean="0">
                <a:latin typeface="Huawei Sans" panose="020C0503030203020204" pitchFamily="34" charset="0"/>
              </a:rPr>
              <a:t>security group</a:t>
            </a:r>
            <a:endParaRPr lang="en-US" sz="900" dirty="0">
              <a:latin typeface="Huawei Sans" panose="020C0503030203020204" pitchFamily="34" charset="0"/>
            </a:endParaRPr>
          </a:p>
        </p:txBody>
      </p:sp>
      <p:sp>
        <p:nvSpPr>
          <p:cNvPr id="71" name="任意多边形 70"/>
          <p:cNvSpPr/>
          <p:nvPr/>
        </p:nvSpPr>
        <p:spPr bwMode="gray">
          <a:xfrm>
            <a:off x="3201868" y="3851613"/>
            <a:ext cx="390809" cy="617828"/>
          </a:xfrm>
          <a:custGeom>
            <a:avLst/>
            <a:gdLst>
              <a:gd name="connsiteX0" fmla="*/ 390809 w 390809"/>
              <a:gd name="connsiteY0" fmla="*/ 712381 h 712381"/>
              <a:gd name="connsiteX1" fmla="*/ 50567 w 390809"/>
              <a:gd name="connsiteY1" fmla="*/ 340242 h 712381"/>
              <a:gd name="connsiteX2" fmla="*/ 8037 w 390809"/>
              <a:gd name="connsiteY2" fmla="*/ 0 h 712381"/>
            </a:gdLst>
            <a:ahLst/>
            <a:cxnLst>
              <a:cxn ang="0">
                <a:pos x="connsiteX0" y="connsiteY0"/>
              </a:cxn>
              <a:cxn ang="0">
                <a:pos x="connsiteX1" y="connsiteY1"/>
              </a:cxn>
              <a:cxn ang="0">
                <a:pos x="connsiteX2" y="connsiteY2"/>
              </a:cxn>
            </a:cxnLst>
            <a:rect l="l" t="t" r="r" b="b"/>
            <a:pathLst>
              <a:path w="390809" h="712381">
                <a:moveTo>
                  <a:pt x="390809" y="712381"/>
                </a:moveTo>
                <a:cubicBezTo>
                  <a:pt x="252585" y="585676"/>
                  <a:pt x="114362" y="458972"/>
                  <a:pt x="50567" y="340242"/>
                </a:cubicBezTo>
                <a:cubicBezTo>
                  <a:pt x="-13228" y="221512"/>
                  <a:pt x="-2596" y="110756"/>
                  <a:pt x="8037" y="0"/>
                </a:cubicBezTo>
              </a:path>
            </a:pathLst>
          </a:custGeom>
          <a:noFill/>
          <a:ln w="28575">
            <a:solidFill>
              <a:srgbClr val="C0000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72" name="任意多边形 71"/>
          <p:cNvSpPr/>
          <p:nvPr/>
        </p:nvSpPr>
        <p:spPr bwMode="gray">
          <a:xfrm>
            <a:off x="4921747" y="3819714"/>
            <a:ext cx="255685" cy="649727"/>
          </a:xfrm>
          <a:custGeom>
            <a:avLst/>
            <a:gdLst>
              <a:gd name="connsiteX0" fmla="*/ 0 w 255685"/>
              <a:gd name="connsiteY0" fmla="*/ 797442 h 797442"/>
              <a:gd name="connsiteX1" fmla="*/ 244549 w 255685"/>
              <a:gd name="connsiteY1" fmla="*/ 382772 h 797442"/>
              <a:gd name="connsiteX2" fmla="*/ 191386 w 255685"/>
              <a:gd name="connsiteY2" fmla="*/ 0 h 797442"/>
            </a:gdLst>
            <a:ahLst/>
            <a:cxnLst>
              <a:cxn ang="0">
                <a:pos x="connsiteX0" y="connsiteY0"/>
              </a:cxn>
              <a:cxn ang="0">
                <a:pos x="connsiteX1" y="connsiteY1"/>
              </a:cxn>
              <a:cxn ang="0">
                <a:pos x="connsiteX2" y="connsiteY2"/>
              </a:cxn>
            </a:cxnLst>
            <a:rect l="l" t="t" r="r" b="b"/>
            <a:pathLst>
              <a:path w="255685" h="797442">
                <a:moveTo>
                  <a:pt x="0" y="797442"/>
                </a:moveTo>
                <a:cubicBezTo>
                  <a:pt x="106325" y="656560"/>
                  <a:pt x="212651" y="515679"/>
                  <a:pt x="244549" y="382772"/>
                </a:cubicBezTo>
                <a:cubicBezTo>
                  <a:pt x="276447" y="249865"/>
                  <a:pt x="233916" y="124932"/>
                  <a:pt x="191386" y="0"/>
                </a:cubicBezTo>
              </a:path>
            </a:pathLst>
          </a:custGeom>
          <a:noFill/>
          <a:ln w="28575">
            <a:solidFill>
              <a:srgbClr val="00B05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2" name="任意多边形 11"/>
          <p:cNvSpPr/>
          <p:nvPr/>
        </p:nvSpPr>
        <p:spPr bwMode="gray">
          <a:xfrm>
            <a:off x="1486352" y="3838470"/>
            <a:ext cx="573560" cy="643095"/>
          </a:xfrm>
          <a:custGeom>
            <a:avLst/>
            <a:gdLst>
              <a:gd name="connsiteX0" fmla="*/ 573560 w 573560"/>
              <a:gd name="connsiteY0" fmla="*/ 643095 h 643095"/>
              <a:gd name="connsiteX1" fmla="*/ 91239 w 573560"/>
              <a:gd name="connsiteY1" fmla="*/ 341644 h 643095"/>
              <a:gd name="connsiteX2" fmla="*/ 804 w 573560"/>
              <a:gd name="connsiteY2" fmla="*/ 0 h 643095"/>
            </a:gdLst>
            <a:ahLst/>
            <a:cxnLst>
              <a:cxn ang="0">
                <a:pos x="connsiteX0" y="connsiteY0"/>
              </a:cxn>
              <a:cxn ang="0">
                <a:pos x="connsiteX1" y="connsiteY1"/>
              </a:cxn>
              <a:cxn ang="0">
                <a:pos x="connsiteX2" y="connsiteY2"/>
              </a:cxn>
            </a:cxnLst>
            <a:rect l="l" t="t" r="r" b="b"/>
            <a:pathLst>
              <a:path w="573560" h="643095">
                <a:moveTo>
                  <a:pt x="573560" y="643095"/>
                </a:moveTo>
                <a:cubicBezTo>
                  <a:pt x="380129" y="545960"/>
                  <a:pt x="186698" y="448826"/>
                  <a:pt x="91239" y="341644"/>
                </a:cubicBezTo>
                <a:cubicBezTo>
                  <a:pt x="-4220" y="234462"/>
                  <a:pt x="-1708" y="117231"/>
                  <a:pt x="804" y="0"/>
                </a:cubicBezTo>
              </a:path>
            </a:pathLst>
          </a:custGeom>
          <a:noFill/>
          <a:ln w="28575">
            <a:solidFill>
              <a:srgbClr val="FFC00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cxnSp>
        <p:nvCxnSpPr>
          <p:cNvPr id="39" name="曲线连接符 38"/>
          <p:cNvCxnSpPr/>
          <p:nvPr/>
        </p:nvCxnSpPr>
        <p:spPr bwMode="gray">
          <a:xfrm rot="5400000" flipH="1" flipV="1">
            <a:off x="4070388" y="2346584"/>
            <a:ext cx="12700" cy="1723657"/>
          </a:xfrm>
          <a:prstGeom prst="curvedConnector3">
            <a:avLst>
              <a:gd name="adj1" fmla="val 2553488"/>
            </a:avLst>
          </a:prstGeom>
          <a:ln w="57150">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bwMode="gray">
          <a:xfrm>
            <a:off x="2811901" y="2374663"/>
            <a:ext cx="2642249" cy="523220"/>
          </a:xfrm>
          <a:prstGeom prst="rect">
            <a:avLst/>
          </a:prstGeom>
          <a:noFill/>
        </p:spPr>
        <p:txBody>
          <a:bodyPr wrap="square" rtlCol="0">
            <a:spAutoFit/>
          </a:bodyPr>
          <a:lstStyle/>
          <a:p>
            <a:pPr algn="ctr" fontAlgn="ctr"/>
            <a:r>
              <a:rPr lang="en-US" sz="1400" dirty="0" smtClean="0">
                <a:solidFill>
                  <a:srgbClr val="30B5C5"/>
                </a:solidFill>
                <a:latin typeface="Huawei Sans" panose="020C0503030203020204" pitchFamily="34" charset="0"/>
              </a:rPr>
              <a:t>Security group-based policy control matrix</a:t>
            </a:r>
            <a:endParaRPr lang="en-US" altLang="zh-CN" sz="1400" dirty="0">
              <a:solidFill>
                <a:srgbClr val="30B5C5"/>
              </a:solidFill>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46" name="直接箭头连接符 45"/>
          <p:cNvCxnSpPr/>
          <p:nvPr/>
        </p:nvCxnSpPr>
        <p:spPr bwMode="gray">
          <a:xfrm flipH="1">
            <a:off x="9138915" y="1682814"/>
            <a:ext cx="275641" cy="276999"/>
          </a:xfrm>
          <a:prstGeom prst="straightConnector1">
            <a:avLst/>
          </a:prstGeom>
          <a:ln w="38100">
            <a:solidFill>
              <a:srgbClr val="30B5C5"/>
            </a:solidFill>
            <a:tailEnd type="triangle"/>
          </a:ln>
        </p:spPr>
        <p:style>
          <a:lnRef idx="1">
            <a:schemeClr val="accent1"/>
          </a:lnRef>
          <a:fillRef idx="0">
            <a:schemeClr val="accent1"/>
          </a:fillRef>
          <a:effectRef idx="0">
            <a:schemeClr val="accent1"/>
          </a:effectRef>
          <a:fontRef idx="minor">
            <a:schemeClr val="tx1"/>
          </a:fontRef>
        </p:style>
      </p:cxnSp>
      <p:pic>
        <p:nvPicPr>
          <p:cNvPr id="43" name="图片 42"/>
          <p:cNvPicPr/>
          <p:nvPr/>
        </p:nvPicPr>
        <p:blipFill rotWithShape="1">
          <a:blip r:embed="rId6"/>
          <a:srcRect l="34448" t="9654"/>
          <a:stretch/>
        </p:blipFill>
        <p:spPr>
          <a:xfrm>
            <a:off x="6209857" y="1180630"/>
            <a:ext cx="3574829" cy="2604010"/>
          </a:xfrm>
          <a:prstGeom prst="rect">
            <a:avLst/>
          </a:prstGeom>
          <a:ln>
            <a:solidFill>
              <a:schemeClr val="bg1">
                <a:lumMod val="85000"/>
              </a:schemeClr>
            </a:solidFill>
          </a:ln>
        </p:spPr>
      </p:pic>
      <p:sp>
        <p:nvSpPr>
          <p:cNvPr id="45" name="TextBox 179"/>
          <p:cNvSpPr txBox="1"/>
          <p:nvPr/>
        </p:nvSpPr>
        <p:spPr bwMode="gray">
          <a:xfrm>
            <a:off x="9381534" y="1315233"/>
            <a:ext cx="2331040" cy="411613"/>
          </a:xfrm>
          <a:prstGeom prst="roundRect">
            <a:avLst>
              <a:gd name="adj" fmla="val 12806"/>
            </a:avLst>
          </a:prstGeom>
          <a:solidFill>
            <a:srgbClr val="30B5C5"/>
          </a:solidFill>
          <a:ln>
            <a:noFill/>
          </a:ln>
        </p:spPr>
        <p:txBody>
          <a:bodyPr wrap="square" lIns="72000" tIns="72000" rIns="72000" bIns="72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000" dirty="0" smtClean="0">
                <a:latin typeface="Huawei Sans" panose="020C0503030203020204" pitchFamily="34" charset="0"/>
              </a:rPr>
              <a:t>Select policy enforcement points.</a:t>
            </a:r>
            <a:endParaRPr lang="en-US" altLang="zh-CN" sz="1000" dirty="0">
              <a:latin typeface="Huawei Sans" panose="020C0503030203020204" pitchFamily="34" charset="0"/>
            </a:endParaRPr>
          </a:p>
        </p:txBody>
      </p:sp>
      <p:sp>
        <p:nvSpPr>
          <p:cNvPr id="47" name="TextBox 179"/>
          <p:cNvSpPr txBox="1"/>
          <p:nvPr/>
        </p:nvSpPr>
        <p:spPr bwMode="gray">
          <a:xfrm>
            <a:off x="9381535" y="3662326"/>
            <a:ext cx="2331040" cy="844741"/>
          </a:xfrm>
          <a:prstGeom prst="roundRect">
            <a:avLst>
              <a:gd name="adj" fmla="val 12806"/>
            </a:avLst>
          </a:prstGeom>
          <a:solidFill>
            <a:srgbClr val="30B5C5"/>
          </a:solidFill>
          <a:ln>
            <a:noFill/>
          </a:ln>
        </p:spPr>
        <p:txBody>
          <a:bodyPr wrap="square" lIns="72000" tIns="72000" rIns="72000" bIns="72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algn="l" fontAlgn="ctr"/>
            <a:r>
              <a:rPr lang="en-US" sz="1000" dirty="0" smtClean="0">
                <a:latin typeface="Huawei Sans" panose="020C0503030203020204" pitchFamily="34" charset="0"/>
              </a:rPr>
              <a:t>The policy control matrix: implements visualized management of communication policies between different security groups on the campus network.</a:t>
            </a:r>
            <a:endParaRPr lang="en-US" altLang="zh-CN" sz="1000" dirty="0">
              <a:latin typeface="Huawei Sans" panose="020C0503030203020204" pitchFamily="34" charset="0"/>
            </a:endParaRPr>
          </a:p>
        </p:txBody>
      </p:sp>
      <p:cxnSp>
        <p:nvCxnSpPr>
          <p:cNvPr id="55" name="直接箭头连接符 54"/>
          <p:cNvCxnSpPr/>
          <p:nvPr/>
        </p:nvCxnSpPr>
        <p:spPr bwMode="gray">
          <a:xfrm flipH="1">
            <a:off x="9138915" y="4385183"/>
            <a:ext cx="275641" cy="276999"/>
          </a:xfrm>
          <a:prstGeom prst="straightConnector1">
            <a:avLst/>
          </a:prstGeom>
          <a:ln w="38100">
            <a:solidFill>
              <a:srgbClr val="30B5C5"/>
            </a:solidFill>
            <a:tailEnd type="triangle"/>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6606000" y="50856"/>
            <a:ext cx="5155221" cy="324000"/>
            <a:chOff x="6829862" y="50856"/>
            <a:chExt cx="5155221" cy="324000"/>
          </a:xfrm>
        </p:grpSpPr>
        <p:sp>
          <p:nvSpPr>
            <p:cNvPr id="51" name="五边形 50"/>
            <p:cNvSpPr/>
            <p:nvPr/>
          </p:nvSpPr>
          <p:spPr bwMode="gray">
            <a:xfrm>
              <a:off x="6829862" y="50856"/>
              <a:ext cx="60260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800" dirty="0" smtClean="0">
                  <a:latin typeface="Huawei Sans" panose="020C0503030203020204" pitchFamily="34" charset="0"/>
                </a:rPr>
                <a:t>Site Design</a:t>
              </a:r>
              <a:endParaRPr lang="en-US" sz="800" dirty="0">
                <a:latin typeface="Huawei Sans" panose="020C0503030203020204" pitchFamily="34" charset="0"/>
              </a:endParaRPr>
            </a:p>
          </p:txBody>
        </p:sp>
        <p:sp>
          <p:nvSpPr>
            <p:cNvPr id="70" name="燕尾形 69"/>
            <p:cNvSpPr/>
            <p:nvPr/>
          </p:nvSpPr>
          <p:spPr bwMode="gray">
            <a:xfrm>
              <a:off x="9906217" y="50856"/>
              <a:ext cx="1272465"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dirty="0">
                  <a:latin typeface="Huawei Sans" panose="020C0503030203020204" pitchFamily="34" charset="0"/>
                </a:rPr>
                <a:t>VN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燕尾形 72"/>
            <p:cNvSpPr/>
            <p:nvPr/>
          </p:nvSpPr>
          <p:spPr bwMode="gray">
            <a:xfrm>
              <a:off x="11049083" y="50856"/>
              <a:ext cx="93600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chemeClr val="bg1"/>
                  </a:solidFill>
                  <a:latin typeface="Huawei Sans" panose="020C0503030203020204" pitchFamily="34" charset="0"/>
                </a:rPr>
                <a:t>Service Deployment</a:t>
              </a:r>
              <a:endParaRPr lang="en-US" altLang="zh-CN" sz="8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燕尾形 73"/>
            <p:cNvSpPr/>
            <p:nvPr/>
          </p:nvSpPr>
          <p:spPr bwMode="gray">
            <a:xfrm>
              <a:off x="8956166" y="50856"/>
              <a:ext cx="1079648"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Fabric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燕尾形 74"/>
            <p:cNvSpPr/>
            <p:nvPr/>
          </p:nvSpPr>
          <p:spPr bwMode="gray">
            <a:xfrm>
              <a:off x="8185763" y="50856"/>
              <a:ext cx="900000"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Network Plan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燕尾形 75"/>
            <p:cNvSpPr/>
            <p:nvPr/>
          </p:nvSpPr>
          <p:spPr bwMode="gray">
            <a:xfrm>
              <a:off x="7302867" y="50856"/>
              <a:ext cx="1012493"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Device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89505223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Access Authentication</a:t>
            </a:r>
            <a:endParaRPr lang="en-US" altLang="zh-CN" dirty="0"/>
          </a:p>
        </p:txBody>
      </p:sp>
      <p:graphicFrame>
        <p:nvGraphicFramePr>
          <p:cNvPr id="10" name="表格 9"/>
          <p:cNvGraphicFramePr>
            <a:graphicFrameLocks noGrp="1"/>
          </p:cNvGraphicFramePr>
          <p:nvPr>
            <p:extLst>
              <p:ext uri="{D42A27DB-BD31-4B8C-83A1-F6EECF244321}">
                <p14:modId xmlns:p14="http://schemas.microsoft.com/office/powerpoint/2010/main" val="3349930478"/>
              </p:ext>
            </p:extLst>
          </p:nvPr>
        </p:nvGraphicFramePr>
        <p:xfrm>
          <a:off x="804900" y="3320107"/>
          <a:ext cx="4939731" cy="1475786"/>
        </p:xfrm>
        <a:graphic>
          <a:graphicData uri="http://schemas.openxmlformats.org/drawingml/2006/table">
            <a:tbl>
              <a:tblPr/>
              <a:tblGrid>
                <a:gridCol w="1405224"/>
                <a:gridCol w="3534507"/>
              </a:tblGrid>
              <a:tr h="284461">
                <a:tc>
                  <a:txBody>
                    <a:bodyPr/>
                    <a:lstStyle/>
                    <a:p>
                      <a:pPr algn="ctr" fontAlgn="ctr">
                        <a:lnSpc>
                          <a:spcPct val="100000"/>
                        </a:lnSpc>
                      </a:pPr>
                      <a:r>
                        <a:rPr lang="en-US" sz="1200" b="1" dirty="0" smtClean="0">
                          <a:latin typeface="Huawei Sans" panose="020C0503030203020204" pitchFamily="34" charset="0"/>
                        </a:rPr>
                        <a:t>Task</a:t>
                      </a:r>
                      <a:endParaRPr lang="en-US" sz="12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pPr>
                      <a:r>
                        <a:rPr lang="en-US" sz="1200" b="1" dirty="0" smtClean="0">
                          <a:latin typeface="Huawei Sans" panose="020C0503030203020204" pitchFamily="34" charset="0"/>
                        </a:rPr>
                        <a:t>Procedure</a:t>
                      </a:r>
                      <a:endParaRPr lang="en-US" sz="1200" b="1" dirty="0">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1191325">
                <a:tc>
                  <a:txBody>
                    <a:bodyPr/>
                    <a:lstStyle/>
                    <a:p>
                      <a:pPr algn="ctr" fontAlgn="ctr">
                        <a:lnSpc>
                          <a:spcPct val="100000"/>
                        </a:lnSpc>
                      </a:pPr>
                      <a:r>
                        <a:rPr lang="en-US" sz="1200" dirty="0" smtClean="0">
                          <a:latin typeface="Huawei Sans" panose="020C0503030203020204" pitchFamily="34" charset="0"/>
                        </a:rPr>
                        <a:t>Configure 802.1X authentication.</a:t>
                      </a:r>
                      <a:endParaRPr lang="en-US" sz="1200" dirty="0">
                        <a:effectLst/>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228600" indent="-228600" fontAlgn="ctr">
                        <a:lnSpc>
                          <a:spcPct val="100000"/>
                        </a:lnSpc>
                        <a:spcAft>
                          <a:spcPts val="600"/>
                        </a:spcAft>
                        <a:buFont typeface="+mj-lt"/>
                        <a:buAutoNum type="arabicPeriod"/>
                      </a:pPr>
                      <a:r>
                        <a:rPr lang="en-US" sz="1200" dirty="0" smtClean="0">
                          <a:latin typeface="Huawei Sans" panose="020C0503030203020204" pitchFamily="34" charset="0"/>
                        </a:rPr>
                        <a:t>Create user authentication accounts.</a:t>
                      </a:r>
                    </a:p>
                    <a:p>
                      <a:pPr marL="228600" indent="-228600" fontAlgn="ctr">
                        <a:lnSpc>
                          <a:spcPct val="100000"/>
                        </a:lnSpc>
                        <a:spcAft>
                          <a:spcPts val="600"/>
                        </a:spcAft>
                        <a:buFont typeface="+mj-lt"/>
                        <a:buAutoNum type="arabicPeriod"/>
                      </a:pPr>
                      <a:r>
                        <a:rPr lang="en-US" sz="1200" dirty="0" smtClean="0">
                          <a:latin typeface="Huawei Sans" panose="020C0503030203020204" pitchFamily="34" charset="0"/>
                        </a:rPr>
                        <a:t>Configure authentication rules.</a:t>
                      </a:r>
                    </a:p>
                    <a:p>
                      <a:pPr marL="228600" indent="-228600" fontAlgn="ctr">
                        <a:lnSpc>
                          <a:spcPct val="100000"/>
                        </a:lnSpc>
                        <a:spcAft>
                          <a:spcPts val="600"/>
                        </a:spcAft>
                        <a:buFont typeface="+mj-lt"/>
                        <a:buAutoNum type="arabicPeriod"/>
                      </a:pPr>
                      <a:r>
                        <a:rPr lang="en-US" sz="1200" dirty="0" smtClean="0">
                          <a:latin typeface="Huawei Sans" panose="020C0503030203020204" pitchFamily="34" charset="0"/>
                        </a:rPr>
                        <a:t>Configure authorization results and authorization rules.</a:t>
                      </a:r>
                      <a:endParaRPr lang="en-US" altLang="zh-CN" sz="1200" dirty="0">
                        <a:effectLst/>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graphicFrame>
        <p:nvGraphicFramePr>
          <p:cNvPr id="20" name="表格 19"/>
          <p:cNvGraphicFramePr>
            <a:graphicFrameLocks noGrp="1"/>
          </p:cNvGraphicFramePr>
          <p:nvPr>
            <p:extLst>
              <p:ext uri="{D42A27DB-BD31-4B8C-83A1-F6EECF244321}">
                <p14:modId xmlns:p14="http://schemas.microsoft.com/office/powerpoint/2010/main" val="3155480447"/>
              </p:ext>
            </p:extLst>
          </p:nvPr>
        </p:nvGraphicFramePr>
        <p:xfrm>
          <a:off x="6232849" y="3811406"/>
          <a:ext cx="5438725" cy="2255520"/>
        </p:xfrm>
        <a:graphic>
          <a:graphicData uri="http://schemas.openxmlformats.org/drawingml/2006/table">
            <a:tbl>
              <a:tblPr/>
              <a:tblGrid>
                <a:gridCol w="1721906"/>
                <a:gridCol w="3716819"/>
              </a:tblGrid>
              <a:tr h="190089">
                <a:tc>
                  <a:txBody>
                    <a:bodyPr/>
                    <a:lstStyle/>
                    <a:p>
                      <a:pPr algn="ctr" fontAlgn="ctr">
                        <a:lnSpc>
                          <a:spcPct val="100000"/>
                        </a:lnSpc>
                      </a:pPr>
                      <a:r>
                        <a:rPr lang="en-US" sz="1200" b="1" dirty="0" smtClean="0">
                          <a:latin typeface="Huawei Sans" panose="020C0503030203020204" pitchFamily="34" charset="0"/>
                        </a:rPr>
                        <a:t>Task</a:t>
                      </a:r>
                      <a:endParaRPr lang="en-US" sz="12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pPr>
                      <a:r>
                        <a:rPr lang="en-US" sz="1200" b="1" dirty="0" smtClean="0">
                          <a:latin typeface="Huawei Sans" panose="020C0503030203020204" pitchFamily="34" charset="0"/>
                        </a:rPr>
                        <a:t>Procedure</a:t>
                      </a:r>
                      <a:endParaRPr lang="en-US" sz="1200" b="1" dirty="0">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704318">
                <a:tc>
                  <a:txBody>
                    <a:bodyPr/>
                    <a:lstStyle/>
                    <a:p>
                      <a:pPr algn="ctr" fontAlgn="ctr">
                        <a:lnSpc>
                          <a:spcPct val="100000"/>
                        </a:lnSpc>
                      </a:pPr>
                      <a:r>
                        <a:rPr lang="en-US" sz="1200" dirty="0" smtClean="0">
                          <a:latin typeface="Huawei Sans" panose="020C0503030203020204" pitchFamily="34" charset="0"/>
                        </a:rPr>
                        <a:t>Configure Portal authentication.</a:t>
                      </a:r>
                      <a:endParaRPr lang="en-US" sz="1200" dirty="0">
                        <a:effectLst/>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marL="228600" indent="-228600" fontAlgn="ctr">
                        <a:lnSpc>
                          <a:spcPct val="100000"/>
                        </a:lnSpc>
                        <a:spcAft>
                          <a:spcPts val="600"/>
                        </a:spcAft>
                        <a:buFont typeface="+mj-lt"/>
                        <a:buAutoNum type="arabicPeriod"/>
                      </a:pPr>
                      <a:r>
                        <a:rPr lang="en-US" sz="1200" dirty="0" smtClean="0">
                          <a:latin typeface="Huawei Sans" panose="020C0503030203020204" pitchFamily="34" charset="0"/>
                        </a:rPr>
                        <a:t>Create user authentication accounts.</a:t>
                      </a:r>
                    </a:p>
                    <a:p>
                      <a:pPr marL="228600" indent="-228600" fontAlgn="ctr">
                        <a:lnSpc>
                          <a:spcPct val="100000"/>
                        </a:lnSpc>
                        <a:spcAft>
                          <a:spcPts val="600"/>
                        </a:spcAft>
                        <a:buFont typeface="+mj-lt"/>
                        <a:buAutoNum type="arabicPeriod"/>
                      </a:pPr>
                      <a:r>
                        <a:rPr lang="en-US" sz="1200" dirty="0" smtClean="0">
                          <a:latin typeface="Huawei Sans" panose="020C0503030203020204" pitchFamily="34" charset="0"/>
                        </a:rPr>
                        <a:t>Configure authentication rules.</a:t>
                      </a:r>
                    </a:p>
                    <a:p>
                      <a:pPr marL="228600" indent="-228600" fontAlgn="ctr">
                        <a:lnSpc>
                          <a:spcPct val="100000"/>
                        </a:lnSpc>
                        <a:spcAft>
                          <a:spcPts val="600"/>
                        </a:spcAft>
                        <a:buFont typeface="+mj-lt"/>
                        <a:buAutoNum type="arabicPeriod"/>
                      </a:pPr>
                      <a:r>
                        <a:rPr lang="en-US" sz="1200" dirty="0" smtClean="0">
                          <a:latin typeface="Huawei Sans" panose="020C0503030203020204" pitchFamily="34" charset="0"/>
                        </a:rPr>
                        <a:t>Configure authorization results and authorization rules.</a:t>
                      </a:r>
                      <a:endParaRPr lang="en-US" altLang="zh-CN" sz="1200" dirty="0">
                        <a:effectLst/>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794265">
                <a:tc>
                  <a:txBody>
                    <a:bodyPr/>
                    <a:lstStyle/>
                    <a:p>
                      <a:pPr algn="ctr" fontAlgn="ctr">
                        <a:lnSpc>
                          <a:spcPct val="100000"/>
                        </a:lnSpc>
                      </a:pPr>
                      <a:r>
                        <a:rPr lang="en-US" sz="1200" dirty="0" smtClean="0">
                          <a:latin typeface="Huawei Sans" panose="020C0503030203020204" pitchFamily="34" charset="0"/>
                        </a:rPr>
                        <a:t>(Optional) Configure a MAC authentication exemption policy.</a:t>
                      </a:r>
                      <a:endParaRPr lang="en-US" sz="12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0" indent="0" fontAlgn="ctr">
                        <a:lnSpc>
                          <a:spcPct val="100000"/>
                        </a:lnSpc>
                        <a:spcAft>
                          <a:spcPts val="600"/>
                        </a:spcAft>
                        <a:buFont typeface="+mj-lt"/>
                        <a:buNone/>
                      </a:pPr>
                      <a:r>
                        <a:rPr lang="en-US" sz="1200" dirty="0" smtClean="0">
                          <a:latin typeface="Huawei Sans" panose="020C0503030203020204" pitchFamily="34" charset="0"/>
                        </a:rPr>
                        <a:t>To enable a user client to be exempt from authentication based on its MAC address within a period after the client passes Portal authentication for the first time, configure a MAC authentication exemption policy in the user control policy.</a:t>
                      </a:r>
                      <a:endParaRPr lang="en-US" sz="1200" dirty="0">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23" name="TextBox 321"/>
          <p:cNvSpPr txBox="1"/>
          <p:nvPr/>
        </p:nvSpPr>
        <p:spPr bwMode="gray">
          <a:xfrm>
            <a:off x="483677" y="1000046"/>
            <a:ext cx="5582179" cy="360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802.1X authentication</a:t>
            </a:r>
            <a:endParaRPr lang="en-US" altLang="zh-CN" dirty="0">
              <a:latin typeface="Huawei Sans" panose="020C0503030203020204" pitchFamily="34" charset="0"/>
              <a:sym typeface="Huawei Sans" panose="020C0503030203020204" pitchFamily="34" charset="0"/>
            </a:endParaRPr>
          </a:p>
        </p:txBody>
      </p:sp>
      <p:sp>
        <p:nvSpPr>
          <p:cNvPr id="24" name="圆角矩形 75"/>
          <p:cNvSpPr/>
          <p:nvPr/>
        </p:nvSpPr>
        <p:spPr bwMode="gray">
          <a:xfrm>
            <a:off x="483678" y="1429861"/>
            <a:ext cx="5582179" cy="4770914"/>
          </a:xfrm>
          <a:prstGeom prst="roundRect">
            <a:avLst>
              <a:gd name="adj" fmla="val 1534"/>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fontAlgn="ctr">
              <a:lnSpc>
                <a:spcPts val="2200"/>
              </a:lnSpc>
            </a:pP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5" name="文本占位符 8"/>
          <p:cNvSpPr txBox="1">
            <a:spLocks/>
          </p:cNvSpPr>
          <p:nvPr/>
        </p:nvSpPr>
        <p:spPr bwMode="gray">
          <a:xfrm>
            <a:off x="483678" y="1424838"/>
            <a:ext cx="5582177" cy="2147864"/>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a:r>
              <a:rPr lang="en-US" sz="1200" dirty="0" smtClean="0">
                <a:latin typeface="Huawei Sans" panose="020C0503030203020204" pitchFamily="34" charset="0"/>
              </a:rPr>
              <a:t>802.1X is a port-based network access control protocol. It verifies user identities and controls access permissions of users on ports of LAN access devices.</a:t>
            </a:r>
            <a:endParaRPr lang="en-US" altLang="zh-CN" sz="1200" dirty="0" smtClean="0">
              <a:latin typeface="Huawei Sans" panose="020C0503030203020204" pitchFamily="34" charset="0"/>
            </a:endParaRPr>
          </a:p>
          <a:p>
            <a:pPr algn="l"/>
            <a:r>
              <a:rPr lang="en-US" sz="1200" dirty="0" smtClean="0">
                <a:latin typeface="Huawei Sans" panose="020C0503030203020204" pitchFamily="34" charset="0"/>
              </a:rPr>
              <a:t>When </a:t>
            </a:r>
            <a:r>
              <a:rPr lang="en-US" sz="1200" dirty="0" err="1" smtClean="0">
                <a:latin typeface="Huawei Sans" panose="020C0503030203020204" pitchFamily="34" charset="0"/>
              </a:rPr>
              <a:t>iMaster</a:t>
            </a:r>
            <a:r>
              <a:rPr lang="en-US" sz="1200" dirty="0" smtClean="0">
                <a:latin typeface="Huawei Sans" panose="020C0503030203020204" pitchFamily="34" charset="0"/>
              </a:rPr>
              <a:t> NCE-Campus functions as a RADIUS server, 802.1X authentication configuration on the server is illustrated in the following table:</a:t>
            </a:r>
            <a:endParaRPr lang="en-US" altLang="zh-CN" sz="1200" dirty="0">
              <a:latin typeface="Huawei Sans" panose="020C0503030203020204" pitchFamily="34" charset="0"/>
            </a:endParaRPr>
          </a:p>
        </p:txBody>
      </p:sp>
      <p:sp>
        <p:nvSpPr>
          <p:cNvPr id="26" name="TextBox 321"/>
          <p:cNvSpPr txBox="1"/>
          <p:nvPr/>
        </p:nvSpPr>
        <p:spPr bwMode="gray">
          <a:xfrm>
            <a:off x="6130393" y="1000046"/>
            <a:ext cx="5582179" cy="360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Portal authentication</a:t>
            </a:r>
            <a:endParaRPr lang="en-US" altLang="zh-CN" dirty="0">
              <a:latin typeface="Huawei Sans" panose="020C0503030203020204" pitchFamily="34" charset="0"/>
              <a:sym typeface="Huawei Sans" panose="020C0503030203020204" pitchFamily="34" charset="0"/>
            </a:endParaRPr>
          </a:p>
        </p:txBody>
      </p:sp>
      <p:sp>
        <p:nvSpPr>
          <p:cNvPr id="27" name="圆角矩形 75"/>
          <p:cNvSpPr/>
          <p:nvPr/>
        </p:nvSpPr>
        <p:spPr bwMode="gray">
          <a:xfrm>
            <a:off x="6130394" y="1429861"/>
            <a:ext cx="5582179" cy="4770914"/>
          </a:xfrm>
          <a:prstGeom prst="roundRect">
            <a:avLst>
              <a:gd name="adj" fmla="val 1534"/>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fontAlgn="ctr">
              <a:lnSpc>
                <a:spcPts val="2200"/>
              </a:lnSpc>
            </a:pP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8" name="文本占位符 8"/>
          <p:cNvSpPr txBox="1">
            <a:spLocks/>
          </p:cNvSpPr>
          <p:nvPr/>
        </p:nvSpPr>
        <p:spPr bwMode="gray">
          <a:xfrm>
            <a:off x="6130398" y="1424838"/>
            <a:ext cx="5582177" cy="2147864"/>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defPPr>
              <a:defRPr lang="en-US"/>
            </a:defPPr>
            <a:lvl1pPr marL="302279" indent="-302279" algn="just" defTabSz="914034" fontAlgn="base">
              <a:lnSpc>
                <a:spcPct val="140000"/>
              </a:lnSpc>
              <a:spcBef>
                <a:spcPts val="792"/>
              </a:spcBef>
              <a:buClrTx/>
              <a:buSzPct val="50000"/>
              <a:buFont typeface="Wingdings" panose="05000000000000000000" pitchFamily="2" charset="2"/>
              <a:buChar char="l"/>
              <a:defRPr sz="1600" baseline="0">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Arial"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Arial"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Arial"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Arial"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algn="l" fontAlgn="ctr"/>
            <a:r>
              <a:rPr lang="en-US" sz="1150" dirty="0" smtClean="0">
                <a:latin typeface="Huawei Sans" panose="020C0503030203020204" pitchFamily="34" charset="0"/>
              </a:rPr>
              <a:t>Portal authentication is also known as web authentication, and websites for Portal authentication are referred to as web portals. When a user accesses the network, the user must be authenticated on the web portal. If the user fails the authentication, the user can access only specified network resources. The user can access other network resources only after being authenticated successfully.</a:t>
            </a:r>
            <a:endParaRPr lang="en-US" altLang="zh-CN" sz="1150" dirty="0" smtClean="0">
              <a:latin typeface="Huawei Sans" panose="020C0503030203020204" pitchFamily="34" charset="0"/>
            </a:endParaRPr>
          </a:p>
          <a:p>
            <a:pPr algn="l" fontAlgn="ctr"/>
            <a:r>
              <a:rPr lang="en-US" sz="1150" dirty="0" smtClean="0">
                <a:latin typeface="Huawei Sans" panose="020C0503030203020204" pitchFamily="34" charset="0"/>
              </a:rPr>
              <a:t>When </a:t>
            </a:r>
            <a:r>
              <a:rPr lang="en-US" sz="1150" dirty="0" err="1" smtClean="0">
                <a:latin typeface="Huawei Sans" panose="020C0503030203020204" pitchFamily="34" charset="0"/>
              </a:rPr>
              <a:t>iMaster</a:t>
            </a:r>
            <a:r>
              <a:rPr lang="en-US" sz="1150" dirty="0" smtClean="0">
                <a:latin typeface="Huawei Sans" panose="020C0503030203020204" pitchFamily="34" charset="0"/>
              </a:rPr>
              <a:t> NCE-Campus functions as the Portal server and RADIUS server, Portal authentication configuration on the server is </a:t>
            </a:r>
            <a:r>
              <a:rPr lang="en-US" altLang="zh-CN" sz="1150" dirty="0" smtClean="0">
                <a:latin typeface="Huawei Sans" panose="020C0503030203020204" pitchFamily="34" charset="0"/>
              </a:rPr>
              <a:t>illustrated </a:t>
            </a:r>
            <a:r>
              <a:rPr lang="en-US" altLang="zh-CN" sz="1150" dirty="0">
                <a:latin typeface="Huawei Sans" panose="020C0503030203020204" pitchFamily="34" charset="0"/>
              </a:rPr>
              <a:t>in the following </a:t>
            </a:r>
            <a:r>
              <a:rPr lang="en-US" altLang="zh-CN" sz="1150" dirty="0" smtClean="0">
                <a:latin typeface="Huawei Sans" panose="020C0503030203020204" pitchFamily="34" charset="0"/>
              </a:rPr>
              <a:t>table:</a:t>
            </a:r>
            <a:endParaRPr lang="en-US" altLang="zh-CN" sz="1150" dirty="0">
              <a:latin typeface="Huawei Sans" panose="020C0503030203020204" pitchFamily="34" charset="0"/>
            </a:endParaRPr>
          </a:p>
        </p:txBody>
      </p:sp>
      <p:grpSp>
        <p:nvGrpSpPr>
          <p:cNvPr id="3" name="组合 2"/>
          <p:cNvGrpSpPr/>
          <p:nvPr/>
        </p:nvGrpSpPr>
        <p:grpSpPr>
          <a:xfrm>
            <a:off x="6606000" y="50856"/>
            <a:ext cx="5155221" cy="324000"/>
            <a:chOff x="6829862" y="50856"/>
            <a:chExt cx="5155221" cy="324000"/>
          </a:xfrm>
        </p:grpSpPr>
        <p:sp>
          <p:nvSpPr>
            <p:cNvPr id="17" name="五边形 16"/>
            <p:cNvSpPr/>
            <p:nvPr/>
          </p:nvSpPr>
          <p:spPr bwMode="gray">
            <a:xfrm>
              <a:off x="6829862" y="50856"/>
              <a:ext cx="60260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800" dirty="0" smtClean="0">
                  <a:latin typeface="Huawei Sans" panose="020C0503030203020204" pitchFamily="34" charset="0"/>
                </a:rPr>
                <a:t>Site Design</a:t>
              </a:r>
              <a:endParaRPr lang="en-US" sz="800" dirty="0">
                <a:latin typeface="Huawei Sans" panose="020C0503030203020204" pitchFamily="34" charset="0"/>
              </a:endParaRPr>
            </a:p>
          </p:txBody>
        </p:sp>
        <p:sp>
          <p:nvSpPr>
            <p:cNvPr id="18" name="燕尾形 17"/>
            <p:cNvSpPr/>
            <p:nvPr/>
          </p:nvSpPr>
          <p:spPr bwMode="gray">
            <a:xfrm>
              <a:off x="9906217" y="50856"/>
              <a:ext cx="1272465"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dirty="0">
                  <a:latin typeface="Huawei Sans" panose="020C0503030203020204" pitchFamily="34" charset="0"/>
                </a:rPr>
                <a:t>VN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燕尾形 18"/>
            <p:cNvSpPr/>
            <p:nvPr/>
          </p:nvSpPr>
          <p:spPr bwMode="gray">
            <a:xfrm>
              <a:off x="11049083" y="50856"/>
              <a:ext cx="93600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chemeClr val="bg1"/>
                  </a:solidFill>
                  <a:latin typeface="Huawei Sans" panose="020C0503030203020204" pitchFamily="34" charset="0"/>
                </a:rPr>
                <a:t>Service Deployment</a:t>
              </a:r>
              <a:endParaRPr lang="en-US" altLang="zh-CN" sz="8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燕尾形 20"/>
            <p:cNvSpPr/>
            <p:nvPr/>
          </p:nvSpPr>
          <p:spPr bwMode="gray">
            <a:xfrm>
              <a:off x="8956166" y="50856"/>
              <a:ext cx="1079648"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Fabric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燕尾形 21"/>
            <p:cNvSpPr/>
            <p:nvPr/>
          </p:nvSpPr>
          <p:spPr bwMode="gray">
            <a:xfrm>
              <a:off x="8185763" y="50856"/>
              <a:ext cx="900000"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Network Plan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燕尾形 28"/>
            <p:cNvSpPr/>
            <p:nvPr/>
          </p:nvSpPr>
          <p:spPr bwMode="gray">
            <a:xfrm>
              <a:off x="7302867" y="50856"/>
              <a:ext cx="1012493"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Device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60676929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Lab: Adding an Account</a:t>
            </a:r>
            <a:endParaRPr lang="en-US" altLang="zh-CN" dirty="0"/>
          </a:p>
        </p:txBody>
      </p:sp>
      <p:sp>
        <p:nvSpPr>
          <p:cNvPr id="10" name="文本占位符 9"/>
          <p:cNvSpPr>
            <a:spLocks noGrp="1"/>
          </p:cNvSpPr>
          <p:nvPr>
            <p:ph type="body" sz="quarter" idx="4294967295"/>
          </p:nvPr>
        </p:nvSpPr>
        <p:spPr bwMode="gray">
          <a:xfrm>
            <a:off x="442912" y="1052513"/>
            <a:ext cx="5653088" cy="4875212"/>
          </a:xfrm>
        </p:spPr>
        <p:txBody>
          <a:bodyPr/>
          <a:lstStyle/>
          <a:p>
            <a:pPr algn="l"/>
            <a:r>
              <a:rPr lang="en-US" sz="1800" dirty="0" smtClean="0">
                <a:latin typeface="Huawei Sans" panose="020C0503030203020204" pitchFamily="34" charset="0"/>
              </a:rPr>
              <a:t>In the enterprise employee access scenario, user name and password authentication can be used to implement user access. </a:t>
            </a:r>
          </a:p>
          <a:p>
            <a:pPr algn="l"/>
            <a:r>
              <a:rPr lang="en-US" sz="1800" dirty="0" smtClean="0">
                <a:latin typeface="Huawei Sans" panose="020C0503030203020204" pitchFamily="34" charset="0"/>
              </a:rPr>
              <a:t>During 802.1X authentication and Portal authentication, users need to enter account information for authentication.</a:t>
            </a:r>
          </a:p>
          <a:p>
            <a:pPr marL="623888" lvl="1" indent="-307975"/>
            <a:r>
              <a:rPr lang="en-US" sz="1600" dirty="0" smtClean="0">
                <a:latin typeface="Huawei Sans" panose="020C0503030203020204" pitchFamily="34" charset="0"/>
              </a:rPr>
              <a:t>Account information includes a user name and password, which are preconfigured by an administrator on </a:t>
            </a:r>
            <a:r>
              <a:rPr lang="en-US" sz="1600" dirty="0" err="1" smtClean="0">
                <a:latin typeface="Huawei Sans" panose="020C0503030203020204" pitchFamily="34" charset="0"/>
              </a:rPr>
              <a:t>iMaster</a:t>
            </a:r>
            <a:r>
              <a:rPr lang="en-US" sz="1600" dirty="0" smtClean="0">
                <a:latin typeface="Huawei Sans" panose="020C0503030203020204" pitchFamily="34" charset="0"/>
              </a:rPr>
              <a:t> NCE-Campus.</a:t>
            </a:r>
          </a:p>
          <a:p>
            <a:pPr algn="l"/>
            <a:endParaRPr lang="en-US" altLang="zh-CN" sz="1800" dirty="0">
              <a:latin typeface="Huawei Sans" panose="020C0503030203020204" pitchFamily="34" charset="0"/>
            </a:endParaRPr>
          </a:p>
        </p:txBody>
      </p:sp>
      <p:pic>
        <p:nvPicPr>
          <p:cNvPr id="11" name="图片 10"/>
          <p:cNvPicPr/>
          <p:nvPr/>
        </p:nvPicPr>
        <p:blipFill>
          <a:blip r:embed="rId3"/>
          <a:stretch>
            <a:fillRect/>
          </a:stretch>
        </p:blipFill>
        <p:spPr>
          <a:xfrm>
            <a:off x="6131428" y="1174319"/>
            <a:ext cx="5453380" cy="4686300"/>
          </a:xfrm>
          <a:prstGeom prst="rect">
            <a:avLst/>
          </a:prstGeom>
          <a:ln>
            <a:solidFill>
              <a:schemeClr val="bg1">
                <a:lumMod val="85000"/>
              </a:schemeClr>
            </a:solidFill>
          </a:ln>
        </p:spPr>
      </p:pic>
      <p:grpSp>
        <p:nvGrpSpPr>
          <p:cNvPr id="3" name="组合 2"/>
          <p:cNvGrpSpPr/>
          <p:nvPr/>
        </p:nvGrpSpPr>
        <p:grpSpPr>
          <a:xfrm>
            <a:off x="6606000" y="50856"/>
            <a:ext cx="5155221" cy="324000"/>
            <a:chOff x="6829862" y="50856"/>
            <a:chExt cx="5155221" cy="324000"/>
          </a:xfrm>
        </p:grpSpPr>
        <p:sp>
          <p:nvSpPr>
            <p:cNvPr id="18" name="五边形 17"/>
            <p:cNvSpPr/>
            <p:nvPr/>
          </p:nvSpPr>
          <p:spPr bwMode="gray">
            <a:xfrm>
              <a:off x="6829862" y="50856"/>
              <a:ext cx="60260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800" dirty="0" smtClean="0">
                  <a:latin typeface="Huawei Sans" panose="020C0503030203020204" pitchFamily="34" charset="0"/>
                </a:rPr>
                <a:t>Site Design</a:t>
              </a:r>
              <a:endParaRPr lang="en-US" sz="800" dirty="0">
                <a:latin typeface="Huawei Sans" panose="020C0503030203020204" pitchFamily="34" charset="0"/>
              </a:endParaRPr>
            </a:p>
          </p:txBody>
        </p:sp>
        <p:sp>
          <p:nvSpPr>
            <p:cNvPr id="19" name="燕尾形 18"/>
            <p:cNvSpPr/>
            <p:nvPr/>
          </p:nvSpPr>
          <p:spPr bwMode="gray">
            <a:xfrm>
              <a:off x="9906217" y="50856"/>
              <a:ext cx="1272465"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dirty="0">
                  <a:latin typeface="Huawei Sans" panose="020C0503030203020204" pitchFamily="34" charset="0"/>
                </a:rPr>
                <a:t>VN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燕尾形 19"/>
            <p:cNvSpPr/>
            <p:nvPr/>
          </p:nvSpPr>
          <p:spPr bwMode="gray">
            <a:xfrm>
              <a:off x="11049083" y="50856"/>
              <a:ext cx="93600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chemeClr val="bg1"/>
                  </a:solidFill>
                  <a:latin typeface="Huawei Sans" panose="020C0503030203020204" pitchFamily="34" charset="0"/>
                </a:rPr>
                <a:t>Service Deployment</a:t>
              </a:r>
              <a:endParaRPr lang="en-US" altLang="zh-CN" sz="8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燕尾形 20"/>
            <p:cNvSpPr/>
            <p:nvPr/>
          </p:nvSpPr>
          <p:spPr bwMode="gray">
            <a:xfrm>
              <a:off x="8956166" y="50856"/>
              <a:ext cx="1079648"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Fabric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燕尾形 21"/>
            <p:cNvSpPr/>
            <p:nvPr/>
          </p:nvSpPr>
          <p:spPr bwMode="gray">
            <a:xfrm>
              <a:off x="8185763" y="50856"/>
              <a:ext cx="900000"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Network Plan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燕尾形 22"/>
            <p:cNvSpPr/>
            <p:nvPr/>
          </p:nvSpPr>
          <p:spPr bwMode="gray">
            <a:xfrm>
              <a:off x="7302867" y="50856"/>
              <a:ext cx="1012493"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Device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5646709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梯形 5"/>
          <p:cNvSpPr/>
          <p:nvPr/>
        </p:nvSpPr>
        <p:spPr bwMode="gray">
          <a:xfrm>
            <a:off x="493914" y="2857162"/>
            <a:ext cx="6050762" cy="1685757"/>
          </a:xfrm>
          <a:prstGeom prst="trapezoid">
            <a:avLst>
              <a:gd name="adj" fmla="val 22961"/>
            </a:avLst>
          </a:prstGeom>
          <a:gradFill flip="none" rotWithShape="1">
            <a:gsLst>
              <a:gs pos="0">
                <a:schemeClr val="bg1"/>
              </a:gs>
              <a:gs pos="100000">
                <a:schemeClr val="bg1">
                  <a:lumMod val="85000"/>
                </a:schemeClr>
              </a:gs>
            </a:gsLst>
            <a:lin ang="5400000" scaled="1"/>
          </a:gradFill>
          <a:ln>
            <a:gradFill flip="none" rotWithShape="1">
              <a:gsLst>
                <a:gs pos="0">
                  <a:schemeClr val="accent1">
                    <a:lumMod val="5000"/>
                    <a:lumOff val="95000"/>
                  </a:schemeClr>
                </a:gs>
                <a:gs pos="100000">
                  <a:schemeClr val="bg1">
                    <a:lumMod val="6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任意多边形 81"/>
          <p:cNvSpPr/>
          <p:nvPr/>
        </p:nvSpPr>
        <p:spPr bwMode="gray">
          <a:xfrm>
            <a:off x="2618307" y="3111072"/>
            <a:ext cx="2339859" cy="1232806"/>
          </a:xfrm>
          <a:custGeom>
            <a:avLst/>
            <a:gdLst>
              <a:gd name="connsiteX0" fmla="*/ 1522976 w 3069379"/>
              <a:gd name="connsiteY0" fmla="*/ 0 h 1667868"/>
              <a:gd name="connsiteX1" fmla="*/ 2105444 w 3069379"/>
              <a:gd name="connsiteY1" fmla="*/ 243498 h 1667868"/>
              <a:gd name="connsiteX2" fmla="*/ 2165457 w 3069379"/>
              <a:gd name="connsiteY2" fmla="*/ 316907 h 1667868"/>
              <a:gd name="connsiteX3" fmla="*/ 2204139 w 3069379"/>
              <a:gd name="connsiteY3" fmla="*/ 313329 h 1667868"/>
              <a:gd name="connsiteX4" fmla="*/ 2688456 w 3069379"/>
              <a:gd name="connsiteY4" fmla="*/ 757688 h 1667868"/>
              <a:gd name="connsiteX5" fmla="*/ 2679008 w 3069379"/>
              <a:gd name="connsiteY5" fmla="*/ 843679 h 1667868"/>
              <a:gd name="connsiteX6" fmla="*/ 2742591 w 3069379"/>
              <a:gd name="connsiteY6" fmla="*/ 850148 h 1667868"/>
              <a:gd name="connsiteX7" fmla="*/ 3069379 w 3069379"/>
              <a:gd name="connsiteY7" fmla="*/ 1254812 h 1667868"/>
              <a:gd name="connsiteX8" fmla="*/ 2742591 w 3069379"/>
              <a:gd name="connsiteY8" fmla="*/ 1659476 h 1667868"/>
              <a:gd name="connsiteX9" fmla="*/ 2727471 w 3069379"/>
              <a:gd name="connsiteY9" fmla="*/ 1661015 h 1667868"/>
              <a:gd name="connsiteX10" fmla="*/ 2727471 w 3069379"/>
              <a:gd name="connsiteY10" fmla="*/ 1667868 h 1667868"/>
              <a:gd name="connsiteX11" fmla="*/ 2660108 w 3069379"/>
              <a:gd name="connsiteY11" fmla="*/ 1667868 h 1667868"/>
              <a:gd name="connsiteX12" fmla="*/ 450197 w 3069379"/>
              <a:gd name="connsiteY12" fmla="*/ 1667868 h 1667868"/>
              <a:gd name="connsiteX13" fmla="*/ 373665 w 3069379"/>
              <a:gd name="connsiteY13" fmla="*/ 1667868 h 1667868"/>
              <a:gd name="connsiteX14" fmla="*/ 373665 w 3069379"/>
              <a:gd name="connsiteY14" fmla="*/ 1660082 h 1667868"/>
              <a:gd name="connsiteX15" fmla="*/ 359467 w 3069379"/>
              <a:gd name="connsiteY15" fmla="*/ 1658637 h 1667868"/>
              <a:gd name="connsiteX16" fmla="*/ 0 w 3069379"/>
              <a:gd name="connsiteY16" fmla="*/ 1213505 h 1667868"/>
              <a:gd name="connsiteX17" fmla="*/ 274960 w 3069379"/>
              <a:gd name="connsiteY17" fmla="*/ 794848 h 1667868"/>
              <a:gd name="connsiteX18" fmla="*/ 303951 w 3069379"/>
              <a:gd name="connsiteY18" fmla="*/ 785765 h 1667868"/>
              <a:gd name="connsiteX19" fmla="*/ 315888 w 3069379"/>
              <a:gd name="connsiteY19" fmla="*/ 677121 h 1667868"/>
              <a:gd name="connsiteX20" fmla="*/ 931587 w 3069379"/>
              <a:gd name="connsiteY20" fmla="*/ 216713 h 1667868"/>
              <a:gd name="connsiteX21" fmla="*/ 968567 w 3069379"/>
              <a:gd name="connsiteY21" fmla="*/ 220133 h 1667868"/>
              <a:gd name="connsiteX22" fmla="*/ 1062419 w 3069379"/>
              <a:gd name="connsiteY22" fmla="*/ 141982 h 1667868"/>
              <a:gd name="connsiteX23" fmla="*/ 1522976 w 3069379"/>
              <a:gd name="connsiteY23" fmla="*/ 0 h 166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9379" h="1667868">
                <a:moveTo>
                  <a:pt x="1522976" y="0"/>
                </a:moveTo>
                <a:cubicBezTo>
                  <a:pt x="1750444" y="0"/>
                  <a:pt x="1956378" y="93052"/>
                  <a:pt x="2105444" y="243498"/>
                </a:cubicBezTo>
                <a:lnTo>
                  <a:pt x="2165457" y="316907"/>
                </a:lnTo>
                <a:lnTo>
                  <a:pt x="2204139" y="313329"/>
                </a:lnTo>
                <a:cubicBezTo>
                  <a:pt x="2471620" y="313329"/>
                  <a:pt x="2688456" y="512275"/>
                  <a:pt x="2688456" y="757688"/>
                </a:cubicBezTo>
                <a:lnTo>
                  <a:pt x="2679008" y="843679"/>
                </a:lnTo>
                <a:lnTo>
                  <a:pt x="2742591" y="850148"/>
                </a:lnTo>
                <a:cubicBezTo>
                  <a:pt x="2929088" y="888664"/>
                  <a:pt x="3069379" y="1055202"/>
                  <a:pt x="3069379" y="1254812"/>
                </a:cubicBezTo>
                <a:cubicBezTo>
                  <a:pt x="3069379" y="1454421"/>
                  <a:pt x="2929088" y="1620960"/>
                  <a:pt x="2742591" y="1659476"/>
                </a:cubicBezTo>
                <a:lnTo>
                  <a:pt x="2727471" y="1661015"/>
                </a:lnTo>
                <a:lnTo>
                  <a:pt x="2727471" y="1667868"/>
                </a:lnTo>
                <a:lnTo>
                  <a:pt x="2660108" y="1667868"/>
                </a:lnTo>
                <a:lnTo>
                  <a:pt x="450197" y="1667868"/>
                </a:lnTo>
                <a:lnTo>
                  <a:pt x="373665" y="1667868"/>
                </a:lnTo>
                <a:lnTo>
                  <a:pt x="373665" y="1660082"/>
                </a:lnTo>
                <a:lnTo>
                  <a:pt x="359467" y="1658637"/>
                </a:lnTo>
                <a:cubicBezTo>
                  <a:pt x="154319" y="1616269"/>
                  <a:pt x="0" y="1433076"/>
                  <a:pt x="0" y="1213505"/>
                </a:cubicBezTo>
                <a:cubicBezTo>
                  <a:pt x="0" y="1025301"/>
                  <a:pt x="113377" y="863824"/>
                  <a:pt x="274960" y="794848"/>
                </a:cubicBezTo>
                <a:lnTo>
                  <a:pt x="303951" y="785765"/>
                </a:lnTo>
                <a:lnTo>
                  <a:pt x="315888" y="677121"/>
                </a:lnTo>
                <a:cubicBezTo>
                  <a:pt x="374490" y="414367"/>
                  <a:pt x="627881" y="216713"/>
                  <a:pt x="931587" y="216713"/>
                </a:cubicBezTo>
                <a:lnTo>
                  <a:pt x="968567" y="220133"/>
                </a:lnTo>
                <a:lnTo>
                  <a:pt x="1062419" y="141982"/>
                </a:lnTo>
                <a:cubicBezTo>
                  <a:pt x="1193887" y="52342"/>
                  <a:pt x="1352375" y="0"/>
                  <a:pt x="1522976"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smtClean="0"/>
              <a:t>Review: Virtualized Campus Network Architecture</a:t>
            </a:r>
            <a:endParaRPr lang="en-US" altLang="zh-CN" dirty="0"/>
          </a:p>
        </p:txBody>
      </p:sp>
      <p:sp>
        <p:nvSpPr>
          <p:cNvPr id="5" name="梯形 4"/>
          <p:cNvSpPr/>
          <p:nvPr/>
        </p:nvSpPr>
        <p:spPr bwMode="gray">
          <a:xfrm>
            <a:off x="493914" y="4548420"/>
            <a:ext cx="6050762" cy="1520276"/>
          </a:xfrm>
          <a:prstGeom prst="trapezoid">
            <a:avLst>
              <a:gd name="adj" fmla="val 22961"/>
            </a:avLst>
          </a:prstGeom>
          <a:gradFill flip="none" rotWithShape="1">
            <a:gsLst>
              <a:gs pos="0">
                <a:schemeClr val="bg1"/>
              </a:gs>
              <a:gs pos="100000">
                <a:schemeClr val="bg1">
                  <a:lumMod val="85000"/>
                </a:schemeClr>
              </a:gs>
            </a:gsLst>
            <a:lin ang="5400000" scaled="1"/>
          </a:gradFill>
          <a:ln>
            <a:gradFill flip="none" rotWithShape="1">
              <a:gsLst>
                <a:gs pos="0">
                  <a:schemeClr val="accent1">
                    <a:lumMod val="5000"/>
                    <a:lumOff val="95000"/>
                  </a:schemeClr>
                </a:gs>
                <a:gs pos="100000">
                  <a:schemeClr val="bg1">
                    <a:lumMod val="6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 name="直接连接符 6"/>
          <p:cNvCxnSpPr/>
          <p:nvPr/>
        </p:nvCxnSpPr>
        <p:spPr bwMode="gray">
          <a:xfrm flipH="1" flipV="1">
            <a:off x="2746842" y="5358511"/>
            <a:ext cx="1283264" cy="366470"/>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bwMode="gray">
          <a:xfrm flipH="1">
            <a:off x="2772681" y="4820071"/>
            <a:ext cx="1025914" cy="552357"/>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bwMode="gray">
          <a:xfrm flipV="1">
            <a:off x="3606342" y="4888811"/>
            <a:ext cx="2450448" cy="839468"/>
            <a:chOff x="3911288" y="4456131"/>
            <a:chExt cx="2450448" cy="674979"/>
          </a:xfrm>
        </p:grpSpPr>
        <p:cxnSp>
          <p:nvCxnSpPr>
            <p:cNvPr id="10" name="直接连接符 9"/>
            <p:cNvCxnSpPr/>
            <p:nvPr/>
          </p:nvCxnSpPr>
          <p:spPr bwMode="gray">
            <a:xfrm>
              <a:off x="4393093" y="4456131"/>
              <a:ext cx="1323508" cy="0"/>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bwMode="gray">
            <a:xfrm flipV="1">
              <a:off x="3911288" y="5131110"/>
              <a:ext cx="1582732" cy="0"/>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bwMode="gray">
            <a:xfrm>
              <a:off x="5800440" y="4456131"/>
              <a:ext cx="561296" cy="0"/>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13" name="图片 87" descr="汇聚交换机.png"/>
          <p:cNvPicPr>
            <a:picLocks noChangeAspect="1"/>
          </p:cNvPicPr>
          <p:nvPr/>
        </p:nvPicPr>
        <p:blipFill>
          <a:blip r:embed="rId3"/>
          <a:stretch>
            <a:fillRect/>
          </a:stretch>
        </p:blipFill>
        <p:spPr bwMode="gray">
          <a:xfrm>
            <a:off x="3484139" y="4779137"/>
            <a:ext cx="343433" cy="280992"/>
          </a:xfrm>
          <a:prstGeom prst="rect">
            <a:avLst/>
          </a:prstGeom>
        </p:spPr>
      </p:pic>
      <p:pic>
        <p:nvPicPr>
          <p:cNvPr id="14" name="图片 87" descr="汇聚交换机.png"/>
          <p:cNvPicPr>
            <a:picLocks noChangeAspect="1"/>
          </p:cNvPicPr>
          <p:nvPr/>
        </p:nvPicPr>
        <p:blipFill>
          <a:blip r:embed="rId3"/>
          <a:stretch>
            <a:fillRect/>
          </a:stretch>
        </p:blipFill>
        <p:spPr bwMode="gray">
          <a:xfrm>
            <a:off x="3828666" y="5574605"/>
            <a:ext cx="343433" cy="280992"/>
          </a:xfrm>
          <a:prstGeom prst="rect">
            <a:avLst/>
          </a:prstGeom>
        </p:spPr>
      </p:pic>
      <p:pic>
        <p:nvPicPr>
          <p:cNvPr id="15" name="图片 76" descr="接入交换机.png"/>
          <p:cNvPicPr>
            <a:picLocks noChangeAspect="1"/>
          </p:cNvPicPr>
          <p:nvPr/>
        </p:nvPicPr>
        <p:blipFill>
          <a:blip r:embed="rId4"/>
          <a:stretch>
            <a:fillRect/>
          </a:stretch>
        </p:blipFill>
        <p:spPr bwMode="gray">
          <a:xfrm>
            <a:off x="5262871" y="5574605"/>
            <a:ext cx="343433" cy="280992"/>
          </a:xfrm>
          <a:prstGeom prst="rect">
            <a:avLst/>
          </a:prstGeom>
        </p:spPr>
      </p:pic>
      <p:pic>
        <p:nvPicPr>
          <p:cNvPr id="16" name="图片 15" descr="接入交换机.png"/>
          <p:cNvPicPr>
            <a:picLocks noChangeAspect="1"/>
          </p:cNvPicPr>
          <p:nvPr/>
        </p:nvPicPr>
        <p:blipFill>
          <a:blip r:embed="rId4"/>
          <a:stretch>
            <a:fillRect/>
          </a:stretch>
        </p:blipFill>
        <p:spPr bwMode="gray">
          <a:xfrm>
            <a:off x="4919438" y="4779137"/>
            <a:ext cx="343433" cy="280992"/>
          </a:xfrm>
          <a:prstGeom prst="rect">
            <a:avLst/>
          </a:prstGeom>
        </p:spPr>
      </p:pic>
      <p:cxnSp>
        <p:nvCxnSpPr>
          <p:cNvPr id="17" name="直接连接符 16"/>
          <p:cNvCxnSpPr/>
          <p:nvPr/>
        </p:nvCxnSpPr>
        <p:spPr bwMode="gray">
          <a:xfrm>
            <a:off x="1995893" y="5358515"/>
            <a:ext cx="796587" cy="0"/>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8" name="图片 86" descr="核心交换机.png"/>
          <p:cNvPicPr>
            <a:picLocks noChangeAspect="1"/>
          </p:cNvPicPr>
          <p:nvPr/>
        </p:nvPicPr>
        <p:blipFill>
          <a:blip r:embed="rId5"/>
          <a:stretch>
            <a:fillRect/>
          </a:stretch>
        </p:blipFill>
        <p:spPr bwMode="gray">
          <a:xfrm>
            <a:off x="2595282" y="5222017"/>
            <a:ext cx="343433" cy="280992"/>
          </a:xfrm>
          <a:prstGeom prst="rect">
            <a:avLst/>
          </a:prstGeom>
        </p:spPr>
      </p:pic>
      <p:pic>
        <p:nvPicPr>
          <p:cNvPr id="19"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1851338" y="5225346"/>
            <a:ext cx="335297" cy="274335"/>
          </a:xfrm>
          <a:prstGeom prst="rect">
            <a:avLst/>
          </a:prstGeom>
        </p:spPr>
      </p:pic>
      <p:sp>
        <p:nvSpPr>
          <p:cNvPr id="21" name="矩形 20"/>
          <p:cNvSpPr/>
          <p:nvPr/>
        </p:nvSpPr>
        <p:spPr bwMode="gray">
          <a:xfrm>
            <a:off x="604888" y="5746851"/>
            <a:ext cx="3001454" cy="305105"/>
          </a:xfrm>
          <a:prstGeom prst="rect">
            <a:avLst/>
          </a:prstGeom>
        </p:spPr>
        <p:txBody>
          <a:bodyPr wrap="square">
            <a:noAutofit/>
          </a:bodyPr>
          <a:lstStyle/>
          <a:p>
            <a:pPr fontAlgn="ctr"/>
            <a:r>
              <a:rPr lang="en-US" sz="1400" dirty="0" smtClean="0">
                <a:solidFill>
                  <a:schemeClr val="bg1">
                    <a:lumMod val="50000"/>
                  </a:schemeClr>
                </a:solidFill>
                <a:latin typeface="Huawei Sans" panose="020C0503030203020204" pitchFamily="34" charset="0"/>
              </a:rPr>
              <a:t>Underlay (physical network layer)</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矩形 21"/>
          <p:cNvSpPr/>
          <p:nvPr/>
        </p:nvSpPr>
        <p:spPr bwMode="gray">
          <a:xfrm>
            <a:off x="604888" y="4207378"/>
            <a:ext cx="681597" cy="307777"/>
          </a:xfrm>
          <a:prstGeom prst="rect">
            <a:avLst/>
          </a:prstGeom>
        </p:spPr>
        <p:txBody>
          <a:bodyPr wrap="square">
            <a:noAutofit/>
          </a:bodyPr>
          <a:lstStyle/>
          <a:p>
            <a:pPr fontAlgn="ctr"/>
            <a:r>
              <a:rPr lang="en-US" sz="1400" dirty="0" smtClean="0">
                <a:solidFill>
                  <a:schemeClr val="bg1">
                    <a:lumMod val="50000"/>
                  </a:schemeClr>
                </a:solidFill>
                <a:latin typeface="Huawei Sans" panose="020C0503030203020204" pitchFamily="34" charset="0"/>
              </a:rPr>
              <a:t>Fabric</a:t>
            </a:r>
            <a:endParaRPr lang="en-US" sz="1400" dirty="0">
              <a:solidFill>
                <a:schemeClr val="bg1">
                  <a:lumMod val="50000"/>
                </a:schemeClr>
              </a:solidFill>
              <a:latin typeface="Huawei Sans" panose="020C0503030203020204" pitchFamily="34" charset="0"/>
            </a:endParaRPr>
          </a:p>
        </p:txBody>
      </p:sp>
      <p:pic>
        <p:nvPicPr>
          <p:cNvPr id="48" name="图片 105" descr="AP.png"/>
          <p:cNvPicPr>
            <a:picLocks noChangeAspect="1"/>
          </p:cNvPicPr>
          <p:nvPr/>
        </p:nvPicPr>
        <p:blipFill>
          <a:blip r:embed="rId7"/>
          <a:stretch>
            <a:fillRect/>
          </a:stretch>
        </p:blipFill>
        <p:spPr bwMode="gray">
          <a:xfrm>
            <a:off x="5937695" y="5577934"/>
            <a:ext cx="335297" cy="274335"/>
          </a:xfrm>
          <a:prstGeom prst="rect">
            <a:avLst/>
          </a:prstGeom>
        </p:spPr>
      </p:pic>
      <p:sp>
        <p:nvSpPr>
          <p:cNvPr id="69" name="矩形 68"/>
          <p:cNvSpPr/>
          <p:nvPr/>
        </p:nvSpPr>
        <p:spPr bwMode="gray">
          <a:xfrm>
            <a:off x="2520776" y="4939024"/>
            <a:ext cx="506870" cy="276999"/>
          </a:xfrm>
          <a:prstGeom prst="rect">
            <a:avLst/>
          </a:prstGeom>
        </p:spPr>
        <p:txBody>
          <a:bodyPr wrap="none">
            <a:spAutoFit/>
          </a:bodyPr>
          <a:lstStyle/>
          <a:p>
            <a:pPr fontAlgn="ctr"/>
            <a:r>
              <a:rPr lang="en-US" sz="1200" dirty="0" smtClean="0">
                <a:latin typeface="Huawei Sans" panose="020C0503030203020204" pitchFamily="34" charset="0"/>
              </a:rPr>
              <a:t>Core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矩形 69"/>
          <p:cNvSpPr/>
          <p:nvPr/>
        </p:nvSpPr>
        <p:spPr bwMode="gray">
          <a:xfrm>
            <a:off x="3171649" y="5061420"/>
            <a:ext cx="1047082" cy="276999"/>
          </a:xfrm>
          <a:prstGeom prst="rect">
            <a:avLst/>
          </a:prstGeom>
        </p:spPr>
        <p:txBody>
          <a:bodyPr wrap="none">
            <a:spAutoFit/>
          </a:bodyPr>
          <a:lstStyle/>
          <a:p>
            <a:pPr fontAlgn="ctr"/>
            <a:r>
              <a:rPr lang="en-US" sz="1200" dirty="0" smtClean="0">
                <a:latin typeface="Huawei Sans" panose="020C0503030203020204" pitchFamily="34" charset="0"/>
              </a:rPr>
              <a:t>Aggregation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矩形 70"/>
          <p:cNvSpPr/>
          <p:nvPr/>
        </p:nvSpPr>
        <p:spPr bwMode="gray">
          <a:xfrm>
            <a:off x="3506565" y="5806826"/>
            <a:ext cx="1047082" cy="276999"/>
          </a:xfrm>
          <a:prstGeom prst="rect">
            <a:avLst/>
          </a:prstGeom>
        </p:spPr>
        <p:txBody>
          <a:bodyPr wrap="none">
            <a:spAutoFit/>
          </a:bodyPr>
          <a:lstStyle/>
          <a:p>
            <a:pPr fontAlgn="ctr"/>
            <a:r>
              <a:rPr lang="en-US" sz="1200" dirty="0" smtClean="0">
                <a:latin typeface="Huawei Sans" panose="020C0503030203020204" pitchFamily="34" charset="0"/>
              </a:rPr>
              <a:t>Aggregation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矩形 71"/>
          <p:cNvSpPr/>
          <p:nvPr/>
        </p:nvSpPr>
        <p:spPr bwMode="gray">
          <a:xfrm>
            <a:off x="4765877" y="5081516"/>
            <a:ext cx="639919" cy="276999"/>
          </a:xfrm>
          <a:prstGeom prst="rect">
            <a:avLst/>
          </a:prstGeom>
        </p:spPr>
        <p:txBody>
          <a:bodyPr wrap="none">
            <a:spAutoFit/>
          </a:bodyPr>
          <a:lstStyle/>
          <a:p>
            <a:pPr fontAlgn="ctr"/>
            <a:r>
              <a:rPr lang="en-US" sz="1200" dirty="0" smtClean="0">
                <a:latin typeface="Huawei Sans" panose="020C0503030203020204" pitchFamily="34" charset="0"/>
              </a:rPr>
              <a:t>Access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矩形 72"/>
          <p:cNvSpPr/>
          <p:nvPr/>
        </p:nvSpPr>
        <p:spPr bwMode="gray">
          <a:xfrm>
            <a:off x="5102143" y="5806826"/>
            <a:ext cx="639919" cy="276999"/>
          </a:xfrm>
          <a:prstGeom prst="rect">
            <a:avLst/>
          </a:prstGeom>
        </p:spPr>
        <p:txBody>
          <a:bodyPr wrap="none">
            <a:spAutoFit/>
          </a:bodyPr>
          <a:lstStyle/>
          <a:p>
            <a:pPr fontAlgn="ctr"/>
            <a:r>
              <a:rPr lang="en-US" sz="1200" dirty="0" smtClean="0">
                <a:latin typeface="Huawei Sans" panose="020C0503030203020204" pitchFamily="34" charset="0"/>
              </a:rPr>
              <a:t>Access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6" name="图片 86" descr="核心交换机.png"/>
          <p:cNvPicPr>
            <a:picLocks noChangeAspect="1"/>
          </p:cNvPicPr>
          <p:nvPr/>
        </p:nvPicPr>
        <p:blipFill>
          <a:blip r:embed="rId5"/>
          <a:stretch>
            <a:fillRect/>
          </a:stretch>
        </p:blipFill>
        <p:spPr bwMode="gray">
          <a:xfrm>
            <a:off x="2453042" y="3710298"/>
            <a:ext cx="343433" cy="280992"/>
          </a:xfrm>
          <a:prstGeom prst="rect">
            <a:avLst/>
          </a:prstGeom>
        </p:spPr>
      </p:pic>
      <p:cxnSp>
        <p:nvCxnSpPr>
          <p:cNvPr id="77" name="直接连接符 76"/>
          <p:cNvCxnSpPr>
            <a:endCxn id="105" idx="1"/>
          </p:cNvCxnSpPr>
          <p:nvPr/>
        </p:nvCxnSpPr>
        <p:spPr bwMode="gray">
          <a:xfrm flipV="1">
            <a:off x="2796475" y="3407914"/>
            <a:ext cx="1618802" cy="399234"/>
          </a:xfrm>
          <a:prstGeom prst="line">
            <a:avLst/>
          </a:prstGeom>
          <a:ln w="19050">
            <a:solidFill>
              <a:srgbClr val="ED6D00"/>
            </a:solidFill>
            <a:prstDash val="sysDot"/>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76" idx="3"/>
            <a:endCxn id="104" idx="1"/>
          </p:cNvCxnSpPr>
          <p:nvPr/>
        </p:nvCxnSpPr>
        <p:spPr bwMode="gray">
          <a:xfrm>
            <a:off x="2796475" y="3850794"/>
            <a:ext cx="1962235" cy="352588"/>
          </a:xfrm>
          <a:prstGeom prst="line">
            <a:avLst/>
          </a:prstGeom>
          <a:ln w="19050">
            <a:solidFill>
              <a:srgbClr val="ED6D00"/>
            </a:solidFill>
            <a:prstDash val="sysDot"/>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83" name="矩形 82"/>
          <p:cNvSpPr/>
          <p:nvPr/>
        </p:nvSpPr>
        <p:spPr bwMode="gray">
          <a:xfrm>
            <a:off x="2324115" y="4003238"/>
            <a:ext cx="651140" cy="276999"/>
          </a:xfrm>
          <a:prstGeom prst="rect">
            <a:avLst/>
          </a:prstGeom>
        </p:spPr>
        <p:txBody>
          <a:bodyPr wrap="none">
            <a:spAutoFit/>
          </a:bodyPr>
          <a:lstStyle/>
          <a:p>
            <a:pPr fontAlgn="ctr"/>
            <a:r>
              <a:rPr lang="en-US" sz="1200" dirty="0" smtClean="0">
                <a:latin typeface="Huawei Sans" panose="020C0503030203020204" pitchFamily="34" charset="0"/>
              </a:rPr>
              <a:t>Border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矩形 85"/>
          <p:cNvSpPr/>
          <p:nvPr/>
        </p:nvSpPr>
        <p:spPr bwMode="gray">
          <a:xfrm rot="20786260">
            <a:off x="3170875" y="3356889"/>
            <a:ext cx="910827" cy="276999"/>
          </a:xfrm>
          <a:prstGeom prst="rect">
            <a:avLst/>
          </a:prstGeom>
        </p:spPr>
        <p:txBody>
          <a:bodyPr wrap="none">
            <a:spAutoFit/>
          </a:bodyPr>
          <a:lstStyle/>
          <a:p>
            <a:pPr fontAlgn="ctr"/>
            <a:r>
              <a:rPr lang="en-US" sz="1200" dirty="0" smtClean="0">
                <a:solidFill>
                  <a:srgbClr val="ED6D00"/>
                </a:solidFill>
                <a:latin typeface="Huawei Sans" panose="020C0503030203020204" pitchFamily="34" charset="0"/>
              </a:rPr>
              <a:t>BGP EVPN</a:t>
            </a:r>
            <a:endParaRPr lang="en-US" altLang="zh-CN" sz="12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矩形 86"/>
          <p:cNvSpPr/>
          <p:nvPr/>
        </p:nvSpPr>
        <p:spPr bwMode="gray">
          <a:xfrm rot="629115">
            <a:off x="3330714" y="4011620"/>
            <a:ext cx="910827" cy="276999"/>
          </a:xfrm>
          <a:prstGeom prst="rect">
            <a:avLst/>
          </a:prstGeom>
        </p:spPr>
        <p:txBody>
          <a:bodyPr wrap="none">
            <a:spAutoFit/>
          </a:bodyPr>
          <a:lstStyle/>
          <a:p>
            <a:pPr fontAlgn="ctr"/>
            <a:r>
              <a:rPr lang="en-US" sz="1200" dirty="0" smtClean="0">
                <a:solidFill>
                  <a:srgbClr val="ED6D00"/>
                </a:solidFill>
                <a:latin typeface="Huawei Sans" panose="020C0503030203020204" pitchFamily="34" charset="0"/>
              </a:rPr>
              <a:t>BGP EVPN</a:t>
            </a:r>
            <a:endParaRPr lang="en-US" altLang="zh-CN" sz="12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圆角矩形 88"/>
          <p:cNvSpPr/>
          <p:nvPr/>
        </p:nvSpPr>
        <p:spPr bwMode="gray">
          <a:xfrm>
            <a:off x="1061242" y="3929242"/>
            <a:ext cx="1050459" cy="252000"/>
          </a:xfrm>
          <a:prstGeom prst="roundRect">
            <a:avLst/>
          </a:prstGeom>
          <a:solidFill>
            <a:srgbClr val="ED6D00"/>
          </a:solidFill>
          <a:ln w="12700" cap="flat" cmpd="sng" algn="ctr">
            <a:no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900" dirty="0" smtClean="0">
                <a:solidFill>
                  <a:schemeClr val="bg1"/>
                </a:solidFill>
                <a:latin typeface="Huawei Sans" panose="020C0503030203020204" pitchFamily="34" charset="0"/>
              </a:rPr>
              <a:t>External networks</a:t>
            </a:r>
            <a:endParaRPr lang="en-US" sz="900" dirty="0">
              <a:solidFill>
                <a:schemeClr val="bg1"/>
              </a:solidFill>
              <a:latin typeface="Huawei Sans" panose="020C0503030203020204" pitchFamily="34" charset="0"/>
            </a:endParaRPr>
          </a:p>
        </p:txBody>
      </p:sp>
      <p:sp>
        <p:nvSpPr>
          <p:cNvPr id="90" name="圆角矩形 89"/>
          <p:cNvSpPr/>
          <p:nvPr/>
        </p:nvSpPr>
        <p:spPr bwMode="gray">
          <a:xfrm>
            <a:off x="858757" y="3450609"/>
            <a:ext cx="1050459" cy="252000"/>
          </a:xfrm>
          <a:prstGeom prst="roundRect">
            <a:avLst/>
          </a:prstGeom>
          <a:solidFill>
            <a:srgbClr val="ED6D00"/>
          </a:solidFill>
          <a:ln w="12700" cap="flat" cmpd="sng" algn="ctr">
            <a:no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900" dirty="0" smtClean="0">
                <a:solidFill>
                  <a:schemeClr val="bg1"/>
                </a:solidFill>
                <a:latin typeface="Huawei Sans" panose="020C0503030203020204" pitchFamily="34" charset="0"/>
              </a:rPr>
              <a:t>Network service resources</a:t>
            </a:r>
            <a:endParaRPr lang="en-US" altLang="zh-CN" sz="9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1" name="直接连接符 90"/>
          <p:cNvCxnSpPr>
            <a:stCxn id="90" idx="3"/>
            <a:endCxn id="76" idx="1"/>
          </p:cNvCxnSpPr>
          <p:nvPr/>
        </p:nvCxnSpPr>
        <p:spPr bwMode="gray">
          <a:xfrm>
            <a:off x="1909216" y="3576609"/>
            <a:ext cx="543826" cy="274185"/>
          </a:xfrm>
          <a:prstGeom prst="line">
            <a:avLst/>
          </a:prstGeom>
          <a:ln w="19050">
            <a:solidFill>
              <a:srgbClr val="ED6D00"/>
            </a:solidFill>
            <a:prstDash val="soli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94" name="直接连接符 93"/>
          <p:cNvCxnSpPr>
            <a:stCxn id="89" idx="3"/>
            <a:endCxn id="76" idx="1"/>
          </p:cNvCxnSpPr>
          <p:nvPr/>
        </p:nvCxnSpPr>
        <p:spPr bwMode="gray">
          <a:xfrm flipV="1">
            <a:off x="2111701" y="3850794"/>
            <a:ext cx="341341" cy="204448"/>
          </a:xfrm>
          <a:prstGeom prst="line">
            <a:avLst/>
          </a:prstGeom>
          <a:ln w="19050">
            <a:solidFill>
              <a:srgbClr val="ED6D00"/>
            </a:solidFill>
            <a:prstDash val="soli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pic>
        <p:nvPicPr>
          <p:cNvPr id="104" name="图片 76" descr="接入交换机.png"/>
          <p:cNvPicPr>
            <a:picLocks noChangeAspect="1"/>
          </p:cNvPicPr>
          <p:nvPr/>
        </p:nvPicPr>
        <p:blipFill>
          <a:blip r:embed="rId4"/>
          <a:stretch>
            <a:fillRect/>
          </a:stretch>
        </p:blipFill>
        <p:spPr bwMode="gray">
          <a:xfrm>
            <a:off x="4758710" y="4062886"/>
            <a:ext cx="343433" cy="280992"/>
          </a:xfrm>
          <a:prstGeom prst="rect">
            <a:avLst/>
          </a:prstGeom>
        </p:spPr>
      </p:pic>
      <p:pic>
        <p:nvPicPr>
          <p:cNvPr id="105" name="图片 104" descr="接入交换机.png"/>
          <p:cNvPicPr>
            <a:picLocks noChangeAspect="1"/>
          </p:cNvPicPr>
          <p:nvPr/>
        </p:nvPicPr>
        <p:blipFill>
          <a:blip r:embed="rId4"/>
          <a:stretch>
            <a:fillRect/>
          </a:stretch>
        </p:blipFill>
        <p:spPr bwMode="gray">
          <a:xfrm>
            <a:off x="4415277" y="3267418"/>
            <a:ext cx="343433" cy="280992"/>
          </a:xfrm>
          <a:prstGeom prst="rect">
            <a:avLst/>
          </a:prstGeom>
        </p:spPr>
      </p:pic>
      <p:sp>
        <p:nvSpPr>
          <p:cNvPr id="106" name="矩形 105"/>
          <p:cNvSpPr/>
          <p:nvPr/>
        </p:nvSpPr>
        <p:spPr bwMode="gray">
          <a:xfrm>
            <a:off x="4341706" y="3559791"/>
            <a:ext cx="527709" cy="276999"/>
          </a:xfrm>
          <a:prstGeom prst="rect">
            <a:avLst/>
          </a:prstGeom>
        </p:spPr>
        <p:txBody>
          <a:bodyPr wrap="none">
            <a:spAutoFit/>
          </a:bodyPr>
          <a:lstStyle/>
          <a:p>
            <a:pPr fontAlgn="ctr"/>
            <a:r>
              <a:rPr lang="en-US" sz="1200" dirty="0" smtClean="0">
                <a:latin typeface="Huawei Sans" panose="020C0503030203020204" pitchFamily="34" charset="0"/>
              </a:rPr>
              <a:t>Edge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矩形 106"/>
          <p:cNvSpPr/>
          <p:nvPr/>
        </p:nvSpPr>
        <p:spPr bwMode="gray">
          <a:xfrm>
            <a:off x="4643639" y="3807148"/>
            <a:ext cx="527709" cy="276999"/>
          </a:xfrm>
          <a:prstGeom prst="rect">
            <a:avLst/>
          </a:prstGeom>
        </p:spPr>
        <p:txBody>
          <a:bodyPr wrap="none">
            <a:spAutoFit/>
          </a:bodyPr>
          <a:lstStyle/>
          <a:p>
            <a:pPr fontAlgn="ctr"/>
            <a:r>
              <a:rPr lang="en-US" sz="1200" dirty="0" smtClean="0">
                <a:latin typeface="Huawei Sans" panose="020C0503030203020204" pitchFamily="34" charset="0"/>
              </a:rPr>
              <a:t>Edge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圆角矩形 107"/>
          <p:cNvSpPr/>
          <p:nvPr/>
        </p:nvSpPr>
        <p:spPr bwMode="gray">
          <a:xfrm>
            <a:off x="5052300" y="3311134"/>
            <a:ext cx="1050459" cy="252000"/>
          </a:xfrm>
          <a:prstGeom prst="roundRect">
            <a:avLst/>
          </a:prstGeom>
          <a:solidFill>
            <a:srgbClr val="ED6D00"/>
          </a:solidFill>
          <a:ln w="12700" cap="flat" cmpd="sng" algn="ctr">
            <a:no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900" dirty="0" smtClean="0">
                <a:solidFill>
                  <a:schemeClr val="bg1"/>
                </a:solidFill>
                <a:latin typeface="Huawei Sans" panose="020C0503030203020204" pitchFamily="34" charset="0"/>
              </a:rPr>
              <a:t>Wired access</a:t>
            </a:r>
            <a:endParaRPr lang="en-US" altLang="zh-CN" sz="9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圆角矩形 108"/>
          <p:cNvSpPr/>
          <p:nvPr/>
        </p:nvSpPr>
        <p:spPr bwMode="gray">
          <a:xfrm>
            <a:off x="5414221" y="4106462"/>
            <a:ext cx="1050459" cy="252000"/>
          </a:xfrm>
          <a:prstGeom prst="roundRect">
            <a:avLst/>
          </a:prstGeom>
          <a:solidFill>
            <a:srgbClr val="ED6D00"/>
          </a:solidFill>
          <a:ln w="12700" cap="flat" cmpd="sng" algn="ctr">
            <a:no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900" dirty="0" smtClean="0">
                <a:solidFill>
                  <a:schemeClr val="bg1"/>
                </a:solidFill>
                <a:latin typeface="Huawei Sans" panose="020C0503030203020204" pitchFamily="34" charset="0"/>
              </a:rPr>
              <a:t>Wireless access</a:t>
            </a:r>
            <a:endParaRPr lang="en-US" altLang="zh-CN" sz="9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0" name="直接连接符 109"/>
          <p:cNvCxnSpPr/>
          <p:nvPr/>
        </p:nvCxnSpPr>
        <p:spPr bwMode="gray">
          <a:xfrm>
            <a:off x="4751397" y="3407430"/>
            <a:ext cx="299104" cy="0"/>
          </a:xfrm>
          <a:prstGeom prst="line">
            <a:avLst/>
          </a:prstGeom>
          <a:ln w="19050">
            <a:solidFill>
              <a:srgbClr val="ED6D00"/>
            </a:solidFill>
            <a:prstDash val="soli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bwMode="gray">
          <a:xfrm>
            <a:off x="5102524" y="4215644"/>
            <a:ext cx="299104" cy="0"/>
          </a:xfrm>
          <a:prstGeom prst="line">
            <a:avLst/>
          </a:prstGeom>
          <a:ln w="19050">
            <a:solidFill>
              <a:srgbClr val="ED6D00"/>
            </a:solidFill>
            <a:prstDash val="soli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114" name="梯形 113"/>
          <p:cNvSpPr/>
          <p:nvPr/>
        </p:nvSpPr>
        <p:spPr bwMode="gray">
          <a:xfrm>
            <a:off x="493914" y="1335088"/>
            <a:ext cx="6050762" cy="1634927"/>
          </a:xfrm>
          <a:prstGeom prst="trapezoid">
            <a:avLst>
              <a:gd name="adj" fmla="val 22961"/>
            </a:avLst>
          </a:prstGeom>
          <a:gradFill flip="none" rotWithShape="1">
            <a:gsLst>
              <a:gs pos="0">
                <a:schemeClr val="bg1"/>
              </a:gs>
              <a:gs pos="100000">
                <a:schemeClr val="bg1">
                  <a:lumMod val="85000"/>
                </a:schemeClr>
              </a:gs>
            </a:gsLst>
            <a:lin ang="5400000" scaled="1"/>
          </a:gradFill>
          <a:ln>
            <a:gradFill flip="none" rotWithShape="1">
              <a:gsLst>
                <a:gs pos="0">
                  <a:schemeClr val="accent1">
                    <a:lumMod val="5000"/>
                    <a:lumOff val="95000"/>
                  </a:schemeClr>
                </a:gs>
                <a:gs pos="100000">
                  <a:schemeClr val="bg1">
                    <a:lumMod val="6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梯形 114"/>
          <p:cNvSpPr/>
          <p:nvPr/>
        </p:nvSpPr>
        <p:spPr bwMode="gray">
          <a:xfrm>
            <a:off x="767590" y="1362910"/>
            <a:ext cx="1790622" cy="1209870"/>
          </a:xfrm>
          <a:prstGeom prst="trapezoid">
            <a:avLst>
              <a:gd name="adj" fmla="val 22668"/>
            </a:avLst>
          </a:prstGeom>
          <a:gradFill flip="none" rotWithShape="1">
            <a:gsLst>
              <a:gs pos="0">
                <a:schemeClr val="bg1"/>
              </a:gs>
              <a:gs pos="100000">
                <a:srgbClr val="BEE9EE"/>
              </a:gs>
            </a:gsLst>
            <a:lin ang="5400000" scaled="1"/>
          </a:gradFill>
          <a:ln>
            <a:gradFill flip="none" rotWithShape="1">
              <a:gsLst>
                <a:gs pos="0">
                  <a:schemeClr val="accent1">
                    <a:lumMod val="5000"/>
                    <a:lumOff val="95000"/>
                  </a:schemeClr>
                </a:gs>
                <a:gs pos="100000">
                  <a:srgbClr val="56C4D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矩形 115"/>
          <p:cNvSpPr/>
          <p:nvPr/>
        </p:nvSpPr>
        <p:spPr bwMode="gray">
          <a:xfrm>
            <a:off x="604887" y="2622602"/>
            <a:ext cx="2708227" cy="305105"/>
          </a:xfrm>
          <a:prstGeom prst="rect">
            <a:avLst/>
          </a:prstGeom>
        </p:spPr>
        <p:txBody>
          <a:bodyPr wrap="square">
            <a:noAutofit/>
          </a:bodyPr>
          <a:lstStyle/>
          <a:p>
            <a:pPr fontAlgn="ctr"/>
            <a:r>
              <a:rPr lang="en-US" sz="1400" dirty="0" smtClean="0">
                <a:solidFill>
                  <a:schemeClr val="bg1">
                    <a:lumMod val="50000"/>
                  </a:schemeClr>
                </a:solidFill>
                <a:latin typeface="Huawei Sans" panose="020C0503030203020204" pitchFamily="34" charset="0"/>
              </a:rPr>
              <a:t>Overlay (virtual network layer)</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7" name="组合 116"/>
          <p:cNvGrpSpPr/>
          <p:nvPr/>
        </p:nvGrpSpPr>
        <p:grpSpPr bwMode="gray">
          <a:xfrm>
            <a:off x="1203482" y="1518179"/>
            <a:ext cx="556773" cy="629606"/>
            <a:chOff x="7493567" y="5008689"/>
            <a:chExt cx="1283264" cy="956570"/>
          </a:xfrm>
        </p:grpSpPr>
        <p:cxnSp>
          <p:nvCxnSpPr>
            <p:cNvPr id="118" name="直接连接符 117"/>
            <p:cNvCxnSpPr/>
            <p:nvPr/>
          </p:nvCxnSpPr>
          <p:spPr bwMode="gray">
            <a:xfrm flipH="1" flipV="1">
              <a:off x="7493567" y="5598789"/>
              <a:ext cx="1283264" cy="366470"/>
            </a:xfrm>
            <a:prstGeom prst="line">
              <a:avLst/>
            </a:prstGeom>
            <a:ln w="9525">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bwMode="gray">
            <a:xfrm flipH="1">
              <a:off x="7588319" y="5008689"/>
              <a:ext cx="847863" cy="456494"/>
            </a:xfrm>
            <a:prstGeom prst="line">
              <a:avLst/>
            </a:prstGeom>
            <a:ln w="9525">
              <a:solidFill>
                <a:srgbClr val="30B5C5"/>
              </a:solidFill>
            </a:ln>
          </p:spPr>
          <p:style>
            <a:lnRef idx="1">
              <a:schemeClr val="accent1"/>
            </a:lnRef>
            <a:fillRef idx="0">
              <a:schemeClr val="accent1"/>
            </a:fillRef>
            <a:effectRef idx="0">
              <a:schemeClr val="accent1"/>
            </a:effectRef>
            <a:fontRef idx="minor">
              <a:schemeClr val="tx1"/>
            </a:fontRef>
          </p:style>
        </p:cxnSp>
      </p:grpSp>
      <p:cxnSp>
        <p:nvCxnSpPr>
          <p:cNvPr id="120" name="直接连接符 119"/>
          <p:cNvCxnSpPr>
            <a:stCxn id="123" idx="3"/>
            <a:endCxn id="124" idx="1"/>
          </p:cNvCxnSpPr>
          <p:nvPr/>
        </p:nvCxnSpPr>
        <p:spPr bwMode="gray">
          <a:xfrm>
            <a:off x="1854171" y="2164728"/>
            <a:ext cx="241810" cy="0"/>
          </a:xfrm>
          <a:prstGeom prst="line">
            <a:avLst/>
          </a:prstGeom>
          <a:ln w="9525">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122" idx="3"/>
            <a:endCxn id="125" idx="1"/>
          </p:cNvCxnSpPr>
          <p:nvPr/>
        </p:nvCxnSpPr>
        <p:spPr bwMode="gray">
          <a:xfrm>
            <a:off x="1674777" y="1559248"/>
            <a:ext cx="242904" cy="0"/>
          </a:xfrm>
          <a:prstGeom prst="line">
            <a:avLst/>
          </a:prstGeom>
          <a:ln w="9525">
            <a:solidFill>
              <a:srgbClr val="30B5C5"/>
            </a:solidFill>
          </a:ln>
        </p:spPr>
        <p:style>
          <a:lnRef idx="1">
            <a:schemeClr val="accent1"/>
          </a:lnRef>
          <a:fillRef idx="0">
            <a:schemeClr val="accent1"/>
          </a:fillRef>
          <a:effectRef idx="0">
            <a:schemeClr val="accent1"/>
          </a:effectRef>
          <a:fontRef idx="minor">
            <a:schemeClr val="tx1"/>
          </a:fontRef>
        </p:style>
      </p:cxnSp>
      <p:pic>
        <p:nvPicPr>
          <p:cNvPr id="122" name="图片 87" descr="汇聚交换机.png"/>
          <p:cNvPicPr>
            <a:picLocks noChangeAspect="1"/>
          </p:cNvPicPr>
          <p:nvPr/>
        </p:nvPicPr>
        <p:blipFill>
          <a:blip r:embed="rId3"/>
          <a:stretch>
            <a:fillRect/>
          </a:stretch>
        </p:blipFill>
        <p:spPr bwMode="gray">
          <a:xfrm>
            <a:off x="1440208" y="1463287"/>
            <a:ext cx="234569" cy="191922"/>
          </a:xfrm>
          <a:prstGeom prst="rect">
            <a:avLst/>
          </a:prstGeom>
        </p:spPr>
      </p:pic>
      <p:pic>
        <p:nvPicPr>
          <p:cNvPr id="123" name="图片 87" descr="汇聚交换机.png"/>
          <p:cNvPicPr>
            <a:picLocks noChangeAspect="1"/>
          </p:cNvPicPr>
          <p:nvPr/>
        </p:nvPicPr>
        <p:blipFill>
          <a:blip r:embed="rId3"/>
          <a:stretch>
            <a:fillRect/>
          </a:stretch>
        </p:blipFill>
        <p:spPr bwMode="gray">
          <a:xfrm>
            <a:off x="1619602" y="2068767"/>
            <a:ext cx="234569" cy="191922"/>
          </a:xfrm>
          <a:prstGeom prst="rect">
            <a:avLst/>
          </a:prstGeom>
        </p:spPr>
      </p:pic>
      <p:pic>
        <p:nvPicPr>
          <p:cNvPr id="124" name="图片 76" descr="接入交换机.png"/>
          <p:cNvPicPr>
            <a:picLocks noChangeAspect="1"/>
          </p:cNvPicPr>
          <p:nvPr/>
        </p:nvPicPr>
        <p:blipFill>
          <a:blip r:embed="rId4"/>
          <a:stretch>
            <a:fillRect/>
          </a:stretch>
        </p:blipFill>
        <p:spPr bwMode="gray">
          <a:xfrm>
            <a:off x="2095981" y="2068767"/>
            <a:ext cx="234569" cy="191922"/>
          </a:xfrm>
          <a:prstGeom prst="rect">
            <a:avLst/>
          </a:prstGeom>
        </p:spPr>
      </p:pic>
      <p:pic>
        <p:nvPicPr>
          <p:cNvPr id="125" name="图片 124" descr="接入交换机.png"/>
          <p:cNvPicPr>
            <a:picLocks noChangeAspect="1"/>
          </p:cNvPicPr>
          <p:nvPr/>
        </p:nvPicPr>
        <p:blipFill>
          <a:blip r:embed="rId4"/>
          <a:stretch>
            <a:fillRect/>
          </a:stretch>
        </p:blipFill>
        <p:spPr bwMode="gray">
          <a:xfrm>
            <a:off x="1917681" y="1463287"/>
            <a:ext cx="234569" cy="191922"/>
          </a:xfrm>
          <a:prstGeom prst="rect">
            <a:avLst/>
          </a:prstGeom>
        </p:spPr>
      </p:pic>
      <p:pic>
        <p:nvPicPr>
          <p:cNvPr id="126" name="图片 86" descr="核心交换机.png"/>
          <p:cNvPicPr>
            <a:picLocks noChangeAspect="1"/>
          </p:cNvPicPr>
          <p:nvPr/>
        </p:nvPicPr>
        <p:blipFill>
          <a:blip r:embed="rId5"/>
          <a:stretch>
            <a:fillRect/>
          </a:stretch>
        </p:blipFill>
        <p:spPr bwMode="gray">
          <a:xfrm>
            <a:off x="1057279" y="1780437"/>
            <a:ext cx="234569" cy="191922"/>
          </a:xfrm>
          <a:prstGeom prst="rect">
            <a:avLst/>
          </a:prstGeom>
        </p:spPr>
      </p:pic>
      <p:sp>
        <p:nvSpPr>
          <p:cNvPr id="127" name="矩形 126"/>
          <p:cNvSpPr/>
          <p:nvPr/>
        </p:nvSpPr>
        <p:spPr bwMode="gray">
          <a:xfrm>
            <a:off x="790659" y="2291604"/>
            <a:ext cx="1744485" cy="274594"/>
          </a:xfrm>
          <a:prstGeom prst="rect">
            <a:avLst/>
          </a:prstGeom>
        </p:spPr>
        <p:txBody>
          <a:bodyPr wrap="square">
            <a:noAutofit/>
          </a:bodyPr>
          <a:lstStyle/>
          <a:p>
            <a:pPr algn="ctr" fontAlgn="ctr"/>
            <a:r>
              <a:rPr lang="en-US" sz="1200" dirty="0" smtClean="0">
                <a:latin typeface="Huawei Sans" panose="020C0503030203020204" pitchFamily="34" charset="0"/>
              </a:rPr>
              <a:t>Virtual network 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梯形 127"/>
          <p:cNvSpPr/>
          <p:nvPr/>
        </p:nvSpPr>
        <p:spPr bwMode="gray">
          <a:xfrm>
            <a:off x="2640497" y="1362910"/>
            <a:ext cx="1790622" cy="1209870"/>
          </a:xfrm>
          <a:prstGeom prst="trapezoid">
            <a:avLst>
              <a:gd name="adj" fmla="val 22668"/>
            </a:avLst>
          </a:prstGeom>
          <a:gradFill flip="none" rotWithShape="1">
            <a:gsLst>
              <a:gs pos="0">
                <a:schemeClr val="bg1"/>
              </a:gs>
              <a:gs pos="100000">
                <a:srgbClr val="BEE9EE"/>
              </a:gs>
            </a:gsLst>
            <a:lin ang="5400000" scaled="1"/>
          </a:gradFill>
          <a:ln>
            <a:gradFill flip="none" rotWithShape="1">
              <a:gsLst>
                <a:gs pos="0">
                  <a:schemeClr val="accent1">
                    <a:lumMod val="5000"/>
                    <a:lumOff val="95000"/>
                  </a:schemeClr>
                </a:gs>
                <a:gs pos="100000">
                  <a:srgbClr val="56C4D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9" name="直接连接符 128"/>
          <p:cNvCxnSpPr/>
          <p:nvPr/>
        </p:nvCxnSpPr>
        <p:spPr bwMode="gray">
          <a:xfrm flipH="1">
            <a:off x="3117495" y="1518175"/>
            <a:ext cx="367864" cy="300460"/>
          </a:xfrm>
          <a:prstGeom prst="line">
            <a:avLst/>
          </a:prstGeom>
          <a:ln w="9525">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a:stCxn id="131" idx="3"/>
            <a:endCxn id="132" idx="1"/>
          </p:cNvCxnSpPr>
          <p:nvPr/>
        </p:nvCxnSpPr>
        <p:spPr bwMode="gray">
          <a:xfrm>
            <a:off x="3547684" y="1559248"/>
            <a:ext cx="242904" cy="0"/>
          </a:xfrm>
          <a:prstGeom prst="line">
            <a:avLst/>
          </a:prstGeom>
          <a:ln w="9525">
            <a:solidFill>
              <a:srgbClr val="30B5C5"/>
            </a:solidFill>
          </a:ln>
        </p:spPr>
        <p:style>
          <a:lnRef idx="1">
            <a:schemeClr val="accent1"/>
          </a:lnRef>
          <a:fillRef idx="0">
            <a:schemeClr val="accent1"/>
          </a:fillRef>
          <a:effectRef idx="0">
            <a:schemeClr val="accent1"/>
          </a:effectRef>
          <a:fontRef idx="minor">
            <a:schemeClr val="tx1"/>
          </a:fontRef>
        </p:style>
      </p:cxnSp>
      <p:pic>
        <p:nvPicPr>
          <p:cNvPr id="131" name="图片 87" descr="汇聚交换机.png"/>
          <p:cNvPicPr>
            <a:picLocks noChangeAspect="1"/>
          </p:cNvPicPr>
          <p:nvPr/>
        </p:nvPicPr>
        <p:blipFill>
          <a:blip r:embed="rId3"/>
          <a:stretch>
            <a:fillRect/>
          </a:stretch>
        </p:blipFill>
        <p:spPr bwMode="gray">
          <a:xfrm>
            <a:off x="3313115" y="1463287"/>
            <a:ext cx="234569" cy="191922"/>
          </a:xfrm>
          <a:prstGeom prst="rect">
            <a:avLst/>
          </a:prstGeom>
        </p:spPr>
      </p:pic>
      <p:pic>
        <p:nvPicPr>
          <p:cNvPr id="132" name="图片 131" descr="接入交换机.png"/>
          <p:cNvPicPr>
            <a:picLocks noChangeAspect="1"/>
          </p:cNvPicPr>
          <p:nvPr/>
        </p:nvPicPr>
        <p:blipFill>
          <a:blip r:embed="rId4"/>
          <a:stretch>
            <a:fillRect/>
          </a:stretch>
        </p:blipFill>
        <p:spPr bwMode="gray">
          <a:xfrm>
            <a:off x="3790588" y="1463287"/>
            <a:ext cx="234569" cy="191922"/>
          </a:xfrm>
          <a:prstGeom prst="rect">
            <a:avLst/>
          </a:prstGeom>
        </p:spPr>
      </p:pic>
      <p:pic>
        <p:nvPicPr>
          <p:cNvPr id="133" name="图片 86" descr="核心交换机.png"/>
          <p:cNvPicPr>
            <a:picLocks noChangeAspect="1"/>
          </p:cNvPicPr>
          <p:nvPr/>
        </p:nvPicPr>
        <p:blipFill>
          <a:blip r:embed="rId5"/>
          <a:stretch>
            <a:fillRect/>
          </a:stretch>
        </p:blipFill>
        <p:spPr bwMode="gray">
          <a:xfrm>
            <a:off x="2930186" y="1780437"/>
            <a:ext cx="234569" cy="191922"/>
          </a:xfrm>
          <a:prstGeom prst="rect">
            <a:avLst/>
          </a:prstGeom>
        </p:spPr>
      </p:pic>
      <p:sp>
        <p:nvSpPr>
          <p:cNvPr id="134" name="矩形 133"/>
          <p:cNvSpPr/>
          <p:nvPr/>
        </p:nvSpPr>
        <p:spPr bwMode="gray">
          <a:xfrm>
            <a:off x="2663566" y="2291604"/>
            <a:ext cx="1744485" cy="274594"/>
          </a:xfrm>
          <a:prstGeom prst="rect">
            <a:avLst/>
          </a:prstGeom>
        </p:spPr>
        <p:txBody>
          <a:bodyPr wrap="square">
            <a:noAutofit/>
          </a:bodyPr>
          <a:lstStyle/>
          <a:p>
            <a:pPr algn="ctr" fontAlgn="ctr"/>
            <a:r>
              <a:rPr lang="en-US" sz="1200" dirty="0" smtClean="0">
                <a:latin typeface="Huawei Sans" panose="020C0503030203020204" pitchFamily="34" charset="0"/>
              </a:rPr>
              <a:t>Virtual network N</a:t>
            </a:r>
            <a:endParaRPr lang="en-US" sz="1200" dirty="0">
              <a:latin typeface="Huawei Sans" panose="020C0503030203020204" pitchFamily="34" charset="0"/>
            </a:endParaRPr>
          </a:p>
        </p:txBody>
      </p:sp>
      <p:sp>
        <p:nvSpPr>
          <p:cNvPr id="135" name="梯形 134"/>
          <p:cNvSpPr/>
          <p:nvPr/>
        </p:nvSpPr>
        <p:spPr bwMode="gray">
          <a:xfrm>
            <a:off x="4527416" y="1362910"/>
            <a:ext cx="1790622" cy="1209870"/>
          </a:xfrm>
          <a:prstGeom prst="trapezoid">
            <a:avLst>
              <a:gd name="adj" fmla="val 22668"/>
            </a:avLst>
          </a:prstGeom>
          <a:gradFill flip="none" rotWithShape="1">
            <a:gsLst>
              <a:gs pos="0">
                <a:schemeClr val="bg1"/>
              </a:gs>
              <a:gs pos="100000">
                <a:srgbClr val="BEE9EE"/>
              </a:gs>
            </a:gsLst>
            <a:lin ang="5400000" scaled="1"/>
          </a:gradFill>
          <a:ln>
            <a:gradFill flip="none" rotWithShape="1">
              <a:gsLst>
                <a:gs pos="0">
                  <a:schemeClr val="accent1">
                    <a:lumMod val="5000"/>
                    <a:lumOff val="95000"/>
                  </a:schemeClr>
                </a:gs>
                <a:gs pos="100000">
                  <a:srgbClr val="56C4D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矩形 141"/>
          <p:cNvSpPr/>
          <p:nvPr/>
        </p:nvSpPr>
        <p:spPr bwMode="gray">
          <a:xfrm>
            <a:off x="1334556" y="1700842"/>
            <a:ext cx="947695" cy="307777"/>
          </a:xfrm>
          <a:prstGeom prst="rect">
            <a:avLst/>
          </a:prstGeom>
        </p:spPr>
        <p:txBody>
          <a:bodyPr wrap="square">
            <a:noAutofit/>
          </a:bodyPr>
          <a:lstStyle/>
          <a:p>
            <a:pPr fontAlgn="ctr"/>
            <a:r>
              <a:rPr lang="en-US" sz="1200" dirty="0" smtClean="0">
                <a:solidFill>
                  <a:srgbClr val="30B5C5"/>
                </a:solidFill>
                <a:latin typeface="Huawei Sans" panose="020C0503030203020204" pitchFamily="34" charset="0"/>
              </a:rPr>
              <a:t>VRF+VNI</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矩形 142"/>
          <p:cNvSpPr/>
          <p:nvPr/>
        </p:nvSpPr>
        <p:spPr bwMode="gray">
          <a:xfrm>
            <a:off x="3213972" y="1700842"/>
            <a:ext cx="947695" cy="307777"/>
          </a:xfrm>
          <a:prstGeom prst="rect">
            <a:avLst/>
          </a:prstGeom>
        </p:spPr>
        <p:txBody>
          <a:bodyPr wrap="square">
            <a:noAutofit/>
          </a:bodyPr>
          <a:lstStyle/>
          <a:p>
            <a:pPr fontAlgn="ctr"/>
            <a:r>
              <a:rPr lang="en-US" sz="1200" dirty="0" smtClean="0">
                <a:solidFill>
                  <a:srgbClr val="30B5C5"/>
                </a:solidFill>
                <a:latin typeface="Huawei Sans" panose="020C0503030203020204" pitchFamily="34" charset="0"/>
              </a:rPr>
              <a:t>VRF+VNI</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45" name="Group 3"/>
          <p:cNvGrpSpPr/>
          <p:nvPr/>
        </p:nvGrpSpPr>
        <p:grpSpPr bwMode="gray">
          <a:xfrm>
            <a:off x="2456335" y="1948947"/>
            <a:ext cx="261965" cy="61979"/>
            <a:chOff x="559282" y="6488261"/>
            <a:chExt cx="261965" cy="61979"/>
          </a:xfrm>
          <a:solidFill>
            <a:schemeClr val="bg1">
              <a:lumMod val="50000"/>
            </a:schemeClr>
          </a:solidFill>
        </p:grpSpPr>
        <p:sp>
          <p:nvSpPr>
            <p:cNvPr id="146"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47"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48"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sp>
        <p:nvSpPr>
          <p:cNvPr id="150" name="圆角矩形 149"/>
          <p:cNvSpPr/>
          <p:nvPr/>
        </p:nvSpPr>
        <p:spPr bwMode="gray">
          <a:xfrm>
            <a:off x="4676180" y="1221692"/>
            <a:ext cx="717477" cy="285561"/>
          </a:xfrm>
          <a:prstGeom prst="roundRect">
            <a:avLst/>
          </a:prstGeom>
          <a:solidFill>
            <a:srgbClr val="30B5C5"/>
          </a:solidFill>
          <a:ln w="12700" cap="flat" cmpd="sng" algn="ctr">
            <a:no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900" dirty="0" smtClean="0">
                <a:solidFill>
                  <a:schemeClr val="bg1"/>
                </a:solidFill>
                <a:latin typeface="Huawei Sans" panose="020C0503030203020204" pitchFamily="34" charset="0"/>
              </a:rPr>
              <a:t>Network egress</a:t>
            </a:r>
            <a:endParaRPr lang="en-US" altLang="zh-CN" sz="9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圆角矩形 150"/>
          <p:cNvSpPr/>
          <p:nvPr/>
        </p:nvSpPr>
        <p:spPr bwMode="gray">
          <a:xfrm>
            <a:off x="5085837" y="1698423"/>
            <a:ext cx="717477" cy="218361"/>
          </a:xfrm>
          <a:prstGeom prst="roundRect">
            <a:avLst/>
          </a:prstGeom>
          <a:solidFill>
            <a:srgbClr val="30B5C5"/>
          </a:solidFill>
          <a:ln w="12700" cap="flat" cmpd="sng" algn="ctr">
            <a:no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900" dirty="0" smtClean="0">
                <a:solidFill>
                  <a:schemeClr val="bg1"/>
                </a:solidFill>
                <a:latin typeface="Huawei Sans" panose="020C0503030203020204" pitchFamily="34" charset="0"/>
              </a:rPr>
              <a:t>IP/VLAN</a:t>
            </a:r>
            <a:endParaRPr lang="en-US" altLang="zh-CN" sz="9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圆角矩形 151"/>
          <p:cNvSpPr/>
          <p:nvPr/>
        </p:nvSpPr>
        <p:spPr bwMode="gray">
          <a:xfrm>
            <a:off x="5085837" y="2072079"/>
            <a:ext cx="717477" cy="218361"/>
          </a:xfrm>
          <a:prstGeom prst="roundRect">
            <a:avLst/>
          </a:prstGeom>
          <a:solidFill>
            <a:srgbClr val="30B5C5"/>
          </a:solidFill>
          <a:ln w="12700" cap="flat" cmpd="sng" algn="ctr">
            <a:no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900" dirty="0" smtClean="0">
                <a:solidFill>
                  <a:schemeClr val="bg1"/>
                </a:solidFill>
                <a:latin typeface="Huawei Sans" panose="020C0503030203020204" pitchFamily="34" charset="0"/>
              </a:rPr>
              <a:t>Access point</a:t>
            </a:r>
            <a:endParaRPr lang="en-US" sz="900" dirty="0">
              <a:solidFill>
                <a:schemeClr val="bg1"/>
              </a:solidFill>
              <a:latin typeface="Huawei Sans" panose="020C0503030203020204" pitchFamily="34" charset="0"/>
            </a:endParaRPr>
          </a:p>
        </p:txBody>
      </p:sp>
      <p:sp>
        <p:nvSpPr>
          <p:cNvPr id="153" name="圆角矩形 152"/>
          <p:cNvSpPr/>
          <p:nvPr/>
        </p:nvSpPr>
        <p:spPr bwMode="gray">
          <a:xfrm>
            <a:off x="5495494" y="1221692"/>
            <a:ext cx="717477" cy="285561"/>
          </a:xfrm>
          <a:prstGeom prst="roundRect">
            <a:avLst/>
          </a:prstGeom>
          <a:solidFill>
            <a:srgbClr val="30B5C5"/>
          </a:solidFill>
          <a:ln w="12700" cap="flat" cmpd="sng" algn="ctr">
            <a:no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900" dirty="0" smtClean="0">
                <a:solidFill>
                  <a:schemeClr val="bg1"/>
                </a:solidFill>
                <a:latin typeface="Huawei Sans" panose="020C0503030203020204" pitchFamily="34" charset="0"/>
              </a:rPr>
              <a:t>Network services</a:t>
            </a:r>
            <a:endParaRPr lang="en-US" altLang="zh-CN" sz="9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5" name="直接连接符 154"/>
          <p:cNvCxnSpPr>
            <a:stCxn id="150" idx="2"/>
            <a:endCxn id="151" idx="0"/>
          </p:cNvCxnSpPr>
          <p:nvPr/>
        </p:nvCxnSpPr>
        <p:spPr bwMode="gray">
          <a:xfrm>
            <a:off x="5034919" y="1507253"/>
            <a:ext cx="409657" cy="191170"/>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56" name="直接连接符 155"/>
          <p:cNvCxnSpPr>
            <a:stCxn id="153" idx="2"/>
            <a:endCxn id="151" idx="0"/>
          </p:cNvCxnSpPr>
          <p:nvPr/>
        </p:nvCxnSpPr>
        <p:spPr bwMode="gray">
          <a:xfrm flipH="1">
            <a:off x="5444576" y="1507253"/>
            <a:ext cx="409657" cy="191170"/>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a:stCxn id="151" idx="2"/>
            <a:endCxn id="152" idx="0"/>
          </p:cNvCxnSpPr>
          <p:nvPr/>
        </p:nvCxnSpPr>
        <p:spPr bwMode="gray">
          <a:xfrm>
            <a:off x="5444576" y="1916784"/>
            <a:ext cx="0" cy="155295"/>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sp>
        <p:nvSpPr>
          <p:cNvPr id="162" name="矩形 161"/>
          <p:cNvSpPr/>
          <p:nvPr/>
        </p:nvSpPr>
        <p:spPr bwMode="gray">
          <a:xfrm>
            <a:off x="4669210" y="2305614"/>
            <a:ext cx="1531189" cy="276999"/>
          </a:xfrm>
          <a:prstGeom prst="rect">
            <a:avLst/>
          </a:prstGeom>
        </p:spPr>
        <p:txBody>
          <a:bodyPr wrap="none">
            <a:spAutoFit/>
          </a:bodyPr>
          <a:lstStyle/>
          <a:p>
            <a:pPr algn="ctr" fontAlgn="ctr"/>
            <a:r>
              <a:rPr lang="en-US" sz="1200" dirty="0" smtClean="0">
                <a:latin typeface="Huawei Sans" panose="020C0503030203020204" pitchFamily="34" charset="0"/>
              </a:rPr>
              <a:t>Fabric instantiation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 name="矩形 163"/>
          <p:cNvSpPr/>
          <p:nvPr/>
        </p:nvSpPr>
        <p:spPr bwMode="gray">
          <a:xfrm>
            <a:off x="6767000" y="1242699"/>
            <a:ext cx="5007876" cy="5093702"/>
          </a:xfrm>
          <a:prstGeom prst="rect">
            <a:avLst/>
          </a:prstGeom>
        </p:spPr>
        <p:txBody>
          <a:bodyPr wrap="square">
            <a:spAutoFit/>
          </a:bodyPr>
          <a:lstStyle/>
          <a:p>
            <a:pPr marL="271463" indent="-271463" fontAlgn="ctr">
              <a:lnSpc>
                <a:spcPct val="150000"/>
              </a:lnSpc>
              <a:spcAft>
                <a:spcPts val="600"/>
              </a:spcAft>
              <a:buFont typeface="Arial" panose="020B0604020202020204" pitchFamily="34" charset="0"/>
              <a:buChar char="•"/>
            </a:pPr>
            <a:r>
              <a:rPr lang="en-US" sz="1400" b="1" dirty="0" smtClean="0">
                <a:latin typeface="Huawei Sans" panose="020C0503030203020204" pitchFamily="34" charset="0"/>
              </a:rPr>
              <a:t>Underlay</a:t>
            </a:r>
            <a:r>
              <a:rPr lang="en-US" sz="1400" dirty="0" smtClean="0">
                <a:latin typeface="Huawei Sans" panose="020C0503030203020204" pitchFamily="34" charset="0"/>
              </a:rPr>
              <a:t>: a physical topology consisting of physical network devices, such as switches, access points (APs), firewalls, and routers, to provide interconnection capabilities for all services on the campus network, building the basic bearer network for campus service data forwarding.</a:t>
            </a:r>
          </a:p>
          <a:p>
            <a:pPr marL="271463" indent="-271463" fontAlgn="ctr">
              <a:lnSpc>
                <a:spcPct val="150000"/>
              </a:lnSpc>
              <a:spcAft>
                <a:spcPts val="600"/>
              </a:spcAft>
              <a:buFont typeface="Arial" panose="020B0604020202020204" pitchFamily="34" charset="0"/>
              <a:buChar char="•"/>
            </a:pPr>
            <a:r>
              <a:rPr lang="en-US" sz="1400" b="1" dirty="0" smtClean="0">
                <a:latin typeface="Huawei Sans" panose="020C0503030203020204" pitchFamily="34" charset="0"/>
              </a:rPr>
              <a:t>Fabric</a:t>
            </a:r>
            <a:r>
              <a:rPr lang="en-US" sz="1400" dirty="0" smtClean="0">
                <a:latin typeface="Huawei Sans" panose="020C0503030203020204" pitchFamily="34" charset="0"/>
              </a:rPr>
              <a:t>: a network with pooled resources abstracted from the underlay network. When creating an instantiated virtual network, you can select the pooled network resources on the fabric.</a:t>
            </a:r>
          </a:p>
          <a:p>
            <a:pPr marL="271463" indent="-271463" fontAlgn="ctr">
              <a:lnSpc>
                <a:spcPct val="150000"/>
              </a:lnSpc>
              <a:spcAft>
                <a:spcPts val="600"/>
              </a:spcAft>
              <a:buFont typeface="Arial" panose="020B0604020202020204" pitchFamily="34" charset="0"/>
              <a:buChar char="•"/>
            </a:pPr>
            <a:r>
              <a:rPr lang="en-US" sz="1400" b="1" dirty="0" smtClean="0">
                <a:latin typeface="Huawei Sans" panose="020C0503030203020204" pitchFamily="34" charset="0"/>
              </a:rPr>
              <a:t>Virtual network</a:t>
            </a:r>
            <a:r>
              <a:rPr lang="en-US" sz="1400" dirty="0" smtClean="0">
                <a:latin typeface="Huawei Sans" panose="020C0503030203020204" pitchFamily="34" charset="0"/>
              </a:rPr>
              <a:t>: a logically isolated virtual network instance that is constructed by instantiating a fabric. One virtual network corresponds to one isolated network (service network), for example, research network.</a:t>
            </a:r>
            <a:endParaRPr lang="en-US" sz="1400" dirty="0">
              <a:latin typeface="Huawei Sans" panose="020C0503030203020204" pitchFamily="34" charset="0"/>
            </a:endParaRPr>
          </a:p>
        </p:txBody>
      </p:sp>
      <p:sp>
        <p:nvSpPr>
          <p:cNvPr id="81" name="矩形 80"/>
          <p:cNvSpPr/>
          <p:nvPr/>
        </p:nvSpPr>
        <p:spPr bwMode="gray">
          <a:xfrm>
            <a:off x="4080261" y="5183237"/>
            <a:ext cx="619080" cy="307777"/>
          </a:xfrm>
          <a:prstGeom prst="rect">
            <a:avLst/>
          </a:prstGeom>
        </p:spPr>
        <p:txBody>
          <a:bodyPr wrap="square">
            <a:noAutofit/>
          </a:bodyPr>
          <a:lstStyle/>
          <a:p>
            <a:pPr fontAlgn="ctr"/>
            <a:r>
              <a:rPr lang="en-US" sz="1400" dirty="0" smtClean="0">
                <a:solidFill>
                  <a:schemeClr val="bg1">
                    <a:lumMod val="50000"/>
                  </a:schemeClr>
                </a:solidFill>
                <a:latin typeface="Huawei Sans" panose="020C0503030203020204" pitchFamily="34" charset="0"/>
              </a:rPr>
              <a:t>OSPF</a:t>
            </a:r>
            <a:endParaRPr lang="en-US" sz="1400" dirty="0">
              <a:solidFill>
                <a:schemeClr val="bg1">
                  <a:lumMod val="50000"/>
                </a:schemeClr>
              </a:solidFill>
              <a:latin typeface="Huawei Sans" panose="020C0503030203020204" pitchFamily="34" charset="0"/>
            </a:endParaRPr>
          </a:p>
        </p:txBody>
      </p:sp>
      <p:sp>
        <p:nvSpPr>
          <p:cNvPr id="84" name="文本框 83"/>
          <p:cNvSpPr txBox="1"/>
          <p:nvPr/>
        </p:nvSpPr>
        <p:spPr bwMode="gray">
          <a:xfrm>
            <a:off x="3313114" y="3650359"/>
            <a:ext cx="1033430" cy="278383"/>
          </a:xfrm>
          <a:prstGeom prst="rect">
            <a:avLst/>
          </a:prstGeom>
          <a:noFill/>
        </p:spPr>
        <p:txBody>
          <a:bodyPr wrap="square" rtlCol="0">
            <a:noAutofit/>
          </a:bodyPr>
          <a:lstStyle/>
          <a:p>
            <a:pPr algn="ctr" fontAlgn="ctr"/>
            <a:r>
              <a:rPr lang="en-US" sz="1400" dirty="0" smtClean="0">
                <a:solidFill>
                  <a:srgbClr val="30B5C5"/>
                </a:solidFill>
                <a:latin typeface="Huawei Sans" panose="020C0503030203020204" pitchFamily="34" charset="0"/>
              </a:rPr>
              <a:t>VXLAN </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55651423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Lab: Configuring Authentication Rules</a:t>
            </a:r>
            <a:endParaRPr lang="en-US" altLang="zh-CN" dirty="0"/>
          </a:p>
        </p:txBody>
      </p:sp>
      <p:sp>
        <p:nvSpPr>
          <p:cNvPr id="4" name="文本占位符 3"/>
          <p:cNvSpPr>
            <a:spLocks noGrp="1"/>
          </p:cNvSpPr>
          <p:nvPr>
            <p:ph type="body" sz="quarter" idx="10"/>
          </p:nvPr>
        </p:nvSpPr>
        <p:spPr bwMode="gray"/>
        <p:txBody>
          <a:bodyPr/>
          <a:lstStyle/>
          <a:p>
            <a:pPr algn="l"/>
            <a:r>
              <a:rPr lang="en-US" sz="1800" dirty="0" smtClean="0">
                <a:latin typeface="Huawei Sans" panose="020C0503030203020204" pitchFamily="34" charset="0"/>
              </a:rPr>
              <a:t>You can configure authentication rules to authenticate clients and users who access the network, ensuring network security.</a:t>
            </a:r>
            <a:endParaRPr lang="en-US" altLang="zh-CN" sz="1800" dirty="0" smtClean="0">
              <a:latin typeface="Huawei Sans" panose="020C0503030203020204" pitchFamily="34" charset="0"/>
            </a:endParaRPr>
          </a:p>
          <a:p>
            <a:pPr algn="l"/>
            <a:r>
              <a:rPr lang="en-US" sz="1800" dirty="0" err="1" smtClean="0">
                <a:latin typeface="Huawei Sans" panose="020C0503030203020204" pitchFamily="34" charset="0"/>
              </a:rPr>
              <a:t>iMaster</a:t>
            </a:r>
            <a:r>
              <a:rPr lang="en-US" sz="1800" dirty="0" smtClean="0">
                <a:latin typeface="Huawei Sans" panose="020C0503030203020204" pitchFamily="34" charset="0"/>
              </a:rPr>
              <a:t> NCE-Campus has a default authentication rule named </a:t>
            </a:r>
            <a:r>
              <a:rPr lang="en-US" sz="1800" b="1" dirty="0" smtClean="0">
                <a:latin typeface="Huawei Sans" panose="020C0503030203020204" pitchFamily="34" charset="0"/>
              </a:rPr>
              <a:t>default</a:t>
            </a:r>
            <a:r>
              <a:rPr lang="en-US" sz="1800" dirty="0" smtClean="0">
                <a:latin typeface="Huawei Sans" panose="020C0503030203020204" pitchFamily="34" charset="0"/>
              </a:rPr>
              <a:t>. According to the rule, the local data source is used for authentication.</a:t>
            </a:r>
            <a:endParaRPr lang="en-US" altLang="zh-CN" sz="1800" dirty="0" smtClean="0">
              <a:latin typeface="Huawei Sans" panose="020C0503030203020204" pitchFamily="34" charset="0"/>
            </a:endParaRPr>
          </a:p>
          <a:p>
            <a:pPr algn="l"/>
            <a:endParaRPr lang="en-US" altLang="zh-CN" sz="1800" dirty="0" smtClean="0">
              <a:latin typeface="Huawei Sans" panose="020C0503030203020204" pitchFamily="34" charset="0"/>
            </a:endParaRPr>
          </a:p>
          <a:p>
            <a:pPr algn="l"/>
            <a:endParaRPr lang="en-US" altLang="zh-CN" sz="1800" dirty="0">
              <a:latin typeface="Huawei Sans" panose="020C0503030203020204" pitchFamily="34" charset="0"/>
            </a:endParaRPr>
          </a:p>
        </p:txBody>
      </p:sp>
      <p:pic>
        <p:nvPicPr>
          <p:cNvPr id="11" name="图片 10"/>
          <p:cNvPicPr>
            <a:picLocks noChangeAspect="1"/>
          </p:cNvPicPr>
          <p:nvPr/>
        </p:nvPicPr>
        <p:blipFill>
          <a:blip r:embed="rId3"/>
          <a:stretch>
            <a:fillRect/>
          </a:stretch>
        </p:blipFill>
        <p:spPr>
          <a:xfrm>
            <a:off x="2862349" y="2791003"/>
            <a:ext cx="6480000" cy="3409772"/>
          </a:xfrm>
          <a:prstGeom prst="rect">
            <a:avLst/>
          </a:prstGeom>
          <a:ln>
            <a:solidFill>
              <a:schemeClr val="bg1">
                <a:lumMod val="85000"/>
              </a:schemeClr>
            </a:solidFill>
          </a:ln>
        </p:spPr>
      </p:pic>
      <p:grpSp>
        <p:nvGrpSpPr>
          <p:cNvPr id="3" name="组合 2"/>
          <p:cNvGrpSpPr/>
          <p:nvPr/>
        </p:nvGrpSpPr>
        <p:grpSpPr>
          <a:xfrm>
            <a:off x="6606000" y="50856"/>
            <a:ext cx="5155221" cy="324000"/>
            <a:chOff x="6829862" y="50856"/>
            <a:chExt cx="5155221" cy="324000"/>
          </a:xfrm>
        </p:grpSpPr>
        <p:sp>
          <p:nvSpPr>
            <p:cNvPr id="12" name="五边形 11"/>
            <p:cNvSpPr/>
            <p:nvPr/>
          </p:nvSpPr>
          <p:spPr bwMode="gray">
            <a:xfrm>
              <a:off x="6829862" y="50856"/>
              <a:ext cx="60260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800" dirty="0" smtClean="0">
                  <a:latin typeface="Huawei Sans" panose="020C0503030203020204" pitchFamily="34" charset="0"/>
                </a:rPr>
                <a:t>Site Design</a:t>
              </a:r>
              <a:endParaRPr lang="en-US" sz="800" dirty="0">
                <a:latin typeface="Huawei Sans" panose="020C0503030203020204" pitchFamily="34" charset="0"/>
              </a:endParaRPr>
            </a:p>
          </p:txBody>
        </p:sp>
        <p:sp>
          <p:nvSpPr>
            <p:cNvPr id="13" name="燕尾形 12"/>
            <p:cNvSpPr/>
            <p:nvPr/>
          </p:nvSpPr>
          <p:spPr bwMode="gray">
            <a:xfrm>
              <a:off x="9906217" y="50856"/>
              <a:ext cx="1272465"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dirty="0">
                  <a:latin typeface="Huawei Sans" panose="020C0503030203020204" pitchFamily="34" charset="0"/>
                </a:rPr>
                <a:t>VN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燕尾形 13"/>
            <p:cNvSpPr/>
            <p:nvPr/>
          </p:nvSpPr>
          <p:spPr bwMode="gray">
            <a:xfrm>
              <a:off x="11049083" y="50856"/>
              <a:ext cx="93600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chemeClr val="bg1"/>
                  </a:solidFill>
                  <a:latin typeface="Huawei Sans" panose="020C0503030203020204" pitchFamily="34" charset="0"/>
                </a:rPr>
                <a:t>Service Deployment</a:t>
              </a:r>
              <a:endParaRPr lang="en-US" altLang="zh-CN" sz="8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燕尾形 20"/>
            <p:cNvSpPr/>
            <p:nvPr/>
          </p:nvSpPr>
          <p:spPr bwMode="gray">
            <a:xfrm>
              <a:off x="8956166" y="50856"/>
              <a:ext cx="1079648"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Fabric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燕尾形 21"/>
            <p:cNvSpPr/>
            <p:nvPr/>
          </p:nvSpPr>
          <p:spPr bwMode="gray">
            <a:xfrm>
              <a:off x="8185763" y="50856"/>
              <a:ext cx="900000"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Network Plan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燕尾形 22"/>
            <p:cNvSpPr/>
            <p:nvPr/>
          </p:nvSpPr>
          <p:spPr bwMode="gray">
            <a:xfrm>
              <a:off x="7302867" y="50856"/>
              <a:ext cx="1012493"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Device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43405078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Lab: Configuring Authorization Results</a:t>
            </a:r>
            <a:endParaRPr lang="en-US" altLang="zh-CN" dirty="0"/>
          </a:p>
        </p:txBody>
      </p:sp>
      <p:sp>
        <p:nvSpPr>
          <p:cNvPr id="3" name="文本占位符 2"/>
          <p:cNvSpPr>
            <a:spLocks noGrp="1"/>
          </p:cNvSpPr>
          <p:nvPr>
            <p:ph type="body" sz="quarter" idx="4294967295"/>
          </p:nvPr>
        </p:nvSpPr>
        <p:spPr bwMode="gray">
          <a:xfrm>
            <a:off x="442912" y="1052513"/>
            <a:ext cx="5653087" cy="4875212"/>
          </a:xfrm>
        </p:spPr>
        <p:txBody>
          <a:bodyPr/>
          <a:lstStyle/>
          <a:p>
            <a:pPr algn="l"/>
            <a:r>
              <a:rPr lang="en-US" sz="1800" dirty="0" smtClean="0">
                <a:latin typeface="Huawei Sans" panose="020C0503030203020204" pitchFamily="34" charset="0"/>
              </a:rPr>
              <a:t>When configuring access authentication, you need to configure the rights obtained by users after they pass authentication.</a:t>
            </a:r>
            <a:endParaRPr lang="en-US" altLang="zh-CN" sz="1800" dirty="0" smtClean="0">
              <a:latin typeface="Huawei Sans" panose="020C0503030203020204" pitchFamily="34" charset="0"/>
            </a:endParaRPr>
          </a:p>
          <a:p>
            <a:pPr algn="l"/>
            <a:r>
              <a:rPr lang="en-US" sz="1800" dirty="0" smtClean="0">
                <a:latin typeface="Huawei Sans" panose="020C0503030203020204" pitchFamily="34" charset="0"/>
              </a:rPr>
              <a:t>In the authorization result, you can define the rights to be authorized to users, such as ACLs, security groups, URL filtering policies, and VLANs.</a:t>
            </a:r>
            <a:endParaRPr lang="en-US" altLang="zh-CN" sz="1800" dirty="0" smtClean="0">
              <a:latin typeface="Huawei Sans" panose="020C0503030203020204" pitchFamily="34" charset="0"/>
            </a:endParaRPr>
          </a:p>
          <a:p>
            <a:pPr algn="l"/>
            <a:endParaRPr lang="en-US" altLang="zh-CN" sz="1800" dirty="0">
              <a:latin typeface="Huawei Sans" panose="020C0503030203020204" pitchFamily="34" charset="0"/>
            </a:endParaRPr>
          </a:p>
        </p:txBody>
      </p:sp>
      <p:pic>
        <p:nvPicPr>
          <p:cNvPr id="11" name="图片 10"/>
          <p:cNvPicPr/>
          <p:nvPr/>
        </p:nvPicPr>
        <p:blipFill>
          <a:blip r:embed="rId3"/>
          <a:stretch>
            <a:fillRect/>
          </a:stretch>
        </p:blipFill>
        <p:spPr>
          <a:xfrm>
            <a:off x="6131428" y="1262348"/>
            <a:ext cx="5453380" cy="3850005"/>
          </a:xfrm>
          <a:prstGeom prst="rect">
            <a:avLst/>
          </a:prstGeom>
          <a:ln>
            <a:solidFill>
              <a:schemeClr val="bg1">
                <a:lumMod val="85000"/>
              </a:schemeClr>
            </a:solidFill>
          </a:ln>
        </p:spPr>
      </p:pic>
      <p:grpSp>
        <p:nvGrpSpPr>
          <p:cNvPr id="4" name="组合 3"/>
          <p:cNvGrpSpPr/>
          <p:nvPr/>
        </p:nvGrpSpPr>
        <p:grpSpPr>
          <a:xfrm>
            <a:off x="6606000" y="50856"/>
            <a:ext cx="5155221" cy="324000"/>
            <a:chOff x="6829862" y="50856"/>
            <a:chExt cx="5155221" cy="324000"/>
          </a:xfrm>
        </p:grpSpPr>
        <p:sp>
          <p:nvSpPr>
            <p:cNvPr id="13" name="五边形 12"/>
            <p:cNvSpPr/>
            <p:nvPr/>
          </p:nvSpPr>
          <p:spPr bwMode="gray">
            <a:xfrm>
              <a:off x="6829862" y="50856"/>
              <a:ext cx="60260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800" dirty="0" smtClean="0">
                  <a:latin typeface="Huawei Sans" panose="020C0503030203020204" pitchFamily="34" charset="0"/>
                </a:rPr>
                <a:t>Site Design</a:t>
              </a:r>
              <a:endParaRPr lang="en-US" sz="800" dirty="0">
                <a:latin typeface="Huawei Sans" panose="020C0503030203020204" pitchFamily="34" charset="0"/>
              </a:endParaRPr>
            </a:p>
          </p:txBody>
        </p:sp>
        <p:sp>
          <p:nvSpPr>
            <p:cNvPr id="19" name="燕尾形 18"/>
            <p:cNvSpPr/>
            <p:nvPr/>
          </p:nvSpPr>
          <p:spPr bwMode="gray">
            <a:xfrm>
              <a:off x="9906217" y="50856"/>
              <a:ext cx="1272465"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dirty="0">
                  <a:latin typeface="Huawei Sans" panose="020C0503030203020204" pitchFamily="34" charset="0"/>
                </a:rPr>
                <a:t>VN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燕尾形 19"/>
            <p:cNvSpPr/>
            <p:nvPr/>
          </p:nvSpPr>
          <p:spPr bwMode="gray">
            <a:xfrm>
              <a:off x="11049083" y="50856"/>
              <a:ext cx="93600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chemeClr val="bg1"/>
                  </a:solidFill>
                  <a:latin typeface="Huawei Sans" panose="020C0503030203020204" pitchFamily="34" charset="0"/>
                </a:rPr>
                <a:t>Service Deployment</a:t>
              </a:r>
              <a:endParaRPr lang="en-US" altLang="zh-CN" sz="8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燕尾形 20"/>
            <p:cNvSpPr/>
            <p:nvPr/>
          </p:nvSpPr>
          <p:spPr bwMode="gray">
            <a:xfrm>
              <a:off x="8956166" y="50856"/>
              <a:ext cx="1079648"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Fabric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燕尾形 21"/>
            <p:cNvSpPr/>
            <p:nvPr/>
          </p:nvSpPr>
          <p:spPr bwMode="gray">
            <a:xfrm>
              <a:off x="8185763" y="50856"/>
              <a:ext cx="900000"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Network Plan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燕尾形 22"/>
            <p:cNvSpPr/>
            <p:nvPr/>
          </p:nvSpPr>
          <p:spPr bwMode="gray">
            <a:xfrm>
              <a:off x="7302867" y="50856"/>
              <a:ext cx="1012493"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Device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06861571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Lab: Configuring Authorization Rules</a:t>
            </a:r>
            <a:endParaRPr lang="en-US" altLang="zh-CN" dirty="0"/>
          </a:p>
        </p:txBody>
      </p:sp>
      <p:sp>
        <p:nvSpPr>
          <p:cNvPr id="3" name="文本占位符 2"/>
          <p:cNvSpPr>
            <a:spLocks noGrp="1"/>
          </p:cNvSpPr>
          <p:nvPr>
            <p:ph type="body" sz="quarter" idx="10"/>
          </p:nvPr>
        </p:nvSpPr>
        <p:spPr bwMode="gray"/>
        <p:txBody>
          <a:bodyPr/>
          <a:lstStyle/>
          <a:p>
            <a:pPr algn="l"/>
            <a:r>
              <a:rPr lang="en-US" sz="1800" dirty="0" smtClean="0">
                <a:latin typeface="Huawei Sans" panose="020C0503030203020204" pitchFamily="34" charset="0"/>
              </a:rPr>
              <a:t>When authorizing a user who passes the authentication, the system matches the user against an authorization rule and grants specific permissions to the user based on the matching rule.</a:t>
            </a:r>
          </a:p>
          <a:p>
            <a:pPr algn="l"/>
            <a:endParaRPr lang="en-US" altLang="zh-CN" sz="1800" dirty="0">
              <a:latin typeface="Huawei Sans" panose="020C0503030203020204" pitchFamily="34" charset="0"/>
            </a:endParaRPr>
          </a:p>
        </p:txBody>
      </p:sp>
      <p:sp>
        <p:nvSpPr>
          <p:cNvPr id="25" name="TextBox 179"/>
          <p:cNvSpPr txBox="1"/>
          <p:nvPr/>
        </p:nvSpPr>
        <p:spPr bwMode="gray">
          <a:xfrm>
            <a:off x="3399607" y="2003675"/>
            <a:ext cx="2078001" cy="540000"/>
          </a:xfrm>
          <a:prstGeom prst="roundRect">
            <a:avLst>
              <a:gd name="adj" fmla="val 12806"/>
            </a:avLst>
          </a:prstGeom>
          <a:solidFill>
            <a:srgbClr val="30B5C5"/>
          </a:solidFill>
          <a:ln>
            <a:noFill/>
          </a:ln>
        </p:spPr>
        <p:txBody>
          <a:bodyPr wrap="square" lIns="72000" tIns="72000" rIns="72000" bIns="72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marL="176213" indent="-176213" algn="l" fontAlgn="ctr">
              <a:buFont typeface="+mj-lt"/>
              <a:buAutoNum type="arabicPeriod"/>
            </a:pPr>
            <a:r>
              <a:rPr lang="en-US" sz="1000" dirty="0" smtClean="0">
                <a:latin typeface="Huawei Sans" panose="020C0503030203020204" pitchFamily="34" charset="0"/>
              </a:rPr>
              <a:t>Configure the authorization rule name, authentication mode, and access mode.</a:t>
            </a:r>
            <a:endParaRPr lang="en-US" altLang="zh-CN" sz="1000" dirty="0">
              <a:latin typeface="Huawei Sans" panose="020C0503030203020204" pitchFamily="34" charset="0"/>
            </a:endParaRPr>
          </a:p>
        </p:txBody>
      </p:sp>
      <p:sp>
        <p:nvSpPr>
          <p:cNvPr id="28" name="TextBox 179"/>
          <p:cNvSpPr txBox="1"/>
          <p:nvPr/>
        </p:nvSpPr>
        <p:spPr bwMode="gray">
          <a:xfrm>
            <a:off x="9720020" y="2003675"/>
            <a:ext cx="1727565" cy="540000"/>
          </a:xfrm>
          <a:prstGeom prst="roundRect">
            <a:avLst>
              <a:gd name="adj" fmla="val 12806"/>
            </a:avLst>
          </a:prstGeom>
          <a:solidFill>
            <a:srgbClr val="30B5C5"/>
          </a:solidFill>
          <a:ln>
            <a:noFill/>
          </a:ln>
        </p:spPr>
        <p:txBody>
          <a:bodyPr wrap="square" lIns="72000" tIns="72000" rIns="72000" bIns="72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marL="176213" indent="-176213" algn="l" fontAlgn="ctr">
              <a:buFont typeface="+mj-lt"/>
              <a:buAutoNum type="arabicPeriod" startAt="2"/>
            </a:pPr>
            <a:r>
              <a:rPr lang="en-US" sz="1000" dirty="0" smtClean="0">
                <a:latin typeface="Huawei Sans" panose="020C0503030203020204" pitchFamily="34" charset="0"/>
              </a:rPr>
              <a:t>Match users against account information and add user accounts.</a:t>
            </a:r>
            <a:endParaRPr lang="en-US" altLang="zh-CN" sz="1000" dirty="0">
              <a:latin typeface="Huawei Sans" panose="020C0503030203020204" pitchFamily="34" charset="0"/>
            </a:endParaRPr>
          </a:p>
        </p:txBody>
      </p:sp>
      <p:pic>
        <p:nvPicPr>
          <p:cNvPr id="23" name="图片 22"/>
          <p:cNvPicPr/>
          <p:nvPr/>
        </p:nvPicPr>
        <p:blipFill>
          <a:blip r:embed="rId3"/>
          <a:stretch>
            <a:fillRect/>
          </a:stretch>
        </p:blipFill>
        <p:spPr>
          <a:xfrm>
            <a:off x="492246" y="2555188"/>
            <a:ext cx="5156992" cy="2646045"/>
          </a:xfrm>
          <a:prstGeom prst="rect">
            <a:avLst/>
          </a:prstGeom>
          <a:ln>
            <a:solidFill>
              <a:schemeClr val="bg1">
                <a:lumMod val="85000"/>
              </a:schemeClr>
            </a:solidFill>
          </a:ln>
        </p:spPr>
      </p:pic>
      <p:cxnSp>
        <p:nvCxnSpPr>
          <p:cNvPr id="26" name="直接箭头连接符 25"/>
          <p:cNvCxnSpPr/>
          <p:nvPr/>
        </p:nvCxnSpPr>
        <p:spPr bwMode="gray">
          <a:xfrm flipH="1">
            <a:off x="3014505" y="2416864"/>
            <a:ext cx="418125" cy="450398"/>
          </a:xfrm>
          <a:prstGeom prst="straightConnector1">
            <a:avLst/>
          </a:prstGeom>
          <a:ln w="38100">
            <a:solidFill>
              <a:srgbClr val="30B5C5"/>
            </a:solidFill>
            <a:tailEnd type="triangle"/>
          </a:ln>
        </p:spPr>
        <p:style>
          <a:lnRef idx="1">
            <a:schemeClr val="accent1"/>
          </a:lnRef>
          <a:fillRef idx="0">
            <a:schemeClr val="accent1"/>
          </a:fillRef>
          <a:effectRef idx="0">
            <a:schemeClr val="accent1"/>
          </a:effectRef>
          <a:fontRef idx="minor">
            <a:schemeClr val="tx1"/>
          </a:fontRef>
        </p:style>
      </p:cxnSp>
      <p:pic>
        <p:nvPicPr>
          <p:cNvPr id="24" name="图片 23"/>
          <p:cNvPicPr>
            <a:picLocks noChangeAspect="1"/>
          </p:cNvPicPr>
          <p:nvPr/>
        </p:nvPicPr>
        <p:blipFill>
          <a:blip r:embed="rId4"/>
          <a:stretch>
            <a:fillRect/>
          </a:stretch>
        </p:blipFill>
        <p:spPr>
          <a:xfrm>
            <a:off x="5991522" y="2665716"/>
            <a:ext cx="5636034" cy="950224"/>
          </a:xfrm>
          <a:prstGeom prst="rect">
            <a:avLst/>
          </a:prstGeom>
          <a:ln w="12700">
            <a:solidFill>
              <a:schemeClr val="bg1">
                <a:lumMod val="85000"/>
              </a:schemeClr>
            </a:solidFill>
          </a:ln>
        </p:spPr>
      </p:pic>
      <p:cxnSp>
        <p:nvCxnSpPr>
          <p:cNvPr id="29" name="直接箭头连接符 28"/>
          <p:cNvCxnSpPr/>
          <p:nvPr/>
        </p:nvCxnSpPr>
        <p:spPr bwMode="gray">
          <a:xfrm flipH="1">
            <a:off x="9334918" y="2416864"/>
            <a:ext cx="418125" cy="450398"/>
          </a:xfrm>
          <a:prstGeom prst="straightConnector1">
            <a:avLst/>
          </a:prstGeom>
          <a:ln w="38100">
            <a:solidFill>
              <a:srgbClr val="30B5C5"/>
            </a:solidFill>
            <a:tailEnd type="triangle"/>
          </a:ln>
        </p:spPr>
        <p:style>
          <a:lnRef idx="1">
            <a:schemeClr val="accent1"/>
          </a:lnRef>
          <a:fillRef idx="0">
            <a:schemeClr val="accent1"/>
          </a:fillRef>
          <a:effectRef idx="0">
            <a:schemeClr val="accent1"/>
          </a:effectRef>
          <a:fontRef idx="minor">
            <a:schemeClr val="tx1"/>
          </a:fontRef>
        </p:style>
      </p:cxnSp>
      <p:pic>
        <p:nvPicPr>
          <p:cNvPr id="27" name="图片 26"/>
          <p:cNvPicPr>
            <a:picLocks noChangeAspect="1"/>
          </p:cNvPicPr>
          <p:nvPr/>
        </p:nvPicPr>
        <p:blipFill rotWithShape="1">
          <a:blip r:embed="rId5"/>
          <a:srcRect t="-654" r="69744"/>
          <a:stretch/>
        </p:blipFill>
        <p:spPr>
          <a:xfrm>
            <a:off x="5991522" y="4484039"/>
            <a:ext cx="3600000" cy="861839"/>
          </a:xfrm>
          <a:prstGeom prst="rect">
            <a:avLst/>
          </a:prstGeom>
          <a:ln>
            <a:solidFill>
              <a:schemeClr val="bg1">
                <a:lumMod val="85000"/>
              </a:schemeClr>
            </a:solidFill>
          </a:ln>
        </p:spPr>
      </p:pic>
      <p:sp>
        <p:nvSpPr>
          <p:cNvPr id="30" name="TextBox 179"/>
          <p:cNvSpPr txBox="1"/>
          <p:nvPr/>
        </p:nvSpPr>
        <p:spPr bwMode="gray">
          <a:xfrm>
            <a:off x="9741445" y="3726468"/>
            <a:ext cx="1706139" cy="540000"/>
          </a:xfrm>
          <a:prstGeom prst="roundRect">
            <a:avLst>
              <a:gd name="adj" fmla="val 12806"/>
            </a:avLst>
          </a:prstGeom>
          <a:solidFill>
            <a:srgbClr val="30B5C5"/>
          </a:solidFill>
          <a:ln>
            <a:noFill/>
          </a:ln>
        </p:spPr>
        <p:txBody>
          <a:bodyPr wrap="square" lIns="72000" tIns="72000" rIns="72000" bIns="72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marL="176213" indent="-176213" algn="l" fontAlgn="ctr">
              <a:buFont typeface="+mj-lt"/>
              <a:buAutoNum type="arabicPeriod" startAt="3"/>
            </a:pPr>
            <a:r>
              <a:rPr lang="en-US" altLang="zh-CN" sz="1000" dirty="0" smtClean="0">
                <a:latin typeface="Huawei Sans" panose="020C0503030203020204" pitchFamily="34" charset="0"/>
              </a:rPr>
              <a:t>Bind the authorization result to the authorization rule.</a:t>
            </a:r>
            <a:endParaRPr lang="en-US" altLang="zh-CN" sz="1000" dirty="0">
              <a:latin typeface="Huawei Sans" panose="020C0503030203020204" pitchFamily="34" charset="0"/>
            </a:endParaRPr>
          </a:p>
        </p:txBody>
      </p:sp>
      <p:cxnSp>
        <p:nvCxnSpPr>
          <p:cNvPr id="31" name="直接箭头连接符 30"/>
          <p:cNvCxnSpPr/>
          <p:nvPr/>
        </p:nvCxnSpPr>
        <p:spPr bwMode="gray">
          <a:xfrm flipH="1">
            <a:off x="9543980" y="4202485"/>
            <a:ext cx="203476" cy="238669"/>
          </a:xfrm>
          <a:prstGeom prst="straightConnector1">
            <a:avLst/>
          </a:prstGeom>
          <a:ln w="38100">
            <a:solidFill>
              <a:srgbClr val="30B5C5"/>
            </a:solidFill>
            <a:tailEnd type="triangle"/>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6606000" y="50856"/>
            <a:ext cx="5155221" cy="324000"/>
            <a:chOff x="6829862" y="50856"/>
            <a:chExt cx="5155221" cy="324000"/>
          </a:xfrm>
        </p:grpSpPr>
        <p:sp>
          <p:nvSpPr>
            <p:cNvPr id="21" name="五边形 20"/>
            <p:cNvSpPr/>
            <p:nvPr/>
          </p:nvSpPr>
          <p:spPr bwMode="gray">
            <a:xfrm>
              <a:off x="6829862" y="50856"/>
              <a:ext cx="60260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800" dirty="0" smtClean="0">
                  <a:latin typeface="Huawei Sans" panose="020C0503030203020204" pitchFamily="34" charset="0"/>
                </a:rPr>
                <a:t>Site Design</a:t>
              </a:r>
              <a:endParaRPr lang="en-US" sz="800" dirty="0">
                <a:latin typeface="Huawei Sans" panose="020C0503030203020204" pitchFamily="34" charset="0"/>
              </a:endParaRPr>
            </a:p>
          </p:txBody>
        </p:sp>
        <p:sp>
          <p:nvSpPr>
            <p:cNvPr id="22" name="燕尾形 21"/>
            <p:cNvSpPr/>
            <p:nvPr/>
          </p:nvSpPr>
          <p:spPr bwMode="gray">
            <a:xfrm>
              <a:off x="9906217" y="50856"/>
              <a:ext cx="1272465"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dirty="0">
                  <a:latin typeface="Huawei Sans" panose="020C0503030203020204" pitchFamily="34" charset="0"/>
                </a:rPr>
                <a:t>VN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燕尾形 31"/>
            <p:cNvSpPr/>
            <p:nvPr/>
          </p:nvSpPr>
          <p:spPr bwMode="gray">
            <a:xfrm>
              <a:off x="11049083" y="50856"/>
              <a:ext cx="93600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chemeClr val="bg1"/>
                  </a:solidFill>
                  <a:latin typeface="Huawei Sans" panose="020C0503030203020204" pitchFamily="34" charset="0"/>
                </a:rPr>
                <a:t>Service Deployment</a:t>
              </a:r>
              <a:endParaRPr lang="en-US" altLang="zh-CN" sz="8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燕尾形 32"/>
            <p:cNvSpPr/>
            <p:nvPr/>
          </p:nvSpPr>
          <p:spPr bwMode="gray">
            <a:xfrm>
              <a:off x="8956166" y="50856"/>
              <a:ext cx="1079648"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Fabric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燕尾形 33"/>
            <p:cNvSpPr/>
            <p:nvPr/>
          </p:nvSpPr>
          <p:spPr bwMode="gray">
            <a:xfrm>
              <a:off x="8185763" y="50856"/>
              <a:ext cx="900000"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Network Plan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燕尾形 34"/>
            <p:cNvSpPr/>
            <p:nvPr/>
          </p:nvSpPr>
          <p:spPr bwMode="gray">
            <a:xfrm>
              <a:off x="7302867" y="50856"/>
              <a:ext cx="1012493"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Device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36043651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WLAN Service (Distributed Gateway)</a:t>
            </a:r>
            <a:endParaRPr lang="en-US" altLang="zh-CN" dirty="0"/>
          </a:p>
        </p:txBody>
      </p:sp>
      <p:sp>
        <p:nvSpPr>
          <p:cNvPr id="10" name="文本占位符 9"/>
          <p:cNvSpPr>
            <a:spLocks noGrp="1"/>
          </p:cNvSpPr>
          <p:nvPr>
            <p:ph type="body" sz="quarter" idx="10"/>
          </p:nvPr>
        </p:nvSpPr>
        <p:spPr/>
        <p:txBody>
          <a:bodyPr/>
          <a:lstStyle/>
          <a:p>
            <a:pPr algn="l"/>
            <a:r>
              <a:rPr lang="en-US" sz="1800" dirty="0" smtClean="0">
                <a:latin typeface="Huawei Sans" panose="020C0503030203020204" pitchFamily="34" charset="0"/>
              </a:rPr>
              <a:t>In the distributed gateway solution, if VXLAN to the access layer is deployed on a fabric, an edge device provides the native AC function, and APs get onboarded on the edge device, then the APs need to be managed by the edge device.</a:t>
            </a:r>
            <a:endParaRPr lang="en-US" altLang="zh-CN" sz="1800" dirty="0" smtClean="0">
              <a:latin typeface="Huawei Sans" panose="020C0503030203020204" pitchFamily="34" charset="0"/>
            </a:endParaRPr>
          </a:p>
          <a:p>
            <a:pPr algn="l"/>
            <a:r>
              <a:rPr lang="en-US" sz="1800" dirty="0" smtClean="0">
                <a:latin typeface="Huawei Sans" panose="020C0503030203020204" pitchFamily="34" charset="0"/>
              </a:rPr>
              <a:t>WLAN service configuration: You need to configure an SSID on the AC for APs to provide Wi-Fi signals for guest access, and configure Portal authentication for guests who attempt to connect to the SSID.</a:t>
            </a:r>
            <a:endParaRPr lang="en-US" altLang="zh-CN" sz="1800" dirty="0" smtClean="0">
              <a:latin typeface="Huawei Sans" panose="020C0503030203020204" pitchFamily="34" charset="0"/>
            </a:endParaRPr>
          </a:p>
        </p:txBody>
      </p:sp>
      <p:graphicFrame>
        <p:nvGraphicFramePr>
          <p:cNvPr id="18" name="表格 17"/>
          <p:cNvGraphicFramePr>
            <a:graphicFrameLocks noGrp="1"/>
          </p:cNvGraphicFramePr>
          <p:nvPr>
            <p:extLst/>
          </p:nvPr>
        </p:nvGraphicFramePr>
        <p:xfrm>
          <a:off x="2836313" y="3623848"/>
          <a:ext cx="6519374" cy="1741972"/>
        </p:xfrm>
        <a:graphic>
          <a:graphicData uri="http://schemas.openxmlformats.org/drawingml/2006/table">
            <a:tbl>
              <a:tblPr/>
              <a:tblGrid>
                <a:gridCol w="2049635"/>
                <a:gridCol w="4469739"/>
              </a:tblGrid>
              <a:tr h="378690">
                <a:tc>
                  <a:txBody>
                    <a:bodyPr/>
                    <a:lstStyle/>
                    <a:p>
                      <a:pPr algn="ctr" fontAlgn="ctr">
                        <a:lnSpc>
                          <a:spcPct val="100000"/>
                        </a:lnSpc>
                      </a:pPr>
                      <a:r>
                        <a:rPr lang="en-US" sz="1400" b="1" dirty="0" smtClean="0">
                          <a:latin typeface="Huawei Sans" panose="020C0503030203020204" pitchFamily="34" charset="0"/>
                        </a:rPr>
                        <a:t>Task</a:t>
                      </a:r>
                      <a:endParaRPr lang="en-US" sz="14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pPr>
                      <a:r>
                        <a:rPr lang="en-US" sz="1400" b="1" dirty="0" smtClean="0">
                          <a:latin typeface="Huawei Sans" panose="020C0503030203020204" pitchFamily="34" charset="0"/>
                        </a:rPr>
                        <a:t>Procedure</a:t>
                      </a:r>
                      <a:endParaRPr lang="en-US" altLang="zh-CN" sz="1400" b="1" dirty="0">
                        <a:effectLst/>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1363282">
                <a:tc>
                  <a:txBody>
                    <a:bodyPr/>
                    <a:lstStyle/>
                    <a:p>
                      <a:pPr algn="ctr" fontAlgn="ctr">
                        <a:lnSpc>
                          <a:spcPct val="100000"/>
                        </a:lnSpc>
                        <a:spcAft>
                          <a:spcPts val="600"/>
                        </a:spcAft>
                      </a:pPr>
                      <a:r>
                        <a:rPr lang="en-US" sz="1400" dirty="0" smtClean="0">
                          <a:latin typeface="Huawei Sans" panose="020C0503030203020204" pitchFamily="34" charset="0"/>
                        </a:rPr>
                        <a:t>WLAN service delivery (on an edge node's web UI)</a:t>
                      </a:r>
                      <a:endParaRPr lang="en-US" altLang="zh-CN" sz="1400" dirty="0">
                        <a:effectLst/>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342900" indent="-342900" algn="just" fontAlgn="ctr">
                        <a:lnSpc>
                          <a:spcPct val="100000"/>
                        </a:lnSpc>
                        <a:spcAft>
                          <a:spcPts val="600"/>
                        </a:spcAft>
                        <a:buFont typeface="+mj-lt"/>
                        <a:buAutoNum type="arabicPeriod"/>
                      </a:pPr>
                      <a:r>
                        <a:rPr lang="en-US" sz="1400" dirty="0" smtClean="0">
                          <a:latin typeface="Huawei Sans" panose="020C0503030203020204" pitchFamily="34" charset="0"/>
                        </a:rPr>
                        <a:t>Configure an SSID profile.</a:t>
                      </a:r>
                      <a:endParaRPr lang="en-US" altLang="zh-CN" sz="1400" dirty="0" smtClean="0">
                        <a:effectLst/>
                        <a:latin typeface="Huawei Sans" panose="020C0503030203020204" pitchFamily="34" charset="0"/>
                      </a:endParaRPr>
                    </a:p>
                    <a:p>
                      <a:pPr marL="342900" indent="-342900" algn="just" fontAlgn="ctr">
                        <a:lnSpc>
                          <a:spcPct val="100000"/>
                        </a:lnSpc>
                        <a:spcAft>
                          <a:spcPts val="600"/>
                        </a:spcAft>
                        <a:buFont typeface="+mj-lt"/>
                        <a:buAutoNum type="arabicPeriod"/>
                      </a:pPr>
                      <a:r>
                        <a:rPr lang="en-US" sz="1400" dirty="0" smtClean="0">
                          <a:latin typeface="Huawei Sans" panose="020C0503030203020204" pitchFamily="34" charset="0"/>
                        </a:rPr>
                        <a:t>Configure a VAP profile, and bind it to the SSID profile and authentication template.</a:t>
                      </a:r>
                      <a:endParaRPr lang="en-US" altLang="zh-CN" sz="1400" dirty="0" smtClean="0">
                        <a:effectLst/>
                        <a:latin typeface="Huawei Sans" panose="020C0503030203020204" pitchFamily="34" charset="0"/>
                      </a:endParaRPr>
                    </a:p>
                    <a:p>
                      <a:pPr marL="342900" indent="-342900" algn="just" fontAlgn="ctr">
                        <a:lnSpc>
                          <a:spcPct val="100000"/>
                        </a:lnSpc>
                        <a:spcAft>
                          <a:spcPts val="600"/>
                        </a:spcAft>
                        <a:buFont typeface="+mj-lt"/>
                        <a:buAutoNum type="arabicPeriod"/>
                      </a:pPr>
                      <a:r>
                        <a:rPr lang="en-US" sz="1400" dirty="0" smtClean="0">
                          <a:latin typeface="Huawei Sans" panose="020C0503030203020204" pitchFamily="34" charset="0"/>
                        </a:rPr>
                        <a:t>Bind the VAP profile to an AP group.</a:t>
                      </a:r>
                      <a:endParaRPr lang="en-US" altLang="zh-CN" sz="1400" dirty="0" smtClean="0">
                        <a:effectLst/>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grpSp>
        <p:nvGrpSpPr>
          <p:cNvPr id="3" name="组合 2"/>
          <p:cNvGrpSpPr/>
          <p:nvPr/>
        </p:nvGrpSpPr>
        <p:grpSpPr>
          <a:xfrm>
            <a:off x="6606000" y="50856"/>
            <a:ext cx="5155221" cy="324000"/>
            <a:chOff x="6829862" y="50856"/>
            <a:chExt cx="5155221" cy="324000"/>
          </a:xfrm>
        </p:grpSpPr>
        <p:sp>
          <p:nvSpPr>
            <p:cNvPr id="11" name="五边形 10"/>
            <p:cNvSpPr/>
            <p:nvPr/>
          </p:nvSpPr>
          <p:spPr bwMode="gray">
            <a:xfrm>
              <a:off x="6829862" y="50856"/>
              <a:ext cx="60260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800" dirty="0" smtClean="0">
                  <a:latin typeface="Huawei Sans" panose="020C0503030203020204" pitchFamily="34" charset="0"/>
                </a:rPr>
                <a:t>Site Design</a:t>
              </a:r>
              <a:endParaRPr lang="en-US" sz="800" dirty="0">
                <a:latin typeface="Huawei Sans" panose="020C0503030203020204" pitchFamily="34" charset="0"/>
              </a:endParaRPr>
            </a:p>
          </p:txBody>
        </p:sp>
        <p:sp>
          <p:nvSpPr>
            <p:cNvPr id="19" name="燕尾形 18"/>
            <p:cNvSpPr/>
            <p:nvPr/>
          </p:nvSpPr>
          <p:spPr bwMode="gray">
            <a:xfrm>
              <a:off x="9906217" y="50856"/>
              <a:ext cx="1272465"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800" dirty="0">
                  <a:latin typeface="Huawei Sans" panose="020C0503030203020204" pitchFamily="34" charset="0"/>
                </a:rPr>
                <a:t>VN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燕尾形 19"/>
            <p:cNvSpPr/>
            <p:nvPr/>
          </p:nvSpPr>
          <p:spPr bwMode="gray">
            <a:xfrm>
              <a:off x="11049083" y="50856"/>
              <a:ext cx="93600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chemeClr val="bg1"/>
                  </a:solidFill>
                  <a:latin typeface="Huawei Sans" panose="020C0503030203020204" pitchFamily="34" charset="0"/>
                </a:rPr>
                <a:t>Service Deployment</a:t>
              </a:r>
              <a:endParaRPr lang="en-US" altLang="zh-CN" sz="8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燕尾形 20"/>
            <p:cNvSpPr/>
            <p:nvPr/>
          </p:nvSpPr>
          <p:spPr bwMode="gray">
            <a:xfrm>
              <a:off x="8956166" y="50856"/>
              <a:ext cx="1079648"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Fabric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燕尾形 21"/>
            <p:cNvSpPr/>
            <p:nvPr/>
          </p:nvSpPr>
          <p:spPr bwMode="gray">
            <a:xfrm>
              <a:off x="8185763" y="50856"/>
              <a:ext cx="900000"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Network Plan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燕尾形 22"/>
            <p:cNvSpPr/>
            <p:nvPr/>
          </p:nvSpPr>
          <p:spPr bwMode="gray">
            <a:xfrm>
              <a:off x="7302867" y="50856"/>
              <a:ext cx="1012493"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rPr>
                <a:t>Device Management</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403823019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360363" indent="-360363" algn="l"/>
            <a:r>
              <a:rPr lang="en-US" dirty="0" smtClean="0">
                <a:latin typeface="Huawei Sans" panose="020C0503030203020204" pitchFamily="34" charset="0"/>
              </a:rPr>
              <a:t>(E</a:t>
            </a:r>
            <a:r>
              <a:rPr lang="en-US" altLang="zh-CN" dirty="0" smtClean="0">
                <a:latin typeface="Huawei Sans" panose="020C0503030203020204" pitchFamily="34" charset="0"/>
              </a:rPr>
              <a:t>ssay</a:t>
            </a:r>
            <a:r>
              <a:rPr lang="en-US" dirty="0" smtClean="0">
                <a:latin typeface="Huawei Sans" panose="020C0503030203020204" pitchFamily="34" charset="0"/>
              </a:rPr>
              <a:t>) Which site creation methods are supported by </a:t>
            </a:r>
            <a:r>
              <a:rPr lang="en-US" dirty="0" err="1" smtClean="0">
                <a:latin typeface="Huawei Sans" panose="020C0503030203020204" pitchFamily="34" charset="0"/>
              </a:rPr>
              <a:t>iMaster</a:t>
            </a:r>
            <a:r>
              <a:rPr lang="en-US" dirty="0" smtClean="0">
                <a:latin typeface="Huawei Sans" panose="020C0503030203020204" pitchFamily="34" charset="0"/>
              </a:rPr>
              <a:t> NCE-Campus?</a:t>
            </a:r>
            <a:endParaRPr lang="en-US" altLang="zh-CN" dirty="0" smtClean="0">
              <a:latin typeface="Huawei Sans" panose="020C0503030203020204" pitchFamily="34" charset="0"/>
            </a:endParaRPr>
          </a:p>
          <a:p>
            <a:pPr marL="360363" indent="-360363" algn="l"/>
            <a:r>
              <a:rPr lang="en-US" smtClean="0">
                <a:latin typeface="Huawei Sans" panose="020C0503030203020204" pitchFamily="34" charset="0"/>
              </a:rPr>
              <a:t>(Multiple-</a:t>
            </a:r>
            <a:r>
              <a:rPr lang="en-US" altLang="zh-CN" smtClean="0">
                <a:latin typeface="Huawei Sans" panose="020C0503030203020204" pitchFamily="34" charset="0"/>
              </a:rPr>
              <a:t>choice</a:t>
            </a:r>
            <a:r>
              <a:rPr lang="en-US" smtClean="0">
                <a:latin typeface="Huawei Sans" panose="020C0503030203020204" pitchFamily="34" charset="0"/>
              </a:rPr>
              <a:t>) </a:t>
            </a:r>
            <a:r>
              <a:rPr lang="en-US" dirty="0" smtClean="0">
                <a:latin typeface="Huawei Sans" panose="020C0503030203020204" pitchFamily="34" charset="0"/>
              </a:rPr>
              <a:t>Which of the following parameters can be entered in the fabric global resource pool? (     )</a:t>
            </a:r>
          </a:p>
          <a:p>
            <a:pPr marL="720725" lvl="1" indent="-360363" algn="l"/>
            <a:r>
              <a:rPr lang="en-US" dirty="0" smtClean="0">
                <a:latin typeface="Huawei Sans" panose="020C0503030203020204" pitchFamily="34" charset="0"/>
              </a:rPr>
              <a:t>VLAN</a:t>
            </a:r>
          </a:p>
          <a:p>
            <a:pPr marL="720725" lvl="1" indent="-360363" algn="l"/>
            <a:r>
              <a:rPr lang="en-US" dirty="0" smtClean="0">
                <a:latin typeface="Huawei Sans" panose="020C0503030203020204" pitchFamily="34" charset="0"/>
              </a:rPr>
              <a:t>Loopback interface IP address</a:t>
            </a:r>
          </a:p>
          <a:p>
            <a:pPr marL="720725" lvl="1" indent="-360363" algn="l"/>
            <a:r>
              <a:rPr lang="en-US" dirty="0" smtClean="0">
                <a:latin typeface="Huawei Sans" panose="020C0503030203020204" pitchFamily="34" charset="0"/>
              </a:rPr>
              <a:t>BD</a:t>
            </a:r>
            <a:endParaRPr lang="en-US" altLang="zh-CN" dirty="0" smtClean="0">
              <a:latin typeface="Huawei Sans" panose="020C0503030203020204" pitchFamily="34" charset="0"/>
            </a:endParaRPr>
          </a:p>
          <a:p>
            <a:pPr marL="720725" lvl="1" indent="-360363" algn="l"/>
            <a:r>
              <a:rPr lang="en-US" dirty="0" smtClean="0">
                <a:latin typeface="Huawei Sans" panose="020C0503030203020204" pitchFamily="34" charset="0"/>
              </a:rPr>
              <a:t>VNI</a:t>
            </a:r>
            <a:endParaRPr lang="en-US" altLang="zh-CN" dirty="0">
              <a:latin typeface="Huawei Sans" panose="020C0503030203020204" pitchFamily="34" charset="0"/>
            </a:endParaRPr>
          </a:p>
        </p:txBody>
      </p:sp>
    </p:spTree>
    <p:extLst>
      <p:ext uri="{BB962C8B-B14F-4D97-AF65-F5344CB8AC3E}">
        <p14:creationId xmlns:p14="http://schemas.microsoft.com/office/powerpoint/2010/main" val="102007871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0"/>
          </p:nvPr>
        </p:nvSpPr>
        <p:spPr/>
        <p:txBody>
          <a:bodyPr/>
          <a:lstStyle/>
          <a:p>
            <a:pPr algn="l"/>
            <a:r>
              <a:rPr lang="en-US" sz="2000" dirty="0" smtClean="0">
                <a:latin typeface="Huawei Sans" panose="020C0503030203020204" pitchFamily="34" charset="0"/>
              </a:rPr>
              <a:t>This course introduces the VXLAN-based virtualized campus network deployment process and helps trainees understand the functions of the </a:t>
            </a:r>
            <a:r>
              <a:rPr lang="en-US" altLang="zh-CN" sz="2000" dirty="0"/>
              <a:t>VXLAN-based virtualized campus network </a:t>
            </a:r>
            <a:r>
              <a:rPr lang="en-US" altLang="zh-CN" sz="2000" dirty="0" smtClean="0"/>
              <a:t>solutio</a:t>
            </a:r>
            <a:r>
              <a:rPr lang="en-US" sz="2000" dirty="0" smtClean="0">
                <a:latin typeface="Huawei Sans" panose="020C0503030203020204" pitchFamily="34" charset="0"/>
              </a:rPr>
              <a:t>n and build </a:t>
            </a:r>
            <a:r>
              <a:rPr lang="en-US" sz="2000" dirty="0" smtClean="0"/>
              <a:t>network </a:t>
            </a:r>
            <a:r>
              <a:rPr lang="en-US" sz="2000" dirty="0" smtClean="0">
                <a:latin typeface="Huawei Sans" panose="020C0503030203020204" pitchFamily="34" charset="0"/>
              </a:rPr>
              <a:t>deployment skills through hands-on labs.</a:t>
            </a:r>
            <a:endParaRPr lang="en-US" altLang="zh-CN" sz="2000" dirty="0" smtClean="0">
              <a:latin typeface="Huawei Sans" panose="020C0503030203020204" pitchFamily="34" charset="0"/>
            </a:endParaRPr>
          </a:p>
          <a:p>
            <a:pPr algn="l"/>
            <a:r>
              <a:rPr lang="en-US" sz="2000" dirty="0" smtClean="0">
                <a:latin typeface="Huawei Sans" panose="020C0503030203020204" pitchFamily="34" charset="0"/>
              </a:rPr>
              <a:t>Upon completion of this course, you will be able to deploy the VXLAN-based virtualized campus network solution and perform network O&amp;M and management.</a:t>
            </a:r>
            <a:endParaRPr lang="en-US" altLang="zh-CN" sz="2000" dirty="0">
              <a:latin typeface="Huawei Sans" panose="020C0503030203020204" pitchFamily="34" charset="0"/>
            </a:endParaRPr>
          </a:p>
        </p:txBody>
      </p:sp>
    </p:spTree>
    <p:extLst>
      <p:ext uri="{BB962C8B-B14F-4D97-AF65-F5344CB8AC3E}">
        <p14:creationId xmlns:p14="http://schemas.microsoft.com/office/powerpoint/2010/main" val="237724895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9686649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Review: Network Nodes on a Virtualized Campus Network</a:t>
            </a:r>
            <a:endParaRPr lang="en-US" altLang="zh-CN" dirty="0"/>
          </a:p>
        </p:txBody>
      </p:sp>
      <p:pic>
        <p:nvPicPr>
          <p:cNvPr id="3" name="图片 87" descr="汇聚交换机.png"/>
          <p:cNvPicPr>
            <a:picLocks noChangeAspect="1"/>
          </p:cNvPicPr>
          <p:nvPr/>
        </p:nvPicPr>
        <p:blipFill>
          <a:blip r:embed="rId3"/>
          <a:stretch>
            <a:fillRect/>
          </a:stretch>
        </p:blipFill>
        <p:spPr bwMode="gray">
          <a:xfrm>
            <a:off x="2888961" y="3578358"/>
            <a:ext cx="369473" cy="302297"/>
          </a:xfrm>
          <a:prstGeom prst="rect">
            <a:avLst/>
          </a:prstGeom>
          <a:effectLst/>
        </p:spPr>
      </p:pic>
      <p:sp>
        <p:nvSpPr>
          <p:cNvPr id="4" name="任意多边形 3"/>
          <p:cNvSpPr/>
          <p:nvPr/>
        </p:nvSpPr>
        <p:spPr bwMode="gray">
          <a:xfrm>
            <a:off x="1947969" y="2657953"/>
            <a:ext cx="4092505" cy="2223824"/>
          </a:xfrm>
          <a:custGeom>
            <a:avLst/>
            <a:gdLst>
              <a:gd name="connsiteX0" fmla="*/ 1522976 w 3069379"/>
              <a:gd name="connsiteY0" fmla="*/ 0 h 1667868"/>
              <a:gd name="connsiteX1" fmla="*/ 2105444 w 3069379"/>
              <a:gd name="connsiteY1" fmla="*/ 243498 h 1667868"/>
              <a:gd name="connsiteX2" fmla="*/ 2165457 w 3069379"/>
              <a:gd name="connsiteY2" fmla="*/ 316907 h 1667868"/>
              <a:gd name="connsiteX3" fmla="*/ 2204139 w 3069379"/>
              <a:gd name="connsiteY3" fmla="*/ 313329 h 1667868"/>
              <a:gd name="connsiteX4" fmla="*/ 2688456 w 3069379"/>
              <a:gd name="connsiteY4" fmla="*/ 757688 h 1667868"/>
              <a:gd name="connsiteX5" fmla="*/ 2679008 w 3069379"/>
              <a:gd name="connsiteY5" fmla="*/ 843679 h 1667868"/>
              <a:gd name="connsiteX6" fmla="*/ 2742591 w 3069379"/>
              <a:gd name="connsiteY6" fmla="*/ 850148 h 1667868"/>
              <a:gd name="connsiteX7" fmla="*/ 3069379 w 3069379"/>
              <a:gd name="connsiteY7" fmla="*/ 1254812 h 1667868"/>
              <a:gd name="connsiteX8" fmla="*/ 2742591 w 3069379"/>
              <a:gd name="connsiteY8" fmla="*/ 1659476 h 1667868"/>
              <a:gd name="connsiteX9" fmla="*/ 2727471 w 3069379"/>
              <a:gd name="connsiteY9" fmla="*/ 1661015 h 1667868"/>
              <a:gd name="connsiteX10" fmla="*/ 2727471 w 3069379"/>
              <a:gd name="connsiteY10" fmla="*/ 1667868 h 1667868"/>
              <a:gd name="connsiteX11" fmla="*/ 2660108 w 3069379"/>
              <a:gd name="connsiteY11" fmla="*/ 1667868 h 1667868"/>
              <a:gd name="connsiteX12" fmla="*/ 450197 w 3069379"/>
              <a:gd name="connsiteY12" fmla="*/ 1667868 h 1667868"/>
              <a:gd name="connsiteX13" fmla="*/ 373665 w 3069379"/>
              <a:gd name="connsiteY13" fmla="*/ 1667868 h 1667868"/>
              <a:gd name="connsiteX14" fmla="*/ 373665 w 3069379"/>
              <a:gd name="connsiteY14" fmla="*/ 1660082 h 1667868"/>
              <a:gd name="connsiteX15" fmla="*/ 359467 w 3069379"/>
              <a:gd name="connsiteY15" fmla="*/ 1658637 h 1667868"/>
              <a:gd name="connsiteX16" fmla="*/ 0 w 3069379"/>
              <a:gd name="connsiteY16" fmla="*/ 1213505 h 1667868"/>
              <a:gd name="connsiteX17" fmla="*/ 274960 w 3069379"/>
              <a:gd name="connsiteY17" fmla="*/ 794848 h 1667868"/>
              <a:gd name="connsiteX18" fmla="*/ 303951 w 3069379"/>
              <a:gd name="connsiteY18" fmla="*/ 785765 h 1667868"/>
              <a:gd name="connsiteX19" fmla="*/ 315888 w 3069379"/>
              <a:gd name="connsiteY19" fmla="*/ 677121 h 1667868"/>
              <a:gd name="connsiteX20" fmla="*/ 931587 w 3069379"/>
              <a:gd name="connsiteY20" fmla="*/ 216713 h 1667868"/>
              <a:gd name="connsiteX21" fmla="*/ 968567 w 3069379"/>
              <a:gd name="connsiteY21" fmla="*/ 220133 h 1667868"/>
              <a:gd name="connsiteX22" fmla="*/ 1062419 w 3069379"/>
              <a:gd name="connsiteY22" fmla="*/ 141982 h 1667868"/>
              <a:gd name="connsiteX23" fmla="*/ 1522976 w 3069379"/>
              <a:gd name="connsiteY23" fmla="*/ 0 h 166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9379" h="1667868">
                <a:moveTo>
                  <a:pt x="1522976" y="0"/>
                </a:moveTo>
                <a:cubicBezTo>
                  <a:pt x="1750444" y="0"/>
                  <a:pt x="1956378" y="93052"/>
                  <a:pt x="2105444" y="243498"/>
                </a:cubicBezTo>
                <a:lnTo>
                  <a:pt x="2165457" y="316907"/>
                </a:lnTo>
                <a:lnTo>
                  <a:pt x="2204139" y="313329"/>
                </a:lnTo>
                <a:cubicBezTo>
                  <a:pt x="2471620" y="313329"/>
                  <a:pt x="2688456" y="512275"/>
                  <a:pt x="2688456" y="757688"/>
                </a:cubicBezTo>
                <a:lnTo>
                  <a:pt x="2679008" y="843679"/>
                </a:lnTo>
                <a:lnTo>
                  <a:pt x="2742591" y="850148"/>
                </a:lnTo>
                <a:cubicBezTo>
                  <a:pt x="2929088" y="888664"/>
                  <a:pt x="3069379" y="1055202"/>
                  <a:pt x="3069379" y="1254812"/>
                </a:cubicBezTo>
                <a:cubicBezTo>
                  <a:pt x="3069379" y="1454421"/>
                  <a:pt x="2929088" y="1620960"/>
                  <a:pt x="2742591" y="1659476"/>
                </a:cubicBezTo>
                <a:lnTo>
                  <a:pt x="2727471" y="1661015"/>
                </a:lnTo>
                <a:lnTo>
                  <a:pt x="2727471" y="1667868"/>
                </a:lnTo>
                <a:lnTo>
                  <a:pt x="2660108" y="1667868"/>
                </a:lnTo>
                <a:lnTo>
                  <a:pt x="450197" y="1667868"/>
                </a:lnTo>
                <a:lnTo>
                  <a:pt x="373665" y="1667868"/>
                </a:lnTo>
                <a:lnTo>
                  <a:pt x="373665" y="1660082"/>
                </a:lnTo>
                <a:lnTo>
                  <a:pt x="359467" y="1658637"/>
                </a:lnTo>
                <a:cubicBezTo>
                  <a:pt x="154319" y="1616269"/>
                  <a:pt x="0" y="1433076"/>
                  <a:pt x="0" y="1213505"/>
                </a:cubicBezTo>
                <a:cubicBezTo>
                  <a:pt x="0" y="1025301"/>
                  <a:pt x="113377" y="863824"/>
                  <a:pt x="274960" y="794848"/>
                </a:cubicBezTo>
                <a:lnTo>
                  <a:pt x="303951" y="785765"/>
                </a:lnTo>
                <a:lnTo>
                  <a:pt x="315888" y="677121"/>
                </a:lnTo>
                <a:cubicBezTo>
                  <a:pt x="374490" y="414367"/>
                  <a:pt x="627881" y="216713"/>
                  <a:pt x="931587" y="216713"/>
                </a:cubicBezTo>
                <a:lnTo>
                  <a:pt x="968567" y="220133"/>
                </a:lnTo>
                <a:lnTo>
                  <a:pt x="1062419" y="141982"/>
                </a:lnTo>
                <a:cubicBezTo>
                  <a:pt x="1193887" y="52342"/>
                  <a:pt x="1352375" y="0"/>
                  <a:pt x="1522976"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p:cNvSpPr/>
          <p:nvPr/>
        </p:nvSpPr>
        <p:spPr bwMode="gray">
          <a:xfrm>
            <a:off x="6079217" y="1016309"/>
            <a:ext cx="5616575" cy="5201424"/>
          </a:xfrm>
          <a:prstGeom prst="rect">
            <a:avLst/>
          </a:prstGeom>
        </p:spPr>
        <p:txBody>
          <a:bodyPr wrap="square">
            <a:spAutoFit/>
          </a:bodyPr>
          <a:lstStyle/>
          <a:p>
            <a:pPr marL="266700" indent="-266700" defTabSz="1218844" fontAlgn="ctr" hangingPunct="0">
              <a:lnSpc>
                <a:spcPct val="150000"/>
              </a:lnSpc>
              <a:spcAft>
                <a:spcPts val="600"/>
              </a:spcAft>
              <a:buSzPct val="60000"/>
              <a:buFont typeface="Wingdings" panose="05000000000000000000" pitchFamily="2" charset="2"/>
              <a:buChar char="l"/>
              <a:defRPr/>
            </a:pPr>
            <a:r>
              <a:rPr lang="en-US" sz="1300" b="1" dirty="0" smtClean="0">
                <a:solidFill>
                  <a:srgbClr val="000000"/>
                </a:solidFill>
                <a:latin typeface="Huawei Sans" panose="020C0503030203020204" pitchFamily="34" charset="0"/>
              </a:rPr>
              <a:t>Egress gateway</a:t>
            </a:r>
            <a:r>
              <a:rPr lang="en-US" sz="1300" dirty="0" smtClean="0">
                <a:solidFill>
                  <a:srgbClr val="000000"/>
                </a:solidFill>
                <a:latin typeface="Huawei Sans" panose="020C0503030203020204" pitchFamily="34" charset="0"/>
              </a:rPr>
              <a:t>: is an egress device of the campus network, which can be an AR router or a firewall.</a:t>
            </a:r>
            <a:endParaRPr lang="en-US" altLang="zh-CN" sz="13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266700" indent="-266700" defTabSz="1218844" fontAlgn="ctr" hangingPunct="0">
              <a:lnSpc>
                <a:spcPct val="150000"/>
              </a:lnSpc>
              <a:spcAft>
                <a:spcPts val="600"/>
              </a:spcAft>
              <a:buSzPct val="60000"/>
              <a:buFont typeface="Wingdings" panose="05000000000000000000" pitchFamily="2" charset="2"/>
              <a:buChar char="l"/>
              <a:defRPr/>
            </a:pPr>
            <a:r>
              <a:rPr lang="en-US" sz="1300" b="1" dirty="0" smtClean="0">
                <a:solidFill>
                  <a:srgbClr val="000000"/>
                </a:solidFill>
                <a:latin typeface="Huawei Sans" panose="020C0503030203020204" pitchFamily="34" charset="0"/>
              </a:rPr>
              <a:t>Border node</a:t>
            </a:r>
            <a:r>
              <a:rPr lang="en-US" sz="1300" dirty="0" smtClean="0">
                <a:solidFill>
                  <a:srgbClr val="000000"/>
                </a:solidFill>
                <a:latin typeface="Huawei Sans" panose="020C0503030203020204" pitchFamily="34" charset="0"/>
              </a:rPr>
              <a:t>: implements communication between the fabric and external networks. It is typically a core switch.</a:t>
            </a:r>
            <a:endParaRPr lang="en-US" altLang="zh-CN" sz="13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266700" indent="-266700" defTabSz="1218844" fontAlgn="ctr" hangingPunct="0">
              <a:lnSpc>
                <a:spcPct val="150000"/>
              </a:lnSpc>
              <a:spcAft>
                <a:spcPts val="600"/>
              </a:spcAft>
              <a:buSzPct val="60000"/>
              <a:buFont typeface="Wingdings" panose="05000000000000000000" pitchFamily="2" charset="2"/>
              <a:buChar char="l"/>
              <a:defRPr/>
            </a:pPr>
            <a:r>
              <a:rPr lang="en-US" sz="1300" b="1" dirty="0" smtClean="0">
                <a:solidFill>
                  <a:srgbClr val="000000"/>
                </a:solidFill>
                <a:latin typeface="Huawei Sans" panose="020C0503030203020204" pitchFamily="34" charset="0"/>
              </a:rPr>
              <a:t>Edge node</a:t>
            </a:r>
            <a:r>
              <a:rPr lang="en-US" sz="1300" dirty="0" smtClean="0">
                <a:solidFill>
                  <a:srgbClr val="000000"/>
                </a:solidFill>
                <a:latin typeface="Huawei Sans" panose="020C0503030203020204" pitchFamily="34" charset="0"/>
              </a:rPr>
              <a:t>: is a fabric edge device that connects user-side devices to the fabric. Data packets from wired users are encapsulated into VXLAN packets on edge nodes.</a:t>
            </a:r>
            <a:endParaRPr lang="en-US" altLang="zh-CN" sz="13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266700" indent="-266700" defTabSz="1218844" fontAlgn="ctr" hangingPunct="0">
              <a:lnSpc>
                <a:spcPct val="150000"/>
              </a:lnSpc>
              <a:spcAft>
                <a:spcPts val="600"/>
              </a:spcAft>
              <a:buSzPct val="60000"/>
              <a:buFont typeface="Wingdings" panose="05000000000000000000" pitchFamily="2" charset="2"/>
              <a:buChar char="l"/>
              <a:defRPr/>
            </a:pPr>
            <a:r>
              <a:rPr lang="en-US" sz="1300" b="1" dirty="0" smtClean="0">
                <a:solidFill>
                  <a:srgbClr val="000000"/>
                </a:solidFill>
                <a:latin typeface="Huawei Sans" panose="020C0503030203020204" pitchFamily="34" charset="0"/>
              </a:rPr>
              <a:t>Transparent node</a:t>
            </a:r>
            <a:r>
              <a:rPr lang="en-US" sz="1300" dirty="0" smtClean="0">
                <a:solidFill>
                  <a:srgbClr val="000000"/>
                </a:solidFill>
                <a:latin typeface="Huawei Sans" panose="020C0503030203020204" pitchFamily="34" charset="0"/>
              </a:rPr>
              <a:t>: is a transparent device on the fabric, and does not need to support VXLAN.</a:t>
            </a:r>
            <a:endParaRPr lang="en-US" altLang="zh-CN" sz="13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266700" indent="-266700" defTabSz="1218844" fontAlgn="ctr" hangingPunct="0">
              <a:lnSpc>
                <a:spcPct val="150000"/>
              </a:lnSpc>
              <a:spcAft>
                <a:spcPts val="600"/>
              </a:spcAft>
              <a:buSzPct val="60000"/>
              <a:buFont typeface="Wingdings" panose="05000000000000000000" pitchFamily="2" charset="2"/>
              <a:buChar char="l"/>
              <a:defRPr/>
            </a:pPr>
            <a:r>
              <a:rPr lang="en-US" sz="1300" b="1" dirty="0" smtClean="0">
                <a:solidFill>
                  <a:srgbClr val="000000"/>
                </a:solidFill>
                <a:latin typeface="Huawei Sans" panose="020C0503030203020204" pitchFamily="34" charset="0"/>
              </a:rPr>
              <a:t>Access node</a:t>
            </a:r>
            <a:r>
              <a:rPr lang="en-US" sz="1300" dirty="0" smtClean="0">
                <a:solidFill>
                  <a:srgbClr val="000000"/>
                </a:solidFill>
                <a:latin typeface="Huawei Sans" panose="020C0503030203020204" pitchFamily="34" charset="0"/>
              </a:rPr>
              <a:t>: is typically an access switch (wired access node) or an AP (wireless access node). Wired access nodes can be combined with edge nodes, that is, VXLAN is deployed to the access layer. If wired access nodes do not need to support VXLAN, aggregation nodes can be combined with edge nodes, that is, VXLAN is deployed to the aggregation layer, and policy association is deployed on wired access nodes and VXLAN edge nodes.</a:t>
            </a:r>
            <a:endParaRPr lang="en-US" altLang="zh-CN" sz="13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5"/>
          <p:cNvSpPr/>
          <p:nvPr/>
        </p:nvSpPr>
        <p:spPr bwMode="gray">
          <a:xfrm>
            <a:off x="1947969" y="4928076"/>
            <a:ext cx="4092504" cy="992207"/>
          </a:xfrm>
          <a:prstGeom prst="roundRect">
            <a:avLst/>
          </a:prstGeom>
          <a:solidFill>
            <a:sysClr val="window" lastClr="FFFFFF">
              <a:lumMod val="95000"/>
            </a:sysClr>
          </a:solidFill>
          <a:ln w="12700" cap="flat" cmpd="sng" algn="ctr">
            <a:noFill/>
            <a:prstDash val="solid"/>
            <a:miter lim="800000"/>
          </a:ln>
          <a:effectLst/>
        </p:spPr>
        <p:txBody>
          <a:bodyPr wrap="square" rtlCol="0" anchor="ctr">
            <a:noAutofit/>
          </a:bodyPr>
          <a:lstStyle/>
          <a:p>
            <a:pPr algn="ctr" defTabSz="1219170" fontAlgn="ctr">
              <a:defRPr/>
            </a:pPr>
            <a:endParaRPr lang="en-US" altLang="zh-CN" sz="24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 name="Group 165"/>
          <p:cNvGrpSpPr/>
          <p:nvPr/>
        </p:nvGrpSpPr>
        <p:grpSpPr bwMode="gray">
          <a:xfrm rot="10800000">
            <a:off x="4600736" y="4838227"/>
            <a:ext cx="1001411" cy="575601"/>
            <a:chOff x="-1233037" y="914446"/>
            <a:chExt cx="1573823" cy="778776"/>
          </a:xfrm>
        </p:grpSpPr>
        <p:cxnSp>
          <p:nvCxnSpPr>
            <p:cNvPr id="8" name="Straight Connector 166"/>
            <p:cNvCxnSpPr/>
            <p:nvPr/>
          </p:nvCxnSpPr>
          <p:spPr bwMode="gray">
            <a:xfrm flipH="1" flipV="1">
              <a:off x="-1233037" y="914446"/>
              <a:ext cx="786912" cy="778776"/>
            </a:xfrm>
            <a:prstGeom prst="line">
              <a:avLst/>
            </a:prstGeom>
            <a:noFill/>
            <a:ln w="12700" cap="flat" cmpd="sng" algn="ctr">
              <a:solidFill>
                <a:sysClr val="window" lastClr="FFFFFF">
                  <a:lumMod val="75000"/>
                </a:sysClr>
              </a:solidFill>
              <a:prstDash val="solid"/>
              <a:miter lim="800000"/>
            </a:ln>
            <a:effectLst/>
          </p:spPr>
        </p:cxnSp>
        <p:cxnSp>
          <p:nvCxnSpPr>
            <p:cNvPr id="9" name="Straight Connector 167"/>
            <p:cNvCxnSpPr/>
            <p:nvPr/>
          </p:nvCxnSpPr>
          <p:spPr bwMode="gray">
            <a:xfrm flipV="1">
              <a:off x="-446125" y="914446"/>
              <a:ext cx="786911" cy="778776"/>
            </a:xfrm>
            <a:prstGeom prst="line">
              <a:avLst/>
            </a:prstGeom>
            <a:noFill/>
            <a:ln w="12700" cap="flat" cmpd="sng" algn="ctr">
              <a:solidFill>
                <a:sysClr val="window" lastClr="FFFFFF">
                  <a:lumMod val="75000"/>
                </a:sysClr>
              </a:solidFill>
              <a:prstDash val="solid"/>
              <a:miter lim="800000"/>
            </a:ln>
            <a:effectLst/>
          </p:spPr>
        </p:cxnSp>
      </p:grpSp>
      <p:grpSp>
        <p:nvGrpSpPr>
          <p:cNvPr id="10" name="Group 165"/>
          <p:cNvGrpSpPr/>
          <p:nvPr/>
        </p:nvGrpSpPr>
        <p:grpSpPr bwMode="gray">
          <a:xfrm rot="10800000">
            <a:off x="2463288" y="4838227"/>
            <a:ext cx="1001411" cy="575601"/>
            <a:chOff x="-1233037" y="914446"/>
            <a:chExt cx="1573823" cy="778776"/>
          </a:xfrm>
        </p:grpSpPr>
        <p:cxnSp>
          <p:nvCxnSpPr>
            <p:cNvPr id="11" name="Straight Connector 166"/>
            <p:cNvCxnSpPr/>
            <p:nvPr/>
          </p:nvCxnSpPr>
          <p:spPr bwMode="gray">
            <a:xfrm flipH="1" flipV="1">
              <a:off x="-1233037" y="914446"/>
              <a:ext cx="786912" cy="778776"/>
            </a:xfrm>
            <a:prstGeom prst="line">
              <a:avLst/>
            </a:prstGeom>
            <a:noFill/>
            <a:ln w="12700" cap="flat" cmpd="sng" algn="ctr">
              <a:solidFill>
                <a:sysClr val="window" lastClr="FFFFFF">
                  <a:lumMod val="75000"/>
                </a:sysClr>
              </a:solidFill>
              <a:prstDash val="solid"/>
              <a:miter lim="800000"/>
            </a:ln>
            <a:effectLst/>
          </p:spPr>
        </p:cxnSp>
        <p:cxnSp>
          <p:nvCxnSpPr>
            <p:cNvPr id="12" name="Straight Connector 167"/>
            <p:cNvCxnSpPr/>
            <p:nvPr/>
          </p:nvCxnSpPr>
          <p:spPr bwMode="gray">
            <a:xfrm flipV="1">
              <a:off x="-446125" y="914446"/>
              <a:ext cx="786911" cy="778776"/>
            </a:xfrm>
            <a:prstGeom prst="line">
              <a:avLst/>
            </a:prstGeom>
            <a:noFill/>
            <a:ln w="12700" cap="flat" cmpd="sng" algn="ctr">
              <a:solidFill>
                <a:sysClr val="window" lastClr="FFFFFF">
                  <a:lumMod val="75000"/>
                </a:sysClr>
              </a:solidFill>
              <a:prstDash val="solid"/>
              <a:miter lim="800000"/>
            </a:ln>
            <a:effectLst/>
          </p:spPr>
        </p:cxnSp>
      </p:grpSp>
      <p:pic>
        <p:nvPicPr>
          <p:cNvPr id="16" name="图片 87" descr="汇聚交换机.png"/>
          <p:cNvPicPr>
            <a:picLocks noChangeAspect="1"/>
          </p:cNvPicPr>
          <p:nvPr/>
        </p:nvPicPr>
        <p:blipFill>
          <a:blip r:embed="rId3"/>
          <a:stretch>
            <a:fillRect/>
          </a:stretch>
        </p:blipFill>
        <p:spPr bwMode="gray">
          <a:xfrm>
            <a:off x="2780298" y="4728778"/>
            <a:ext cx="369473" cy="302297"/>
          </a:xfrm>
          <a:prstGeom prst="rect">
            <a:avLst/>
          </a:prstGeom>
        </p:spPr>
      </p:pic>
      <p:pic>
        <p:nvPicPr>
          <p:cNvPr id="17" name="图片 76" descr="接入交换机.png"/>
          <p:cNvPicPr>
            <a:picLocks noChangeAspect="1"/>
          </p:cNvPicPr>
          <p:nvPr/>
        </p:nvPicPr>
        <p:blipFill>
          <a:blip r:embed="rId4"/>
          <a:stretch>
            <a:fillRect/>
          </a:stretch>
        </p:blipFill>
        <p:spPr bwMode="gray">
          <a:xfrm>
            <a:off x="2265434" y="5395017"/>
            <a:ext cx="369473" cy="302297"/>
          </a:xfrm>
          <a:prstGeom prst="rect">
            <a:avLst/>
          </a:prstGeom>
        </p:spPr>
      </p:pic>
      <p:pic>
        <p:nvPicPr>
          <p:cNvPr id="19" name="图片 105" descr="AP.png"/>
          <p:cNvPicPr>
            <a:picLocks noChangeAspect="1"/>
          </p:cNvPicPr>
          <p:nvPr/>
        </p:nvPicPr>
        <p:blipFill>
          <a:blip r:embed="rId5"/>
          <a:stretch>
            <a:fillRect/>
          </a:stretch>
        </p:blipFill>
        <p:spPr bwMode="gray">
          <a:xfrm>
            <a:off x="3295034" y="5394910"/>
            <a:ext cx="366860" cy="300160"/>
          </a:xfrm>
          <a:prstGeom prst="rect">
            <a:avLst/>
          </a:prstGeom>
        </p:spPr>
      </p:pic>
      <p:pic>
        <p:nvPicPr>
          <p:cNvPr id="20" name="图片 87" descr="汇聚交换机.png"/>
          <p:cNvPicPr>
            <a:picLocks noChangeAspect="1"/>
          </p:cNvPicPr>
          <p:nvPr/>
        </p:nvPicPr>
        <p:blipFill>
          <a:blip r:embed="rId3"/>
          <a:stretch>
            <a:fillRect/>
          </a:stretch>
        </p:blipFill>
        <p:spPr bwMode="gray">
          <a:xfrm>
            <a:off x="4924316" y="4728778"/>
            <a:ext cx="369473" cy="302297"/>
          </a:xfrm>
          <a:prstGeom prst="rect">
            <a:avLst/>
          </a:prstGeom>
        </p:spPr>
      </p:pic>
      <p:pic>
        <p:nvPicPr>
          <p:cNvPr id="21" name="图片 76" descr="接入交换机.png"/>
          <p:cNvPicPr>
            <a:picLocks noChangeAspect="1"/>
          </p:cNvPicPr>
          <p:nvPr/>
        </p:nvPicPr>
        <p:blipFill>
          <a:blip r:embed="rId4"/>
          <a:stretch>
            <a:fillRect/>
          </a:stretch>
        </p:blipFill>
        <p:spPr bwMode="gray">
          <a:xfrm>
            <a:off x="4409452" y="5395017"/>
            <a:ext cx="369473" cy="302297"/>
          </a:xfrm>
          <a:prstGeom prst="rect">
            <a:avLst/>
          </a:prstGeom>
        </p:spPr>
      </p:pic>
      <p:pic>
        <p:nvPicPr>
          <p:cNvPr id="22" name="图片 105" descr="AP.png"/>
          <p:cNvPicPr>
            <a:picLocks noChangeAspect="1"/>
          </p:cNvPicPr>
          <p:nvPr/>
        </p:nvPicPr>
        <p:blipFill>
          <a:blip r:embed="rId5"/>
          <a:stretch>
            <a:fillRect/>
          </a:stretch>
        </p:blipFill>
        <p:spPr bwMode="gray">
          <a:xfrm>
            <a:off x="5439051" y="5394910"/>
            <a:ext cx="366860" cy="300160"/>
          </a:xfrm>
          <a:prstGeom prst="rect">
            <a:avLst/>
          </a:prstGeom>
        </p:spPr>
      </p:pic>
      <p:pic>
        <p:nvPicPr>
          <p:cNvPr id="24" name="Picture 2" descr="G:\做的项目\公共\扁平图标切换\更新2015_01_21\oss扁平图标库2015_01_21更新-04.png"/>
          <p:cNvPicPr>
            <a:picLocks noChangeAspect="1" noChangeArrowheads="1"/>
          </p:cNvPicPr>
          <p:nvPr/>
        </p:nvPicPr>
        <p:blipFill>
          <a:blip r:embed="rId6"/>
          <a:stretch>
            <a:fillRect/>
          </a:stretch>
        </p:blipFill>
        <p:spPr bwMode="gray">
          <a:xfrm>
            <a:off x="3786504" y="1941739"/>
            <a:ext cx="369473" cy="302297"/>
          </a:xfrm>
          <a:prstGeom prst="rect">
            <a:avLst/>
          </a:prstGeom>
          <a:noFill/>
        </p:spPr>
      </p:pic>
      <p:sp>
        <p:nvSpPr>
          <p:cNvPr id="25" name="文本框 24"/>
          <p:cNvSpPr txBox="1"/>
          <p:nvPr/>
        </p:nvSpPr>
        <p:spPr bwMode="gray">
          <a:xfrm>
            <a:off x="3210100" y="3617021"/>
            <a:ext cx="1516761" cy="584775"/>
          </a:xfrm>
          <a:prstGeom prst="rect">
            <a:avLst/>
          </a:prstGeom>
          <a:noFill/>
        </p:spPr>
        <p:txBody>
          <a:bodyPr wrap="square" rtlCol="0">
            <a:noAutofit/>
          </a:bodyPr>
          <a:lstStyle/>
          <a:p>
            <a:pPr algn="ctr" fontAlgn="ctr"/>
            <a:r>
              <a:rPr lang="en-US" sz="1600" dirty="0" smtClean="0">
                <a:solidFill>
                  <a:srgbClr val="30B5C5"/>
                </a:solidFill>
                <a:latin typeface="Huawei Sans" panose="020C0503030203020204" pitchFamily="34" charset="0"/>
              </a:rPr>
              <a:t>Fabric domain (VXLAN)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7" name="直接箭头连接符 26"/>
          <p:cNvCxnSpPr/>
          <p:nvPr/>
        </p:nvCxnSpPr>
        <p:spPr bwMode="gray">
          <a:xfrm>
            <a:off x="1550750" y="2883401"/>
            <a:ext cx="2275223" cy="0"/>
          </a:xfrm>
          <a:prstGeom prst="straightConnector1">
            <a:avLst/>
          </a:prstGeom>
          <a:noFill/>
          <a:ln w="6350" cap="flat" cmpd="sng" algn="ctr">
            <a:solidFill>
              <a:schemeClr val="bg1">
                <a:lumMod val="75000"/>
              </a:schemeClr>
            </a:solidFill>
            <a:prstDash val="solid"/>
            <a:miter lim="800000"/>
            <a:tailEnd type="triangle"/>
          </a:ln>
          <a:effectLst/>
        </p:spPr>
      </p:cxnSp>
      <p:cxnSp>
        <p:nvCxnSpPr>
          <p:cNvPr id="28" name="直接箭头连接符 27"/>
          <p:cNvCxnSpPr/>
          <p:nvPr/>
        </p:nvCxnSpPr>
        <p:spPr bwMode="gray">
          <a:xfrm>
            <a:off x="1550749" y="3736902"/>
            <a:ext cx="1320091" cy="0"/>
          </a:xfrm>
          <a:prstGeom prst="straightConnector1">
            <a:avLst/>
          </a:prstGeom>
          <a:noFill/>
          <a:ln w="6350" cap="flat" cmpd="sng" algn="ctr">
            <a:solidFill>
              <a:schemeClr val="bg1">
                <a:lumMod val="75000"/>
              </a:schemeClr>
            </a:solidFill>
            <a:prstDash val="solid"/>
            <a:miter lim="800000"/>
            <a:tailEnd type="triangle"/>
          </a:ln>
          <a:effectLst/>
        </p:spPr>
      </p:cxnSp>
      <p:cxnSp>
        <p:nvCxnSpPr>
          <p:cNvPr id="29" name="直接箭头连接符 28"/>
          <p:cNvCxnSpPr/>
          <p:nvPr/>
        </p:nvCxnSpPr>
        <p:spPr bwMode="gray">
          <a:xfrm>
            <a:off x="1550750" y="4808080"/>
            <a:ext cx="1190804" cy="0"/>
          </a:xfrm>
          <a:prstGeom prst="straightConnector1">
            <a:avLst/>
          </a:prstGeom>
          <a:noFill/>
          <a:ln w="6350" cap="flat" cmpd="sng" algn="ctr">
            <a:solidFill>
              <a:schemeClr val="bg1">
                <a:lumMod val="75000"/>
              </a:schemeClr>
            </a:solidFill>
            <a:prstDash val="solid"/>
            <a:miter lim="800000"/>
            <a:tailEnd type="triangle"/>
          </a:ln>
          <a:effectLst/>
        </p:spPr>
      </p:cxnSp>
      <p:cxnSp>
        <p:nvCxnSpPr>
          <p:cNvPr id="30" name="直接箭头连接符 29"/>
          <p:cNvCxnSpPr/>
          <p:nvPr/>
        </p:nvCxnSpPr>
        <p:spPr bwMode="gray">
          <a:xfrm>
            <a:off x="1550750" y="5495082"/>
            <a:ext cx="643233" cy="0"/>
          </a:xfrm>
          <a:prstGeom prst="straightConnector1">
            <a:avLst/>
          </a:prstGeom>
          <a:noFill/>
          <a:ln w="6350" cap="flat" cmpd="sng" algn="ctr">
            <a:solidFill>
              <a:schemeClr val="bg1">
                <a:lumMod val="75000"/>
              </a:schemeClr>
            </a:solidFill>
            <a:prstDash val="solid"/>
            <a:miter lim="800000"/>
            <a:tailEnd type="triangle"/>
          </a:ln>
          <a:effectLst/>
        </p:spPr>
      </p:cxnSp>
      <p:cxnSp>
        <p:nvCxnSpPr>
          <p:cNvPr id="31" name="直接箭头连接符 30"/>
          <p:cNvCxnSpPr/>
          <p:nvPr/>
        </p:nvCxnSpPr>
        <p:spPr bwMode="gray">
          <a:xfrm flipV="1">
            <a:off x="2972402" y="5710766"/>
            <a:ext cx="359585" cy="317164"/>
          </a:xfrm>
          <a:prstGeom prst="straightConnector1">
            <a:avLst/>
          </a:prstGeom>
          <a:noFill/>
          <a:ln w="6350" cap="flat" cmpd="sng" algn="ctr">
            <a:solidFill>
              <a:schemeClr val="bg1">
                <a:lumMod val="75000"/>
              </a:schemeClr>
            </a:solidFill>
            <a:prstDash val="solid"/>
            <a:miter lim="800000"/>
            <a:tailEnd type="triangle"/>
          </a:ln>
          <a:effectLst/>
        </p:spPr>
      </p:cxnSp>
      <p:sp>
        <p:nvSpPr>
          <p:cNvPr id="32" name="文本框 31"/>
          <p:cNvSpPr txBox="1"/>
          <p:nvPr/>
        </p:nvSpPr>
        <p:spPr bwMode="gray">
          <a:xfrm>
            <a:off x="3352477" y="4969213"/>
            <a:ext cx="1426448" cy="305105"/>
          </a:xfrm>
          <a:prstGeom prst="rect">
            <a:avLst/>
          </a:prstGeom>
          <a:noFill/>
        </p:spPr>
        <p:txBody>
          <a:bodyPr wrap="square" rtlCol="0">
            <a:noAutofit/>
          </a:bodyPr>
          <a:lstStyle/>
          <a:p>
            <a:pPr algn="ctr" fontAlgn="ctr"/>
            <a:r>
              <a:rPr lang="en-US" sz="1400" dirty="0" smtClean="0">
                <a:solidFill>
                  <a:prstClr val="white">
                    <a:lumMod val="50000"/>
                  </a:prstClr>
                </a:solidFill>
                <a:latin typeface="Huawei Sans" panose="020C0503030203020204" pitchFamily="34" charset="0"/>
              </a:rPr>
              <a:t>Access domain</a:t>
            </a:r>
            <a:endParaRPr lang="en-US" sz="1400" dirty="0">
              <a:solidFill>
                <a:prstClr val="white">
                  <a:lumMod val="50000"/>
                </a:prstClr>
              </a:solidFill>
              <a:latin typeface="Huawei Sans" panose="020C0503030203020204" pitchFamily="34" charset="0"/>
            </a:endParaRPr>
          </a:p>
        </p:txBody>
      </p:sp>
      <p:cxnSp>
        <p:nvCxnSpPr>
          <p:cNvPr id="33" name="Straight Connector 167"/>
          <p:cNvCxnSpPr>
            <a:endCxn id="24" idx="2"/>
          </p:cNvCxnSpPr>
          <p:nvPr/>
        </p:nvCxnSpPr>
        <p:spPr bwMode="gray">
          <a:xfrm flipH="1" flipV="1">
            <a:off x="3971240" y="2244037"/>
            <a:ext cx="0" cy="438921"/>
          </a:xfrm>
          <a:prstGeom prst="line">
            <a:avLst/>
          </a:prstGeom>
          <a:noFill/>
          <a:ln w="12700" cap="flat" cmpd="sng" algn="ctr">
            <a:solidFill>
              <a:schemeClr val="tx1"/>
            </a:solidFill>
            <a:prstDash val="solid"/>
            <a:miter lim="800000"/>
          </a:ln>
          <a:effectLst/>
        </p:spPr>
      </p:cxnSp>
      <p:pic>
        <p:nvPicPr>
          <p:cNvPr id="34" name="图片 86" descr="核心交换机.png"/>
          <p:cNvPicPr>
            <a:picLocks noChangeAspect="1"/>
          </p:cNvPicPr>
          <p:nvPr/>
        </p:nvPicPr>
        <p:blipFill>
          <a:blip r:embed="rId7"/>
          <a:stretch>
            <a:fillRect/>
          </a:stretch>
        </p:blipFill>
        <p:spPr bwMode="gray">
          <a:xfrm>
            <a:off x="3786504" y="2682958"/>
            <a:ext cx="369473" cy="302297"/>
          </a:xfrm>
          <a:prstGeom prst="rect">
            <a:avLst/>
          </a:prstGeom>
        </p:spPr>
      </p:pic>
      <p:pic>
        <p:nvPicPr>
          <p:cNvPr id="35" name="图片 3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2968007" y="1363830"/>
            <a:ext cx="1792651" cy="330612"/>
          </a:xfrm>
          <a:prstGeom prst="rect">
            <a:avLst/>
          </a:prstGeom>
        </p:spPr>
      </p:pic>
      <p:sp>
        <p:nvSpPr>
          <p:cNvPr id="37" name="TextBox 177"/>
          <p:cNvSpPr txBox="1"/>
          <p:nvPr/>
        </p:nvSpPr>
        <p:spPr bwMode="gray">
          <a:xfrm>
            <a:off x="499650" y="2753296"/>
            <a:ext cx="1083177" cy="252000"/>
          </a:xfrm>
          <a:prstGeom prst="rect">
            <a:avLst/>
          </a:prstGeom>
          <a:solidFill>
            <a:srgbClr val="30B5C5"/>
          </a:solidFill>
          <a:ln>
            <a:noFill/>
          </a:ln>
        </p:spPr>
        <p:txBody>
          <a:bodyPr wrap="square" lIns="0" tIns="0" rIns="0" bIns="0" rtlCol="0" anchor="ctr" anchorCtr="0">
            <a:noAutofit/>
          </a:bodyPr>
          <a:lstStyle/>
          <a:p>
            <a:pPr algn="ctr" fontAlgn="ctr"/>
            <a:r>
              <a:rPr lang="en-US" sz="1000" dirty="0" smtClean="0">
                <a:solidFill>
                  <a:prstClr val="white"/>
                </a:solidFill>
                <a:latin typeface="Huawei Sans" panose="020C0503030203020204" pitchFamily="34" charset="0"/>
              </a:rPr>
              <a:t>Border node</a:t>
            </a:r>
            <a:endParaRPr lang="en-US" altLang="zh-CN" sz="10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TextBox 177"/>
          <p:cNvSpPr txBox="1"/>
          <p:nvPr/>
        </p:nvSpPr>
        <p:spPr bwMode="gray">
          <a:xfrm>
            <a:off x="499650" y="3593089"/>
            <a:ext cx="1083177" cy="252000"/>
          </a:xfrm>
          <a:prstGeom prst="rect">
            <a:avLst/>
          </a:prstGeom>
          <a:solidFill>
            <a:sysClr val="window" lastClr="FFFFFF">
              <a:lumMod val="85000"/>
            </a:sysClr>
          </a:solidFill>
          <a:ln>
            <a:noFill/>
          </a:ln>
        </p:spPr>
        <p:txBody>
          <a:bodyPr wrap="square" lIns="0" tIns="0" rIns="0" bIns="0" rtlCol="0" anchor="ctr" anchorCtr="0">
            <a:noAutofit/>
          </a:bodyPr>
          <a:lstStyle>
            <a:defPPr>
              <a:defRPr lang="zh-CN"/>
            </a:defPPr>
            <a:lvl1pPr algn="ctr">
              <a:defRPr sz="1000">
                <a:latin typeface="Arial"/>
                <a:ea typeface="微软雅黑" panose="020B0503020204020204" pitchFamily="34" charset="-122"/>
              </a:defRPr>
            </a:lvl1pPr>
          </a:lstStyle>
          <a:p>
            <a:pPr defTabSz="1219170" fontAlgn="ctr">
              <a:defRPr/>
            </a:pPr>
            <a:r>
              <a:rPr lang="en-US" dirty="0" smtClean="0">
                <a:solidFill>
                  <a:prstClr val="black"/>
                </a:solidFill>
                <a:latin typeface="Huawei Sans" panose="020C0503030203020204" pitchFamily="34" charset="0"/>
              </a:rPr>
              <a:t>Transparent node</a:t>
            </a:r>
            <a:endParaRPr lang="en-US" altLang="zh-CN"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TextBox 177"/>
          <p:cNvSpPr txBox="1"/>
          <p:nvPr/>
        </p:nvSpPr>
        <p:spPr bwMode="gray">
          <a:xfrm>
            <a:off x="499650" y="4682080"/>
            <a:ext cx="1083177" cy="252000"/>
          </a:xfrm>
          <a:prstGeom prst="rect">
            <a:avLst/>
          </a:prstGeom>
          <a:solidFill>
            <a:srgbClr val="30B5C5"/>
          </a:solidFill>
          <a:ln>
            <a:noFill/>
          </a:ln>
        </p:spPr>
        <p:txBody>
          <a:bodyPr wrap="square" lIns="0" tIns="0" rIns="0" bIns="0" rtlCol="0" anchor="ctr" anchorCtr="0">
            <a:noAutofit/>
          </a:bodyPr>
          <a:lstStyle/>
          <a:p>
            <a:pPr algn="ctr" fontAlgn="ctr"/>
            <a:r>
              <a:rPr lang="en-US" sz="1000" dirty="0" smtClean="0">
                <a:solidFill>
                  <a:prstClr val="white"/>
                </a:solidFill>
                <a:latin typeface="Huawei Sans" panose="020C0503030203020204" pitchFamily="34" charset="0"/>
              </a:rPr>
              <a:t>Edge node</a:t>
            </a:r>
            <a:endParaRPr lang="en-US" altLang="zh-CN" sz="10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TextBox 177"/>
          <p:cNvSpPr txBox="1"/>
          <p:nvPr/>
        </p:nvSpPr>
        <p:spPr bwMode="gray">
          <a:xfrm>
            <a:off x="499650" y="5395017"/>
            <a:ext cx="1083177" cy="252000"/>
          </a:xfrm>
          <a:prstGeom prst="rect">
            <a:avLst/>
          </a:prstGeom>
          <a:solidFill>
            <a:sysClr val="window" lastClr="FFFFFF">
              <a:lumMod val="85000"/>
            </a:sysClr>
          </a:solidFill>
          <a:ln>
            <a:noFill/>
          </a:ln>
        </p:spPr>
        <p:txBody>
          <a:bodyPr wrap="square" lIns="0" tIns="0" rIns="0" bIns="0" rtlCol="0" anchor="ctr" anchorCtr="0">
            <a:noAutofit/>
          </a:bodyPr>
          <a:lstStyle>
            <a:defPPr>
              <a:defRPr lang="zh-CN"/>
            </a:defPPr>
            <a:lvl1pPr algn="ctr">
              <a:defRPr sz="1000">
                <a:latin typeface="Arial"/>
                <a:ea typeface="微软雅黑" panose="020B0503020204020204" pitchFamily="34" charset="-122"/>
              </a:defRPr>
            </a:lvl1pPr>
          </a:lstStyle>
          <a:p>
            <a:pPr defTabSz="1219170" fontAlgn="ctr">
              <a:defRPr/>
            </a:pPr>
            <a:r>
              <a:rPr lang="en-US" dirty="0" smtClean="0">
                <a:solidFill>
                  <a:prstClr val="black"/>
                </a:solidFill>
                <a:latin typeface="Huawei Sans" panose="020C0503030203020204" pitchFamily="34" charset="0"/>
              </a:rPr>
              <a:t>Access node</a:t>
            </a:r>
            <a:endParaRPr lang="en-US" altLang="zh-CN"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TextBox 177"/>
          <p:cNvSpPr txBox="1"/>
          <p:nvPr/>
        </p:nvSpPr>
        <p:spPr bwMode="gray">
          <a:xfrm>
            <a:off x="4726861" y="5974061"/>
            <a:ext cx="1340075" cy="229959"/>
          </a:xfrm>
          <a:prstGeom prst="rect">
            <a:avLst/>
          </a:prstGeom>
          <a:solidFill>
            <a:srgbClr val="30B5C5"/>
          </a:solidFill>
          <a:ln>
            <a:noFill/>
          </a:ln>
        </p:spPr>
        <p:txBody>
          <a:bodyPr wrap="square" lIns="0" tIns="0" rIns="0" bIns="0" rtlCol="0" anchor="ctr" anchorCtr="0">
            <a:noAutofit/>
          </a:bodyPr>
          <a:lstStyle/>
          <a:p>
            <a:pPr algn="ctr" fontAlgn="ctr"/>
            <a:r>
              <a:rPr lang="en-US" sz="1000" dirty="0" smtClean="0">
                <a:solidFill>
                  <a:prstClr val="white"/>
                </a:solidFill>
                <a:latin typeface="Huawei Sans" panose="020C0503030203020204" pitchFamily="34" charset="0"/>
              </a:rPr>
              <a:t>VXLAN-capable nodes</a:t>
            </a:r>
            <a:endParaRPr lang="en-US" altLang="zh-CN" sz="10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2" name="直接箭头连接符 41"/>
          <p:cNvCxnSpPr/>
          <p:nvPr/>
        </p:nvCxnSpPr>
        <p:spPr bwMode="gray">
          <a:xfrm>
            <a:off x="1714500" y="6030796"/>
            <a:ext cx="1257902" cy="0"/>
          </a:xfrm>
          <a:prstGeom prst="straightConnector1">
            <a:avLst/>
          </a:prstGeom>
          <a:noFill/>
          <a:ln w="6350" cap="flat" cmpd="sng" algn="ctr">
            <a:solidFill>
              <a:schemeClr val="bg1">
                <a:lumMod val="75000"/>
              </a:schemeClr>
            </a:solidFill>
            <a:prstDash val="solid"/>
            <a:miter lim="800000"/>
            <a:tailEnd type="none"/>
          </a:ln>
          <a:effectLst/>
        </p:spPr>
      </p:cxnSp>
      <p:cxnSp>
        <p:nvCxnSpPr>
          <p:cNvPr id="43" name="直接箭头连接符 42"/>
          <p:cNvCxnSpPr/>
          <p:nvPr/>
        </p:nvCxnSpPr>
        <p:spPr bwMode="gray">
          <a:xfrm>
            <a:off x="1213254" y="5647017"/>
            <a:ext cx="501246" cy="383779"/>
          </a:xfrm>
          <a:prstGeom prst="straightConnector1">
            <a:avLst/>
          </a:prstGeom>
          <a:noFill/>
          <a:ln w="6350" cap="flat" cmpd="sng" algn="ctr">
            <a:solidFill>
              <a:schemeClr val="bg1">
                <a:lumMod val="75000"/>
              </a:schemeClr>
            </a:solidFill>
            <a:prstDash val="solid"/>
            <a:miter lim="800000"/>
            <a:tailEnd type="none"/>
          </a:ln>
          <a:effectLst/>
        </p:spPr>
      </p:cxnSp>
      <p:cxnSp>
        <p:nvCxnSpPr>
          <p:cNvPr id="44" name="直接箭头连接符 43"/>
          <p:cNvCxnSpPr/>
          <p:nvPr/>
        </p:nvCxnSpPr>
        <p:spPr bwMode="gray">
          <a:xfrm>
            <a:off x="1550749" y="2035319"/>
            <a:ext cx="2243224" cy="0"/>
          </a:xfrm>
          <a:prstGeom prst="straightConnector1">
            <a:avLst/>
          </a:prstGeom>
          <a:noFill/>
          <a:ln w="6350" cap="flat" cmpd="sng" algn="ctr">
            <a:solidFill>
              <a:schemeClr val="bg1">
                <a:lumMod val="75000"/>
              </a:schemeClr>
            </a:solidFill>
            <a:prstDash val="solid"/>
            <a:miter lim="800000"/>
            <a:tailEnd type="triangle"/>
          </a:ln>
          <a:effectLst/>
        </p:spPr>
      </p:cxnSp>
      <p:sp>
        <p:nvSpPr>
          <p:cNvPr id="45" name="TextBox 177"/>
          <p:cNvSpPr txBox="1"/>
          <p:nvPr/>
        </p:nvSpPr>
        <p:spPr bwMode="gray">
          <a:xfrm>
            <a:off x="499650" y="1905214"/>
            <a:ext cx="1083177" cy="252000"/>
          </a:xfrm>
          <a:prstGeom prst="rect">
            <a:avLst/>
          </a:prstGeom>
          <a:solidFill>
            <a:sysClr val="window" lastClr="FFFFFF">
              <a:lumMod val="85000"/>
            </a:sysClr>
          </a:solidFill>
          <a:ln>
            <a:noFill/>
          </a:ln>
        </p:spPr>
        <p:txBody>
          <a:bodyPr wrap="square" lIns="0" tIns="0" rIns="0" bIns="0" rtlCol="0" anchor="ctr" anchorCtr="0">
            <a:noAutofit/>
          </a:bodyPr>
          <a:lstStyle/>
          <a:p>
            <a:pPr algn="ctr" defTabSz="1219170" fontAlgn="ctr">
              <a:defRPr/>
            </a:pPr>
            <a:r>
              <a:rPr lang="en-US" sz="1000" dirty="0" smtClean="0">
                <a:solidFill>
                  <a:prstClr val="black"/>
                </a:solidFill>
                <a:latin typeface="Huawei Sans" panose="020C0503030203020204" pitchFamily="34" charset="0"/>
              </a:rPr>
              <a:t>Egress gateway</a:t>
            </a:r>
            <a:endParaRPr lang="en-US" altLang="zh-CN" sz="10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86053010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Lab: Requirements</a:t>
            </a:r>
            <a:endParaRPr lang="en-US" altLang="zh-CN" dirty="0"/>
          </a:p>
        </p:txBody>
      </p:sp>
      <p:sp>
        <p:nvSpPr>
          <p:cNvPr id="3" name="圆角矩形 2"/>
          <p:cNvSpPr/>
          <p:nvPr/>
        </p:nvSpPr>
        <p:spPr>
          <a:xfrm>
            <a:off x="466215" y="1624845"/>
            <a:ext cx="4309958" cy="3897888"/>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5" name="Straight Connector 166"/>
          <p:cNvCxnSpPr>
            <a:stCxn id="26" idx="2"/>
            <a:endCxn id="7" idx="0"/>
          </p:cNvCxnSpPr>
          <p:nvPr/>
        </p:nvCxnSpPr>
        <p:spPr>
          <a:xfrm>
            <a:off x="1319004" y="3796402"/>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166"/>
          <p:cNvCxnSpPr>
            <a:stCxn id="27" idx="2"/>
            <a:endCxn id="8" idx="0"/>
          </p:cNvCxnSpPr>
          <p:nvPr/>
        </p:nvCxnSpPr>
        <p:spPr>
          <a:xfrm>
            <a:off x="3249805" y="3796402"/>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图片 76" descr="接入交换机.png"/>
          <p:cNvPicPr>
            <a:picLocks noChangeAspect="1"/>
          </p:cNvPicPr>
          <p:nvPr/>
        </p:nvPicPr>
        <p:blipFill>
          <a:blip r:embed="rId3" cstate="print"/>
          <a:stretch>
            <a:fillRect/>
          </a:stretch>
        </p:blipFill>
        <p:spPr>
          <a:xfrm>
            <a:off x="1095863" y="4199679"/>
            <a:ext cx="446281" cy="365139"/>
          </a:xfrm>
          <a:prstGeom prst="rect">
            <a:avLst/>
          </a:prstGeom>
        </p:spPr>
      </p:pic>
      <p:pic>
        <p:nvPicPr>
          <p:cNvPr id="8" name="图片 76" descr="接入交换机.png"/>
          <p:cNvPicPr>
            <a:picLocks noChangeAspect="1"/>
          </p:cNvPicPr>
          <p:nvPr/>
        </p:nvPicPr>
        <p:blipFill>
          <a:blip r:embed="rId3" cstate="print"/>
          <a:stretch>
            <a:fillRect/>
          </a:stretch>
        </p:blipFill>
        <p:spPr>
          <a:xfrm>
            <a:off x="3026664" y="4199679"/>
            <a:ext cx="446281" cy="365139"/>
          </a:xfrm>
          <a:prstGeom prst="rect">
            <a:avLst/>
          </a:prstGeom>
        </p:spPr>
      </p:pic>
      <p:sp>
        <p:nvSpPr>
          <p:cNvPr id="9" name="文本框 8"/>
          <p:cNvSpPr txBox="1"/>
          <p:nvPr/>
        </p:nvSpPr>
        <p:spPr>
          <a:xfrm>
            <a:off x="463271" y="1624845"/>
            <a:ext cx="468398" cy="307777"/>
          </a:xfrm>
          <a:prstGeom prst="rect">
            <a:avLst/>
          </a:prstGeom>
          <a:noFill/>
        </p:spPr>
        <p:txBody>
          <a:bodyPr wrap="none" rtlCol="0">
            <a:spAutoFit/>
          </a:bodyPr>
          <a:lstStyle/>
          <a:p>
            <a:pPr fontAlgn="ctr"/>
            <a:r>
              <a:rPr lang="en-US" sz="1400" b="1" dirty="0" smtClean="0">
                <a:latin typeface="Huawei Sans" panose="020C0503030203020204" pitchFamily="34" charset="0"/>
              </a:rPr>
              <a:t>HQ</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11" name="图片 105" descr="AP.png"/>
          <p:cNvPicPr>
            <a:picLocks noChangeAspect="1"/>
          </p:cNvPicPr>
          <p:nvPr/>
        </p:nvPicPr>
        <p:blipFill>
          <a:blip r:embed="rId4" cstate="print"/>
          <a:stretch>
            <a:fillRect/>
          </a:stretch>
        </p:blipFill>
        <p:spPr>
          <a:xfrm>
            <a:off x="4188598" y="4231364"/>
            <a:ext cx="368827" cy="301768"/>
          </a:xfrm>
          <a:prstGeom prst="rect">
            <a:avLst/>
          </a:prstGeom>
        </p:spPr>
      </p:pic>
      <p:cxnSp>
        <p:nvCxnSpPr>
          <p:cNvPr id="12" name="Straight Connector 166"/>
          <p:cNvCxnSpPr>
            <a:stCxn id="8" idx="3"/>
            <a:endCxn id="11" idx="1"/>
          </p:cNvCxnSpPr>
          <p:nvPr/>
        </p:nvCxnSpPr>
        <p:spPr>
          <a:xfrm flipV="1">
            <a:off x="3472945" y="4382248"/>
            <a:ext cx="715653"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3"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auto">
          <a:xfrm>
            <a:off x="2075556" y="1822935"/>
            <a:ext cx="446281" cy="365138"/>
          </a:xfrm>
          <a:prstGeom prst="rect">
            <a:avLst/>
          </a:prstGeom>
          <a:noFill/>
        </p:spPr>
      </p:pic>
      <p:sp>
        <p:nvSpPr>
          <p:cNvPr id="14" name="文本框 13"/>
          <p:cNvSpPr txBox="1"/>
          <p:nvPr/>
        </p:nvSpPr>
        <p:spPr>
          <a:xfrm>
            <a:off x="1640480" y="1867004"/>
            <a:ext cx="466794"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AR1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16" name="图片 14" descr="日志告警服务器-蓝.png"/>
          <p:cNvPicPr>
            <a:picLocks noChangeAspect="1"/>
          </p:cNvPicPr>
          <p:nvPr/>
        </p:nvPicPr>
        <p:blipFill>
          <a:blip r:embed="rId6" cstate="print"/>
          <a:stretch>
            <a:fillRect/>
          </a:stretch>
        </p:blipFill>
        <p:spPr>
          <a:xfrm>
            <a:off x="4145358" y="4966270"/>
            <a:ext cx="445956" cy="278465"/>
          </a:xfrm>
          <a:prstGeom prst="rect">
            <a:avLst/>
          </a:prstGeom>
        </p:spPr>
      </p:pic>
      <p:pic>
        <p:nvPicPr>
          <p:cNvPr id="17" name="图片 16" descr="PC.png">
            <a:extLst>
              <a:ext uri="{FF2B5EF4-FFF2-40B4-BE49-F238E27FC236}">
                <a16:creationId xmlns="" xmlns:a16="http://schemas.microsoft.com/office/drawing/2014/main" id="{4666702E-823D-4236-BF2F-880359158C83}"/>
              </a:ext>
            </a:extLst>
          </p:cNvPr>
          <p:cNvPicPr>
            <a:picLocks noChangeAspect="1"/>
          </p:cNvPicPr>
          <p:nvPr/>
        </p:nvPicPr>
        <p:blipFill>
          <a:blip r:embed="rId7" cstate="print"/>
          <a:stretch>
            <a:fillRect/>
          </a:stretch>
        </p:blipFill>
        <p:spPr>
          <a:xfrm>
            <a:off x="1096250" y="4937993"/>
            <a:ext cx="445506" cy="342149"/>
          </a:xfrm>
          <a:prstGeom prst="rect">
            <a:avLst/>
          </a:prstGeom>
        </p:spPr>
      </p:pic>
      <p:pic>
        <p:nvPicPr>
          <p:cNvPr id="18" name="图片 17" descr="PC.png">
            <a:extLst>
              <a:ext uri="{FF2B5EF4-FFF2-40B4-BE49-F238E27FC236}">
                <a16:creationId xmlns="" xmlns:a16="http://schemas.microsoft.com/office/drawing/2014/main" id="{4666702E-823D-4236-BF2F-880359158C83}"/>
              </a:ext>
            </a:extLst>
          </p:cNvPr>
          <p:cNvPicPr>
            <a:picLocks noChangeAspect="1"/>
          </p:cNvPicPr>
          <p:nvPr/>
        </p:nvPicPr>
        <p:blipFill>
          <a:blip r:embed="rId7" cstate="print"/>
          <a:stretch>
            <a:fillRect/>
          </a:stretch>
        </p:blipFill>
        <p:spPr>
          <a:xfrm>
            <a:off x="3027051" y="4937660"/>
            <a:ext cx="445506" cy="342149"/>
          </a:xfrm>
          <a:prstGeom prst="rect">
            <a:avLst/>
          </a:prstGeom>
        </p:spPr>
      </p:pic>
      <p:cxnSp>
        <p:nvCxnSpPr>
          <p:cNvPr id="19" name="Straight Connector 166"/>
          <p:cNvCxnSpPr>
            <a:stCxn id="22" idx="0"/>
            <a:endCxn id="13" idx="2"/>
          </p:cNvCxnSpPr>
          <p:nvPr/>
        </p:nvCxnSpPr>
        <p:spPr>
          <a:xfrm flipV="1">
            <a:off x="2298697" y="2188073"/>
            <a:ext cx="0" cy="36652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67"/>
          <p:cNvCxnSpPr/>
          <p:nvPr/>
        </p:nvCxnSpPr>
        <p:spPr>
          <a:xfrm flipH="1">
            <a:off x="1319714" y="2737170"/>
            <a:ext cx="971589" cy="8762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1" name="Straight Connector 167"/>
          <p:cNvCxnSpPr/>
          <p:nvPr/>
        </p:nvCxnSpPr>
        <p:spPr>
          <a:xfrm flipH="1" flipV="1">
            <a:off x="2287924" y="2734693"/>
            <a:ext cx="975076" cy="8839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22" name="图片 86" descr="核心交换机.png"/>
          <p:cNvPicPr>
            <a:picLocks noChangeAspect="1"/>
          </p:cNvPicPr>
          <p:nvPr/>
        </p:nvPicPr>
        <p:blipFill>
          <a:blip r:embed="rId8" cstate="print"/>
          <a:stretch>
            <a:fillRect/>
          </a:stretch>
        </p:blipFill>
        <p:spPr>
          <a:xfrm>
            <a:off x="2075556" y="2554601"/>
            <a:ext cx="446281" cy="365139"/>
          </a:xfrm>
          <a:prstGeom prst="rect">
            <a:avLst/>
          </a:prstGeom>
        </p:spPr>
      </p:pic>
      <p:sp>
        <p:nvSpPr>
          <p:cNvPr id="23" name="文本框 22"/>
          <p:cNvSpPr txBox="1"/>
          <p:nvPr/>
        </p:nvSpPr>
        <p:spPr>
          <a:xfrm>
            <a:off x="1457060" y="2562366"/>
            <a:ext cx="665567"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CORE1</a:t>
            </a:r>
            <a:endParaRPr lang="en-US" sz="1200" dirty="0">
              <a:latin typeface="Huawei Sans" panose="020C0503030203020204" pitchFamily="34" charset="0"/>
            </a:endParaRPr>
          </a:p>
        </p:txBody>
      </p:sp>
      <p:sp>
        <p:nvSpPr>
          <p:cNvPr id="24" name="文本框 23"/>
          <p:cNvSpPr txBox="1"/>
          <p:nvPr/>
        </p:nvSpPr>
        <p:spPr>
          <a:xfrm>
            <a:off x="577486" y="3463629"/>
            <a:ext cx="590226"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AGG1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5" name="文本框 24"/>
          <p:cNvSpPr txBox="1"/>
          <p:nvPr/>
        </p:nvSpPr>
        <p:spPr>
          <a:xfrm>
            <a:off x="606341" y="4239731"/>
            <a:ext cx="561371"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ACC1</a:t>
            </a:r>
            <a:endParaRPr lang="en-US" sz="1200" dirty="0">
              <a:latin typeface="Huawei Sans" panose="020C0503030203020204" pitchFamily="34" charset="0"/>
            </a:endParaRPr>
          </a:p>
        </p:txBody>
      </p:sp>
      <p:pic>
        <p:nvPicPr>
          <p:cNvPr id="26" name="图片 87" descr="汇聚交换机.png"/>
          <p:cNvPicPr>
            <a:picLocks noChangeAspect="1"/>
          </p:cNvPicPr>
          <p:nvPr/>
        </p:nvPicPr>
        <p:blipFill>
          <a:blip r:embed="rId9" cstate="print"/>
          <a:stretch>
            <a:fillRect/>
          </a:stretch>
        </p:blipFill>
        <p:spPr>
          <a:xfrm>
            <a:off x="1095863" y="3431263"/>
            <a:ext cx="446281" cy="365139"/>
          </a:xfrm>
          <a:prstGeom prst="rect">
            <a:avLst/>
          </a:prstGeom>
        </p:spPr>
      </p:pic>
      <p:pic>
        <p:nvPicPr>
          <p:cNvPr id="27" name="图片 87" descr="汇聚交换机.png"/>
          <p:cNvPicPr>
            <a:picLocks noChangeAspect="1"/>
          </p:cNvPicPr>
          <p:nvPr/>
        </p:nvPicPr>
        <p:blipFill>
          <a:blip r:embed="rId9" cstate="print"/>
          <a:stretch>
            <a:fillRect/>
          </a:stretch>
        </p:blipFill>
        <p:spPr>
          <a:xfrm>
            <a:off x="3026664" y="3431263"/>
            <a:ext cx="446281" cy="365139"/>
          </a:xfrm>
          <a:prstGeom prst="rect">
            <a:avLst/>
          </a:prstGeom>
        </p:spPr>
      </p:pic>
      <p:sp>
        <p:nvSpPr>
          <p:cNvPr id="28" name="文本框 27"/>
          <p:cNvSpPr txBox="1"/>
          <p:nvPr/>
        </p:nvSpPr>
        <p:spPr>
          <a:xfrm>
            <a:off x="3422133" y="3463629"/>
            <a:ext cx="590226"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AGG2</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9" name="文本框 28"/>
          <p:cNvSpPr txBox="1"/>
          <p:nvPr/>
        </p:nvSpPr>
        <p:spPr>
          <a:xfrm>
            <a:off x="4179593" y="3989143"/>
            <a:ext cx="37382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AP</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0" name="文本框 29"/>
          <p:cNvSpPr txBox="1"/>
          <p:nvPr/>
        </p:nvSpPr>
        <p:spPr>
          <a:xfrm>
            <a:off x="995837" y="5245734"/>
            <a:ext cx="646332"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Host 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1" name="文本框 30"/>
          <p:cNvSpPr txBox="1"/>
          <p:nvPr/>
        </p:nvSpPr>
        <p:spPr>
          <a:xfrm>
            <a:off x="2926638" y="5245734"/>
            <a:ext cx="646332"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Host 2</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32" name="Straight Connector 166"/>
          <p:cNvCxnSpPr>
            <a:stCxn id="7" idx="2"/>
            <a:endCxn id="17" idx="0"/>
          </p:cNvCxnSpPr>
          <p:nvPr/>
        </p:nvCxnSpPr>
        <p:spPr>
          <a:xfrm flipH="1">
            <a:off x="1319003" y="4564818"/>
            <a:ext cx="1" cy="37317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166"/>
          <p:cNvCxnSpPr>
            <a:stCxn id="8" idx="2"/>
            <a:endCxn id="18" idx="0"/>
          </p:cNvCxnSpPr>
          <p:nvPr/>
        </p:nvCxnSpPr>
        <p:spPr>
          <a:xfrm flipH="1">
            <a:off x="3249804" y="4564818"/>
            <a:ext cx="1" cy="37284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4051678" y="5245734"/>
            <a:ext cx="646332"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Host 3</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5" name="文本框 34"/>
          <p:cNvSpPr txBox="1"/>
          <p:nvPr/>
        </p:nvSpPr>
        <p:spPr>
          <a:xfrm>
            <a:off x="2255472" y="2161603"/>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2" name="文本框 41"/>
          <p:cNvSpPr txBox="1"/>
          <p:nvPr/>
        </p:nvSpPr>
        <p:spPr>
          <a:xfrm>
            <a:off x="2492973" y="4239731"/>
            <a:ext cx="561371"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ACC2</a:t>
            </a:r>
            <a:endParaRPr lang="en-US" sz="1200" dirty="0">
              <a:latin typeface="Huawei Sans" panose="020C0503030203020204" pitchFamily="34" charset="0"/>
            </a:endParaRPr>
          </a:p>
        </p:txBody>
      </p:sp>
      <p:sp>
        <p:nvSpPr>
          <p:cNvPr id="43" name="文本框 42"/>
          <p:cNvSpPr txBox="1"/>
          <p:nvPr/>
        </p:nvSpPr>
        <p:spPr>
          <a:xfrm>
            <a:off x="1374485" y="2793077"/>
            <a:ext cx="707245" cy="261610"/>
          </a:xfrm>
          <a:prstGeom prst="rect">
            <a:avLst/>
          </a:prstGeom>
          <a:noFill/>
        </p:spPr>
        <p:txBody>
          <a:bodyPr wrap="none" rtlCol="0">
            <a:spAutoFit/>
          </a:bodyPr>
          <a:lstStyle/>
          <a:p>
            <a:pPr fontAlgn="ctr"/>
            <a:r>
              <a:rPr lang="en-US" sz="1100" dirty="0" smtClean="0">
                <a:latin typeface="Huawei Sans" panose="020C0503030203020204" pitchFamily="34" charset="0"/>
              </a:rPr>
              <a:t>GE0/0/2</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4" name="文本框 43"/>
          <p:cNvSpPr txBox="1"/>
          <p:nvPr/>
        </p:nvSpPr>
        <p:spPr>
          <a:xfrm>
            <a:off x="2478008" y="2793077"/>
            <a:ext cx="707245" cy="261610"/>
          </a:xfrm>
          <a:prstGeom prst="rect">
            <a:avLst/>
          </a:prstGeom>
          <a:noFill/>
        </p:spPr>
        <p:txBody>
          <a:bodyPr wrap="none" rtlCol="0">
            <a:spAutoFit/>
          </a:bodyPr>
          <a:lstStyle/>
          <a:p>
            <a:pPr fontAlgn="ctr"/>
            <a:r>
              <a:rPr lang="en-US" sz="1100" dirty="0" smtClean="0">
                <a:latin typeface="Huawei Sans" panose="020C0503030203020204" pitchFamily="34" charset="0"/>
              </a:rPr>
              <a:t>GE0/0/3</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7" name="文本框 46"/>
          <p:cNvSpPr txBox="1"/>
          <p:nvPr/>
        </p:nvSpPr>
        <p:spPr>
          <a:xfrm>
            <a:off x="1266161" y="3996837"/>
            <a:ext cx="707245" cy="261610"/>
          </a:xfrm>
          <a:prstGeom prst="rect">
            <a:avLst/>
          </a:prstGeom>
          <a:noFill/>
        </p:spPr>
        <p:txBody>
          <a:bodyPr wrap="none" rtlCol="0">
            <a:spAutoFit/>
          </a:bodyPr>
          <a:lstStyle/>
          <a:p>
            <a:pPr fontAlgn="ctr"/>
            <a:r>
              <a:rPr lang="en-US" sz="1100" dirty="0" smtClean="0">
                <a:latin typeface="Huawei Sans" panose="020C0503030203020204" pitchFamily="34" charset="0"/>
              </a:rPr>
              <a:t>GE0/0/1</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8" name="文本框 47"/>
          <p:cNvSpPr txBox="1"/>
          <p:nvPr/>
        </p:nvSpPr>
        <p:spPr>
          <a:xfrm>
            <a:off x="1266161" y="4549455"/>
            <a:ext cx="785793" cy="261610"/>
          </a:xfrm>
          <a:prstGeom prst="rect">
            <a:avLst/>
          </a:prstGeom>
          <a:noFill/>
        </p:spPr>
        <p:txBody>
          <a:bodyPr wrap="none" rtlCol="0">
            <a:spAutoFit/>
          </a:bodyPr>
          <a:lstStyle/>
          <a:p>
            <a:pPr fontAlgn="ctr"/>
            <a:r>
              <a:rPr lang="en-US" sz="1100" dirty="0" smtClean="0">
                <a:latin typeface="Huawei Sans" panose="020C0503030203020204" pitchFamily="34" charset="0"/>
              </a:rPr>
              <a:t>GE0/0/24</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9" name="文本框 48"/>
          <p:cNvSpPr txBox="1"/>
          <p:nvPr/>
        </p:nvSpPr>
        <p:spPr>
          <a:xfrm>
            <a:off x="3178842" y="4549455"/>
            <a:ext cx="785793" cy="261610"/>
          </a:xfrm>
          <a:prstGeom prst="rect">
            <a:avLst/>
          </a:prstGeom>
          <a:noFill/>
        </p:spPr>
        <p:txBody>
          <a:bodyPr wrap="none" rtlCol="0">
            <a:spAutoFit/>
          </a:bodyPr>
          <a:lstStyle/>
          <a:p>
            <a:pPr fontAlgn="ctr"/>
            <a:r>
              <a:rPr lang="en-US" sz="1100" dirty="0" smtClean="0">
                <a:latin typeface="Huawei Sans" panose="020C0503030203020204" pitchFamily="34" charset="0"/>
              </a:rPr>
              <a:t>GE0/0/24</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0" name="文本框 49"/>
          <p:cNvSpPr txBox="1"/>
          <p:nvPr/>
        </p:nvSpPr>
        <p:spPr>
          <a:xfrm>
            <a:off x="3389013" y="4348938"/>
            <a:ext cx="785793" cy="261610"/>
          </a:xfrm>
          <a:prstGeom prst="rect">
            <a:avLst/>
          </a:prstGeom>
          <a:noFill/>
        </p:spPr>
        <p:txBody>
          <a:bodyPr wrap="none" rtlCol="0">
            <a:spAutoFit/>
          </a:bodyPr>
          <a:lstStyle/>
          <a:p>
            <a:pPr fontAlgn="ctr"/>
            <a:r>
              <a:rPr lang="en-US" sz="1100" dirty="0" smtClean="0">
                <a:latin typeface="Huawei Sans" panose="020C0503030203020204" pitchFamily="34" charset="0"/>
              </a:rPr>
              <a:t>GE0/0/23</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1" name="文本框 50"/>
          <p:cNvSpPr txBox="1"/>
          <p:nvPr/>
        </p:nvSpPr>
        <p:spPr>
          <a:xfrm>
            <a:off x="3189355" y="3996837"/>
            <a:ext cx="707245" cy="261610"/>
          </a:xfrm>
          <a:prstGeom prst="rect">
            <a:avLst/>
          </a:prstGeom>
          <a:noFill/>
        </p:spPr>
        <p:txBody>
          <a:bodyPr wrap="none" rtlCol="0">
            <a:spAutoFit/>
          </a:bodyPr>
          <a:lstStyle/>
          <a:p>
            <a:pPr fontAlgn="ctr"/>
            <a:r>
              <a:rPr lang="en-US" sz="1100" dirty="0" smtClean="0">
                <a:latin typeface="Huawei Sans" panose="020C0503030203020204" pitchFamily="34" charset="0"/>
              </a:rPr>
              <a:t>GE0/0/1</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2" name="文本框 51"/>
          <p:cNvSpPr txBox="1"/>
          <p:nvPr/>
        </p:nvSpPr>
        <p:spPr>
          <a:xfrm>
            <a:off x="1266161" y="3767312"/>
            <a:ext cx="707245" cy="261610"/>
          </a:xfrm>
          <a:prstGeom prst="rect">
            <a:avLst/>
          </a:prstGeom>
          <a:noFill/>
        </p:spPr>
        <p:txBody>
          <a:bodyPr wrap="none" rtlCol="0">
            <a:spAutoFit/>
          </a:bodyPr>
          <a:lstStyle/>
          <a:p>
            <a:pPr fontAlgn="ctr"/>
            <a:r>
              <a:rPr lang="en-US" sz="1100" dirty="0" smtClean="0">
                <a:latin typeface="Huawei Sans" panose="020C0503030203020204" pitchFamily="34" charset="0"/>
              </a:rPr>
              <a:t>GE0/0/2</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3" name="文本框 52"/>
          <p:cNvSpPr txBox="1"/>
          <p:nvPr/>
        </p:nvSpPr>
        <p:spPr>
          <a:xfrm>
            <a:off x="3185343" y="3767312"/>
            <a:ext cx="707245" cy="261610"/>
          </a:xfrm>
          <a:prstGeom prst="rect">
            <a:avLst/>
          </a:prstGeom>
          <a:noFill/>
        </p:spPr>
        <p:txBody>
          <a:bodyPr wrap="none" rtlCol="0">
            <a:spAutoFit/>
          </a:bodyPr>
          <a:lstStyle/>
          <a:p>
            <a:pPr fontAlgn="ctr"/>
            <a:r>
              <a:rPr lang="en-US" sz="1100" dirty="0" smtClean="0">
                <a:latin typeface="Huawei Sans" panose="020C0503030203020204" pitchFamily="34" charset="0"/>
              </a:rPr>
              <a:t>GE0/0/2</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4" name="文本框 53"/>
          <p:cNvSpPr txBox="1"/>
          <p:nvPr/>
        </p:nvSpPr>
        <p:spPr>
          <a:xfrm>
            <a:off x="893656" y="3204613"/>
            <a:ext cx="707245" cy="261610"/>
          </a:xfrm>
          <a:prstGeom prst="rect">
            <a:avLst/>
          </a:prstGeom>
          <a:noFill/>
        </p:spPr>
        <p:txBody>
          <a:bodyPr wrap="none" rtlCol="0">
            <a:spAutoFit/>
          </a:bodyPr>
          <a:lstStyle/>
          <a:p>
            <a:pPr fontAlgn="ctr"/>
            <a:r>
              <a:rPr lang="en-US" sz="1100" dirty="0" smtClean="0">
                <a:latin typeface="Huawei Sans" panose="020C0503030203020204" pitchFamily="34" charset="0"/>
              </a:rPr>
              <a:t>GE0/0/1</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5" name="文本框 54"/>
          <p:cNvSpPr txBox="1"/>
          <p:nvPr/>
        </p:nvSpPr>
        <p:spPr>
          <a:xfrm>
            <a:off x="2969959" y="3204613"/>
            <a:ext cx="707245" cy="261610"/>
          </a:xfrm>
          <a:prstGeom prst="rect">
            <a:avLst/>
          </a:prstGeom>
          <a:noFill/>
        </p:spPr>
        <p:txBody>
          <a:bodyPr wrap="none" rtlCol="0">
            <a:spAutoFit/>
          </a:bodyPr>
          <a:lstStyle/>
          <a:p>
            <a:pPr fontAlgn="ctr"/>
            <a:r>
              <a:rPr lang="en-US" sz="1100" dirty="0" smtClean="0">
                <a:latin typeface="Huawei Sans" panose="020C0503030203020204" pitchFamily="34" charset="0"/>
              </a:rPr>
              <a:t>GE0/0/1</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71" name="组合 758"/>
          <p:cNvGrpSpPr/>
          <p:nvPr/>
        </p:nvGrpSpPr>
        <p:grpSpPr bwMode="auto">
          <a:xfrm flipV="1">
            <a:off x="4260161" y="4607217"/>
            <a:ext cx="225699" cy="191129"/>
            <a:chOff x="7440613" y="4868863"/>
            <a:chExt cx="1019175" cy="828675"/>
          </a:xfrm>
          <a:solidFill>
            <a:schemeClr val="bg1">
              <a:lumMod val="50000"/>
            </a:schemeClr>
          </a:solidFill>
        </p:grpSpPr>
        <p:sp>
          <p:nvSpPr>
            <p:cNvPr id="72" name="Freeform 15"/>
            <p:cNvSpPr>
              <a:spLocks/>
            </p:cNvSpPr>
            <p:nvPr/>
          </p:nvSpPr>
          <p:spPr bwMode="auto">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Freeform 16"/>
            <p:cNvSpPr>
              <a:spLocks noEditPoints="1"/>
            </p:cNvSpPr>
            <p:nvPr/>
          </p:nvSpPr>
          <p:spPr bwMode="auto">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4" name="矩形 73"/>
          <p:cNvSpPr/>
          <p:nvPr/>
        </p:nvSpPr>
        <p:spPr>
          <a:xfrm>
            <a:off x="5413664" y="1091684"/>
            <a:ext cx="6335424" cy="5109091"/>
          </a:xfrm>
          <a:prstGeom prst="rect">
            <a:avLst/>
          </a:prstGeom>
        </p:spPr>
        <p:txBody>
          <a:bodyPr wrap="square">
            <a:spAutoFit/>
          </a:bodyPr>
          <a:lstStyle/>
          <a:p>
            <a:pPr marL="271463" indent="-271463" defTabSz="1218844" fontAlgn="ctr" hangingPunct="0">
              <a:lnSpc>
                <a:spcPct val="150000"/>
              </a:lnSpc>
              <a:spcAft>
                <a:spcPts val="600"/>
              </a:spcAft>
              <a:buSzPct val="60000"/>
              <a:buFont typeface="Wingdings" panose="05000000000000000000" pitchFamily="2" charset="2"/>
              <a:buChar char="l"/>
              <a:defRPr/>
            </a:pPr>
            <a:r>
              <a:rPr lang="en-US" sz="1400" dirty="0" smtClean="0">
                <a:solidFill>
                  <a:srgbClr val="000000"/>
                </a:solidFill>
                <a:latin typeface="Huawei Sans" panose="020C0503030203020204" pitchFamily="34" charset="0"/>
              </a:rPr>
              <a:t>To implement multi-service convergence on a campus network, virtual networks are deployed and configured on the campus network through </a:t>
            </a:r>
            <a:r>
              <a:rPr lang="en-US" sz="1400" dirty="0" err="1" smtClean="0">
                <a:solidFill>
                  <a:srgbClr val="000000"/>
                </a:solidFill>
                <a:latin typeface="Huawei Sans" panose="020C0503030203020204" pitchFamily="34" charset="0"/>
              </a:rPr>
              <a:t>iMaster</a:t>
            </a:r>
            <a:r>
              <a:rPr lang="en-US" sz="1400" dirty="0" smtClean="0">
                <a:solidFill>
                  <a:srgbClr val="000000"/>
                </a:solidFill>
                <a:latin typeface="Huawei Sans" panose="020C0503030203020204" pitchFamily="34" charset="0"/>
              </a:rPr>
              <a:t> NCE-Campus. This enables different virtual networks on the same physical network to be divided based on services.</a:t>
            </a:r>
          </a:p>
          <a:p>
            <a:pPr marL="271463" indent="-271463" defTabSz="1218844" fontAlgn="ctr" hangingPunct="0">
              <a:lnSpc>
                <a:spcPct val="150000"/>
              </a:lnSpc>
              <a:spcAft>
                <a:spcPts val="600"/>
              </a:spcAft>
              <a:buSzPct val="60000"/>
              <a:buFont typeface="Wingdings" panose="05000000000000000000" pitchFamily="2" charset="2"/>
              <a:buChar char="l"/>
              <a:defRPr/>
            </a:pPr>
            <a:r>
              <a:rPr lang="en-US" sz="1400" dirty="0" smtClean="0">
                <a:solidFill>
                  <a:srgbClr val="000000"/>
                </a:solidFill>
                <a:latin typeface="Huawei Sans" panose="020C0503030203020204" pitchFamily="34" charset="0"/>
              </a:rPr>
              <a:t>Using the VXLAN technology, virtual networks meet the following requirements:</a:t>
            </a:r>
            <a:endParaRPr lang="en-US" altLang="zh-CN"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542925" indent="-271463" defTabSz="1218844" fontAlgn="ctr" hangingPunct="0">
              <a:lnSpc>
                <a:spcPct val="125000"/>
              </a:lnSpc>
              <a:spcAft>
                <a:spcPts val="600"/>
              </a:spcAft>
              <a:buSzPct val="100000"/>
              <a:buFont typeface="Huawei Sans" panose="020C0503030203020204" pitchFamily="34" charset="0"/>
              <a:buChar char="▫"/>
              <a:defRPr/>
            </a:pPr>
            <a:r>
              <a:rPr lang="en-US" sz="1400" dirty="0" smtClean="0">
                <a:solidFill>
                  <a:srgbClr val="000000"/>
                </a:solidFill>
                <a:latin typeface="Huawei Sans" panose="020C0503030203020204" pitchFamily="34" charset="0"/>
              </a:rPr>
              <a:t>Network devices support DHCP-based plug-and-play provisioning.</a:t>
            </a:r>
            <a:endParaRPr lang="en-US" altLang="zh-CN"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542925" indent="-271463" defTabSz="1218844" fontAlgn="ctr" hangingPunct="0">
              <a:lnSpc>
                <a:spcPct val="125000"/>
              </a:lnSpc>
              <a:spcAft>
                <a:spcPts val="600"/>
              </a:spcAft>
              <a:buSzPct val="100000"/>
              <a:buFont typeface="Huawei Sans" panose="020C0503030203020204" pitchFamily="34" charset="0"/>
              <a:buChar char="▫"/>
              <a:defRPr/>
            </a:pPr>
            <a:r>
              <a:rPr lang="en-US" sz="1400" dirty="0" smtClean="0">
                <a:solidFill>
                  <a:srgbClr val="000000"/>
                </a:solidFill>
                <a:latin typeface="Huawei Sans" panose="020C0503030203020204" pitchFamily="34" charset="0"/>
              </a:rPr>
              <a:t>Multiple services on the campus network share the same physical network, but are logically isolated. Mutual access control can be implemented among these services.</a:t>
            </a:r>
            <a:endParaRPr lang="en-US" altLang="zh-CN"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542925" indent="-271463" defTabSz="1218844" fontAlgn="ctr" hangingPunct="0">
              <a:lnSpc>
                <a:spcPct val="125000"/>
              </a:lnSpc>
              <a:spcAft>
                <a:spcPts val="600"/>
              </a:spcAft>
              <a:buSzPct val="100000"/>
              <a:buFont typeface="Huawei Sans" panose="020C0503030203020204" pitchFamily="34" charset="0"/>
              <a:buChar char="▫"/>
              <a:defRPr/>
            </a:pPr>
            <a:r>
              <a:rPr lang="en-US" sz="1400" dirty="0" smtClean="0">
                <a:solidFill>
                  <a:srgbClr val="000000"/>
                </a:solidFill>
                <a:latin typeface="Huawei Sans" panose="020C0503030203020204" pitchFamily="34" charset="0"/>
              </a:rPr>
              <a:t>Service configuration is automated, and virtual network configurations are delivered by </a:t>
            </a:r>
            <a:r>
              <a:rPr lang="en-US" sz="1400" dirty="0" err="1" smtClean="0">
                <a:solidFill>
                  <a:srgbClr val="000000"/>
                </a:solidFill>
                <a:latin typeface="Huawei Sans" panose="020C0503030203020204" pitchFamily="34" charset="0"/>
              </a:rPr>
              <a:t>iMaster</a:t>
            </a:r>
            <a:r>
              <a:rPr lang="en-US" sz="1400" dirty="0" smtClean="0">
                <a:solidFill>
                  <a:srgbClr val="000000"/>
                </a:solidFill>
                <a:latin typeface="Huawei Sans" panose="020C0503030203020204" pitchFamily="34" charset="0"/>
              </a:rPr>
              <a:t> NCE-Campus, removing the need to log in to devices to manually configure them.</a:t>
            </a:r>
          </a:p>
          <a:p>
            <a:pPr marL="542925" indent="-271463" defTabSz="1218844" fontAlgn="ctr" hangingPunct="0">
              <a:lnSpc>
                <a:spcPct val="125000"/>
              </a:lnSpc>
              <a:spcAft>
                <a:spcPts val="600"/>
              </a:spcAft>
              <a:buSzPct val="100000"/>
              <a:buFont typeface="Huawei Sans" panose="020C0503030203020204" pitchFamily="34" charset="0"/>
              <a:buChar char="▫"/>
              <a:defRPr/>
            </a:pPr>
            <a:r>
              <a:rPr lang="en-US" sz="1400" dirty="0" smtClean="0">
                <a:solidFill>
                  <a:srgbClr val="000000"/>
                </a:solidFill>
                <a:latin typeface="Huawei Sans" panose="020C0503030203020204" pitchFamily="34" charset="0"/>
              </a:rPr>
              <a:t>Users can access virtual networks from anywhere on the campus network, implementing flexible user authentication, onboarding, and free mobility.</a:t>
            </a:r>
            <a:endParaRPr lang="en-US" altLang="zh-CN"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07049170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Lab: Gateway Solution Selection</a:t>
            </a:r>
            <a:endParaRPr lang="en-US" dirty="0"/>
          </a:p>
        </p:txBody>
      </p:sp>
      <p:sp>
        <p:nvSpPr>
          <p:cNvPr id="3" name="文本占位符 2"/>
          <p:cNvSpPr>
            <a:spLocks noGrp="1"/>
          </p:cNvSpPr>
          <p:nvPr>
            <p:ph type="body" sz="quarter" idx="10"/>
          </p:nvPr>
        </p:nvSpPr>
        <p:spPr/>
        <p:txBody>
          <a:bodyPr/>
          <a:lstStyle/>
          <a:p>
            <a:r>
              <a:rPr lang="en-US" dirty="0" smtClean="0"/>
              <a:t>When designing the virtualization solution, first determine the gateway solution to be used. After the gateway solution is determined, you can perform end-to-end design on the entire campus network based on the selected gateway solution.</a:t>
            </a:r>
            <a:endParaRPr lang="en-US" altLang="zh-CN" dirty="0"/>
          </a:p>
        </p:txBody>
      </p:sp>
      <p:graphicFrame>
        <p:nvGraphicFramePr>
          <p:cNvPr id="4" name="表格 3"/>
          <p:cNvGraphicFramePr>
            <a:graphicFrameLocks noGrp="1"/>
          </p:cNvGraphicFramePr>
          <p:nvPr>
            <p:extLst>
              <p:ext uri="{D42A27DB-BD31-4B8C-83A1-F6EECF244321}">
                <p14:modId xmlns:p14="http://schemas.microsoft.com/office/powerpoint/2010/main" val="2825837426"/>
              </p:ext>
            </p:extLst>
          </p:nvPr>
        </p:nvGraphicFramePr>
        <p:xfrm>
          <a:off x="844061" y="2667997"/>
          <a:ext cx="10868513" cy="2719047"/>
        </p:xfrm>
        <a:graphic>
          <a:graphicData uri="http://schemas.openxmlformats.org/drawingml/2006/table">
            <a:tbl>
              <a:tblPr/>
              <a:tblGrid>
                <a:gridCol w="1306286"/>
                <a:gridCol w="4350937"/>
                <a:gridCol w="5211290"/>
              </a:tblGrid>
              <a:tr h="230202">
                <a:tc>
                  <a:txBody>
                    <a:bodyPr/>
                    <a:lstStyle/>
                    <a:p>
                      <a:pPr algn="ctr" fontAlgn="ctr">
                        <a:lnSpc>
                          <a:spcPct val="100000"/>
                        </a:lnSpc>
                      </a:pPr>
                      <a:r>
                        <a:rPr lang="en-US" sz="1400" b="1" dirty="0" smtClean="0">
                          <a:latin typeface="Huawei Sans" panose="020C0503030203020204" pitchFamily="34" charset="0"/>
                        </a:rPr>
                        <a:t>Item</a:t>
                      </a:r>
                      <a:endParaRPr lang="en-US" sz="14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pPr>
                      <a:r>
                        <a:rPr lang="en-US" sz="1400" b="1" dirty="0" smtClean="0">
                          <a:latin typeface="Huawei Sans" panose="020C0503030203020204" pitchFamily="34" charset="0"/>
                        </a:rPr>
                        <a:t>Centralized Gateway</a:t>
                      </a:r>
                      <a:endParaRPr lang="en-US" sz="1400" b="1" dirty="0">
                        <a:latin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pPr>
                      <a:r>
                        <a:rPr lang="en-US" sz="1400" b="1" dirty="0" smtClean="0">
                          <a:latin typeface="Huawei Sans" panose="020C0503030203020204" pitchFamily="34" charset="0"/>
                        </a:rPr>
                        <a:t>Distributed Gateway</a:t>
                      </a:r>
                      <a:endParaRPr lang="en-US" sz="1400" b="1" dirty="0">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391344">
                <a:tc>
                  <a:txBody>
                    <a:bodyPr/>
                    <a:lstStyle/>
                    <a:p>
                      <a:pPr algn="ctr" fontAlgn="ctr">
                        <a:lnSpc>
                          <a:spcPct val="100000"/>
                        </a:lnSpc>
                      </a:pPr>
                      <a:r>
                        <a:rPr lang="en-US" sz="1400" dirty="0" smtClean="0">
                          <a:latin typeface="Huawei Sans" panose="020C0503030203020204" pitchFamily="34" charset="0"/>
                        </a:rPr>
                        <a:t>User gateway location</a:t>
                      </a:r>
                      <a:endParaRPr lang="en-US" sz="14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ctr" fontAlgn="ctr">
                        <a:lnSpc>
                          <a:spcPct val="100000"/>
                        </a:lnSpc>
                      </a:pPr>
                      <a:r>
                        <a:rPr lang="en-US" sz="1400" dirty="0" smtClean="0">
                          <a:latin typeface="Huawei Sans" panose="020C0503030203020204" pitchFamily="34" charset="0"/>
                        </a:rPr>
                        <a:t>Border</a:t>
                      </a:r>
                      <a:endParaRPr lang="en-US" sz="1400" dirty="0">
                        <a:latin typeface="Huawei Sans" panose="020C0503030203020204" pitchFamily="34" charset="0"/>
                      </a:endParaRPr>
                    </a:p>
                  </a:txBody>
                  <a:tcPr anchor="ctr"/>
                </a:tc>
                <a:tc>
                  <a:txBody>
                    <a:bodyPr/>
                    <a:lstStyle/>
                    <a:p>
                      <a:pPr algn="ctr" fontAlgn="ctr">
                        <a:lnSpc>
                          <a:spcPct val="100000"/>
                        </a:lnSpc>
                      </a:pPr>
                      <a:r>
                        <a:rPr lang="en-US" sz="1400" dirty="0" smtClean="0">
                          <a:latin typeface="Huawei Sans" panose="020C0503030203020204" pitchFamily="34" charset="0"/>
                        </a:rPr>
                        <a:t>Edge</a:t>
                      </a:r>
                      <a:endParaRPr lang="en-US" sz="1400" dirty="0">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874769">
                <a:tc>
                  <a:txBody>
                    <a:bodyPr/>
                    <a:lstStyle/>
                    <a:p>
                      <a:pPr algn="ctr" fontAlgn="ctr">
                        <a:lnSpc>
                          <a:spcPct val="100000"/>
                        </a:lnSpc>
                      </a:pPr>
                      <a:r>
                        <a:rPr lang="en-US" sz="1400" dirty="0" smtClean="0">
                          <a:latin typeface="Huawei Sans" panose="020C0503030203020204" pitchFamily="34" charset="0"/>
                        </a:rPr>
                        <a:t>O&amp;M deployment</a:t>
                      </a:r>
                      <a:endParaRPr lang="en-US" sz="14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fontAlgn="ctr">
                        <a:lnSpc>
                          <a:spcPct val="100000"/>
                        </a:lnSpc>
                      </a:pPr>
                      <a:r>
                        <a:rPr lang="en-US" sz="1400" dirty="0" smtClean="0">
                          <a:latin typeface="Huawei Sans" panose="020C0503030203020204" pitchFamily="34" charset="0"/>
                        </a:rPr>
                        <a:t>A border node functions as the gateway of all users, and the native access controller (AC) function is typically enabled on the border node to configure wireless services, simplifying O&amp;M deployment.</a:t>
                      </a:r>
                      <a:endParaRPr lang="en-US" sz="1400" dirty="0">
                        <a:latin typeface="Huawei Sans" panose="020C0503030203020204" pitchFamily="34" charset="0"/>
                      </a:endParaRPr>
                    </a:p>
                  </a:txBody>
                  <a:tcPr anchor="ctr"/>
                </a:tc>
                <a:tc>
                  <a:txBody>
                    <a:bodyPr/>
                    <a:lstStyle/>
                    <a:p>
                      <a:pPr fontAlgn="ctr">
                        <a:lnSpc>
                          <a:spcPct val="100000"/>
                        </a:lnSpc>
                      </a:pPr>
                      <a:r>
                        <a:rPr lang="en-US" sz="1400" dirty="0" smtClean="0">
                          <a:latin typeface="Huawei Sans" panose="020C0503030203020204" pitchFamily="34" charset="0"/>
                        </a:rPr>
                        <a:t>Multiple edge nodes function as user gateways, and the native AC function is typically enabled on these edge nodes. Wireless services may need to be configured on multiple edge nodes, complicating O&amp;M deployment.</a:t>
                      </a:r>
                      <a:endParaRPr lang="en-US" sz="1400" dirty="0">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737847">
                <a:tc>
                  <a:txBody>
                    <a:bodyPr/>
                    <a:lstStyle/>
                    <a:p>
                      <a:pPr algn="ctr" fontAlgn="ctr">
                        <a:lnSpc>
                          <a:spcPct val="100000"/>
                        </a:lnSpc>
                      </a:pPr>
                      <a:r>
                        <a:rPr lang="en-US" sz="1400" dirty="0" smtClean="0">
                          <a:latin typeface="Huawei Sans" panose="020C0503030203020204" pitchFamily="34" charset="0"/>
                        </a:rPr>
                        <a:t>Terminal scale</a:t>
                      </a:r>
                      <a:endParaRPr lang="en-US" sz="14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fontAlgn="ctr">
                        <a:lnSpc>
                          <a:spcPct val="100000"/>
                        </a:lnSpc>
                      </a:pPr>
                      <a:r>
                        <a:rPr lang="en-US" sz="1400" dirty="0" smtClean="0">
                          <a:latin typeface="Huawei Sans" panose="020C0503030203020204" pitchFamily="34" charset="0"/>
                        </a:rPr>
                        <a:t>≤ 50,000 (This solution is recommended when the number of terminals does not exceed 50,000.)</a:t>
                      </a:r>
                      <a:endParaRPr lang="en-US" sz="1400" dirty="0">
                        <a:latin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fontAlgn="ctr">
                        <a:lnSpc>
                          <a:spcPct val="100000"/>
                        </a:lnSpc>
                      </a:pPr>
                      <a:r>
                        <a:rPr lang="en-US" sz="1400" dirty="0" smtClean="0">
                          <a:latin typeface="Huawei Sans" panose="020C0503030203020204" pitchFamily="34" charset="0"/>
                        </a:rPr>
                        <a:t>50,000 to 100,000 (This solution is recommended when the number of terminals exceeds 50,000.)</a:t>
                      </a:r>
                      <a:endParaRPr lang="en-US" sz="1400" dirty="0">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637141704"/>
      </p:ext>
    </p:extLst>
  </p:cSld>
  <p:clrMapOvr>
    <a:masterClrMapping/>
  </p:clrMapOvr>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2296AD3-5121-4DF6-8150-62C25C031437}">
  <ds:schemaRefs>
    <ds:schemaRef ds:uri="http://www.w3.org/XML/1998/namespace"/>
    <ds:schemaRef ds:uri="http://purl.org/dc/dcmitype/"/>
    <ds:schemaRef ds:uri="http://schemas.microsoft.com/office/2006/metadata/properties"/>
    <ds:schemaRef ds:uri="475f1e55-3009-46d8-9566-5d569a2b3a98"/>
    <ds:schemaRef ds:uri="http://purl.org/dc/elements/1.1/"/>
    <ds:schemaRef ds:uri="http://schemas.microsoft.com/office/2006/documentManagement/types"/>
    <ds:schemaRef ds:uri="http://purl.org/dc/terms/"/>
    <ds:schemaRef ds:uri="http://schemas.microsoft.com/office/infopath/2007/PartnerControls"/>
    <ds:schemaRef ds:uri="http://schemas.openxmlformats.org/package/2006/metadata/core-properties"/>
  </ds:schemaRefs>
</ds:datastoreItem>
</file>

<file path=customXml/itemProps2.xml><?xml version="1.0" encoding="utf-8"?>
<ds:datastoreItem xmlns:ds="http://schemas.openxmlformats.org/officeDocument/2006/customXml" ds:itemID="{2AE3491D-9833-477D-9917-8E77A4A07021}"/>
</file>

<file path=customXml/itemProps3.xml><?xml version="1.0" encoding="utf-8"?>
<ds:datastoreItem xmlns:ds="http://schemas.openxmlformats.org/officeDocument/2006/customXml" ds:itemID="{910EFEAE-CE38-4782-874C-F0C04452BAF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639</TotalTime>
  <Words>9766</Words>
  <Application>Microsoft Office PowerPoint</Application>
  <PresentationFormat>宽屏</PresentationFormat>
  <Paragraphs>1450</Paragraphs>
  <Slides>66</Slides>
  <Notes>66</Notes>
  <HiddenSlides>1</HiddenSlides>
  <MMClips>0</MMClips>
  <ScaleCrop>false</ScaleCrop>
  <HeadingPairs>
    <vt:vector size="6" baseType="variant">
      <vt:variant>
        <vt:lpstr>已用的字体</vt:lpstr>
      </vt:variant>
      <vt:variant>
        <vt:i4>7</vt:i4>
      </vt:variant>
      <vt:variant>
        <vt:lpstr>主题</vt:lpstr>
      </vt:variant>
      <vt:variant>
        <vt:i4>4</vt:i4>
      </vt:variant>
      <vt:variant>
        <vt:lpstr>幻灯片标题</vt:lpstr>
      </vt:variant>
      <vt:variant>
        <vt:i4>66</vt:i4>
      </vt:variant>
    </vt:vector>
  </HeadingPairs>
  <TitlesOfParts>
    <vt:vector size="77" baseType="lpstr">
      <vt:lpstr>方正兰亭黑简体</vt:lpstr>
      <vt:lpstr>方正兰亭细黑简体</vt:lpstr>
      <vt:lpstr>Microsoft YaHei</vt:lpstr>
      <vt:lpstr>Microsoft YaHei</vt:lpstr>
      <vt:lpstr>Arial</vt:lpstr>
      <vt:lpstr>Huawei Sans</vt:lpstr>
      <vt:lpstr>Wingdings</vt:lpstr>
      <vt:lpstr>1_标题页模板</vt:lpstr>
      <vt:lpstr>2_自功能页模板</vt:lpstr>
      <vt:lpstr>3_内容页模板</vt:lpstr>
      <vt:lpstr>4_感谢页模板</vt:lpstr>
      <vt:lpstr>PowerPoint 演示文稿</vt:lpstr>
      <vt:lpstr>VXLAN-based Virtualized Campus Network Deployment Guide</vt:lpstr>
      <vt:lpstr>PowerPoint 演示文稿</vt:lpstr>
      <vt:lpstr>PowerPoint 演示文稿</vt:lpstr>
      <vt:lpstr>PowerPoint 演示文稿</vt:lpstr>
      <vt:lpstr>Review: Virtualized Campus Network Architecture</vt:lpstr>
      <vt:lpstr>Review: Network Nodes on a Virtualized Campus Network</vt:lpstr>
      <vt:lpstr>Lab: Requirements</vt:lpstr>
      <vt:lpstr>Lab: Gateway Solution Selection</vt:lpstr>
      <vt:lpstr>Lab: Recommended Networking Plan for Gateway Solutions</vt:lpstr>
      <vt:lpstr>Lab: Physical and VXLAN Networking</vt:lpstr>
      <vt:lpstr>Lab: Virtual Network</vt:lpstr>
      <vt:lpstr>Lab: Security Group and Policy Control Matrix</vt:lpstr>
      <vt:lpstr>PowerPoint 演示文稿</vt:lpstr>
      <vt:lpstr>VXLAN-based Virtualized Campus Network Deployment Flowchart</vt:lpstr>
      <vt:lpstr>PowerPoint 演示文稿</vt:lpstr>
      <vt:lpstr>Installing Servers and Software (1)</vt:lpstr>
      <vt:lpstr>Installing Servers and Software (2)</vt:lpstr>
      <vt:lpstr>Preconfiguring Devices</vt:lpstr>
      <vt:lpstr>PowerPoint 演示文稿</vt:lpstr>
      <vt:lpstr>Creating Sites and Adding Devices</vt:lpstr>
      <vt:lpstr>How to Create Sites and Add Devices</vt:lpstr>
      <vt:lpstr>Adding an AC Group</vt:lpstr>
      <vt:lpstr>Lab: Creating a Site, Adding Devices, and Configuring the Plug-and-Play Function</vt:lpstr>
      <vt:lpstr>Configuring Network Resources: Fabric Global Resource Pool</vt:lpstr>
      <vt:lpstr>Lab: Configuring a Fabric Global Resource Pool</vt:lpstr>
      <vt:lpstr>Configuring Network Resources: Underlay Automation Resource Pool</vt:lpstr>
      <vt:lpstr>Lab: Configuring an Underlay Automation Resource Pool</vt:lpstr>
      <vt:lpstr>Configuring Policy Template Resources: User Access Authentication</vt:lpstr>
      <vt:lpstr>Lab: Configuring User Authentication Templates</vt:lpstr>
      <vt:lpstr>Configuring a Fabric</vt:lpstr>
      <vt:lpstr>Configuring a Fabric: Creating a Fabric</vt:lpstr>
      <vt:lpstr>Lab: Creating a Fabric (1)</vt:lpstr>
      <vt:lpstr>Lab: Creating a Fabric (2)</vt:lpstr>
      <vt:lpstr>Lab: Creating a Fabric (3)</vt:lpstr>
      <vt:lpstr>Lab: Creating a Fabric (4)</vt:lpstr>
      <vt:lpstr>Configuring a Fabric: Creating an External Network</vt:lpstr>
      <vt:lpstr>Lab: Creating an External Network (1)</vt:lpstr>
      <vt:lpstr>Lab: Creating an External Network (2)</vt:lpstr>
      <vt:lpstr>Lab: Creating an External Network (3)</vt:lpstr>
      <vt:lpstr>Configuring a Fabric: Creating Network Service Resources</vt:lpstr>
      <vt:lpstr>Lab: Creating Network Service Resources (1)</vt:lpstr>
      <vt:lpstr>Lab: Creating Network Service Resources (2)</vt:lpstr>
      <vt:lpstr>Configuring a Fabric: Configuring Access Management</vt:lpstr>
      <vt:lpstr>Lab: Configuring Fabric Access Management (1)</vt:lpstr>
      <vt:lpstr>Lab: Configuring Fabric Access Management (2)</vt:lpstr>
      <vt:lpstr>Virtual Network Management</vt:lpstr>
      <vt:lpstr>Fabric Resource Pools and Resource Invoking During Virtual Network Creation</vt:lpstr>
      <vt:lpstr>Virtual Network Management: Creating a Virtual Network</vt:lpstr>
      <vt:lpstr>Lab: Creating a Virtual Network (1)</vt:lpstr>
      <vt:lpstr>Lab: Creating a Virtual Network (2)</vt:lpstr>
      <vt:lpstr>Lab: Creating a Virtual Network (3)</vt:lpstr>
      <vt:lpstr>Virtual Network Management: Configuring Communication Between Virtual Networks</vt:lpstr>
      <vt:lpstr>Lab: Configuring Communication Between Virtual Networks</vt:lpstr>
      <vt:lpstr>Service Deployment</vt:lpstr>
      <vt:lpstr>Free Mobility: Creating Security Groups</vt:lpstr>
      <vt:lpstr>Free Mobility: Creating a Policy Control Matrix</vt:lpstr>
      <vt:lpstr>Access Authentication</vt:lpstr>
      <vt:lpstr>Lab: Adding an Account</vt:lpstr>
      <vt:lpstr>Lab: Configuring Authentication Rules</vt:lpstr>
      <vt:lpstr>Lab: Configuring Authorization Results</vt:lpstr>
      <vt:lpstr>Lab: Configuring Authorization Rules</vt:lpstr>
      <vt:lpstr>WLAN Service (Distributed Gateway)</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Zhanglinruizjhw (Leroy)</cp:lastModifiedBy>
  <cp:revision>125</cp:revision>
  <dcterms:created xsi:type="dcterms:W3CDTF">2018-11-29T10:16:29Z</dcterms:created>
  <dcterms:modified xsi:type="dcterms:W3CDTF">2021-01-20T09:56:03Z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(3)JKVxuds1dDI2LJ171w3Oe8ilh4CUq3ChWRlSld/giXaRRf96Nawzzq+7rY/Wc78cDOq3NNxd
L9/oD28QQopKu4bEXOOPFCxfcFnFwyo7NgYeViqz/rcaYYzi8knWaW9CuBk3HCWsAYmFsEYJ
pGBXyCkGMD0Y/27LNDQiy/8QEKF/GO4GYI4wyxCihHuIqqLZyIp9Tn2qWtcj1Smg3WOS54Nt
ygtZE/0sTjd71X/vFW</vt:lpwstr>
  </property>
  <property fmtid="{D5CDD505-2E9C-101B-9397-08002B2CF9AE}" pid="3" name="_2015_ms_pID_7253431">
    <vt:lpwstr>I5znnG1hht6VTjWjFguQA8gPWxbLvIrd95FstJVpPGyz8p3oY/P7Xo
e+/PP+5pI45OJSmUO8GT0aDspra3rDq1E0hn5JnTR9WUJI3RfRxmYGpbteCegNraAkOYGgxQ
xsWiMQ9carlyIHBz24dmrlXwOwRPaZrpcmjrYWwvO1sr7G50Pcm4YUfmBMgLLhSTY7FSp0pg
PmsgGEptbHIElLTcQUnigV1dEiNPbqwocefv</vt:lpwstr>
  </property>
  <property fmtid="{D5CDD505-2E9C-101B-9397-08002B2CF9AE}" pid="4" name="_2015_ms_pID_7253432">
    <vt:lpwstr>eQ==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1575248629</vt:lpwstr>
  </property>
  <property fmtid="{D5CDD505-2E9C-101B-9397-08002B2CF9AE}" pid="9" name="ContentTypeId">
    <vt:lpwstr>0x01010002C5B4B712841F4C8A7AAEE2CD191271</vt:lpwstr>
  </property>
</Properties>
</file>